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4.xml" ContentType="application/vnd.openxmlformats-officedocument.theme+xml"/>
  <Override PartName="/ppt/slideLayouts/slideLayout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4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50" r:id="rId2"/>
    <p:sldMasterId id="2147483652" r:id="rId3"/>
    <p:sldMasterId id="2147483654" r:id="rId4"/>
    <p:sldMasterId id="2147483659" r:id="rId5"/>
  </p:sldMasterIdLst>
  <p:notesMasterIdLst>
    <p:notesMasterId r:id="rId37"/>
  </p:notesMasterIdLst>
  <p:sldIdLst>
    <p:sldId id="256" r:id="rId6"/>
    <p:sldId id="266" r:id="rId7"/>
    <p:sldId id="276" r:id="rId8"/>
    <p:sldId id="262" r:id="rId9"/>
    <p:sldId id="2147376607" r:id="rId10"/>
    <p:sldId id="2147376608" r:id="rId11"/>
    <p:sldId id="2147376615" r:id="rId12"/>
    <p:sldId id="280" r:id="rId13"/>
    <p:sldId id="2147376614" r:id="rId14"/>
    <p:sldId id="264" r:id="rId15"/>
    <p:sldId id="2147376616" r:id="rId16"/>
    <p:sldId id="2147376628" r:id="rId17"/>
    <p:sldId id="2147376623" r:id="rId18"/>
    <p:sldId id="2147376624" r:id="rId19"/>
    <p:sldId id="2147376625" r:id="rId20"/>
    <p:sldId id="2147376611" r:id="rId21"/>
    <p:sldId id="2147376617" r:id="rId22"/>
    <p:sldId id="2147376627" r:id="rId23"/>
    <p:sldId id="5193" r:id="rId24"/>
    <p:sldId id="265" r:id="rId25"/>
    <p:sldId id="2147376900" r:id="rId26"/>
    <p:sldId id="2147376610" r:id="rId27"/>
    <p:sldId id="2147376631" r:id="rId28"/>
    <p:sldId id="2147376899" r:id="rId29"/>
    <p:sldId id="2147376898" r:id="rId30"/>
    <p:sldId id="267" r:id="rId31"/>
    <p:sldId id="2147376629" r:id="rId32"/>
    <p:sldId id="3489" r:id="rId33"/>
    <p:sldId id="2147376630" r:id="rId34"/>
    <p:sldId id="2147376612" r:id="rId35"/>
    <p:sldId id="2147376613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185"/>
    <p:restoredTop sz="87712" autoAdjust="0"/>
  </p:normalViewPr>
  <p:slideViewPr>
    <p:cSldViewPr snapToGrid="0">
      <p:cViewPr varScale="1">
        <p:scale>
          <a:sx n="93" d="100"/>
          <a:sy n="93" d="100"/>
        </p:scale>
        <p:origin x="152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viewProps" Target="viewProps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presProps" Target="presProps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slide" Target="../slides/slide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183BC11-14F6-4D13-A27F-4FF9AB333661}" type="doc">
      <dgm:prSet loTypeId="urn:microsoft.com/office/officeart/2005/8/layout/orgChart1" loCatId="hierarchy" qsTypeId="urn:microsoft.com/office/officeart/2005/8/quickstyle/simple3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7C386293-DFBA-405E-AEC3-6C97C9868655}">
      <dgm:prSet phldrT="[Text]"/>
      <dgm:spPr/>
      <dgm:t>
        <a:bodyPr/>
        <a:lstStyle/>
        <a:p>
          <a:r>
            <a:rPr lang="en-US" b="1" dirty="0"/>
            <a:t>Accreditation Committee</a:t>
          </a:r>
        </a:p>
        <a:p>
          <a:r>
            <a:rPr lang="en-US" dirty="0">
              <a:latin typeface="Calibri" panose="020F0502020204030204" pitchFamily="34" charset="0"/>
            </a:rPr>
            <a:t>Chair: Aaron Bleznak</a:t>
          </a:r>
        </a:p>
        <a:p>
          <a:pPr>
            <a:buNone/>
          </a:pPr>
          <a:r>
            <a:rPr lang="en-US" dirty="0">
              <a:latin typeface="Calibri" panose="020F0502020204030204" pitchFamily="34" charset="0"/>
            </a:rPr>
            <a:t>Vice-Chair: David Mullins </a:t>
          </a:r>
        </a:p>
        <a:p>
          <a:pPr>
            <a:buNone/>
          </a:pPr>
          <a:r>
            <a:rPr lang="en-US" dirty="0">
              <a:latin typeface="Calibri" panose="020F0502020204030204" pitchFamily="34" charset="0"/>
            </a:rPr>
            <a:t>Staff Liaison: Erin Reuter</a:t>
          </a:r>
          <a:endParaRPr lang="en-US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" action="ppaction://noaction"/>
          </dgm14:cNvPr>
        </a:ext>
      </dgm:extLst>
    </dgm:pt>
    <dgm:pt modelId="{38B58171-36E5-422B-8DB8-D64F9736DF68}" type="parTrans" cxnId="{C39FC82C-51FC-4A6C-82F6-863216CB3D9B}">
      <dgm:prSet/>
      <dgm:spPr/>
      <dgm:t>
        <a:bodyPr/>
        <a:lstStyle/>
        <a:p>
          <a:endParaRPr lang="en-US"/>
        </a:p>
      </dgm:t>
    </dgm:pt>
    <dgm:pt modelId="{712F09DE-4A94-4C79-AC74-1DCD24E5D5A1}" type="sibTrans" cxnId="{C39FC82C-51FC-4A6C-82F6-863216CB3D9B}">
      <dgm:prSet/>
      <dgm:spPr/>
      <dgm:t>
        <a:bodyPr/>
        <a:lstStyle/>
        <a:p>
          <a:endParaRPr lang="en-US"/>
        </a:p>
      </dgm:t>
    </dgm:pt>
    <dgm:pt modelId="{A03747D9-F004-4ACE-B50A-FE76CD63FEF7}">
      <dgm:prSet phldrT="[Text]"/>
      <dgm:spPr/>
      <dgm:t>
        <a:bodyPr/>
        <a:lstStyle/>
        <a:p>
          <a:r>
            <a:rPr lang="en-US" b="1" dirty="0"/>
            <a:t>Advocacy Committee</a:t>
          </a:r>
        </a:p>
        <a:p>
          <a:r>
            <a:rPr lang="en-US" dirty="0">
              <a:solidFill>
                <a:srgbClr val="000000"/>
              </a:solidFill>
              <a:latin typeface="Calibri" panose="020F0502020204030204" pitchFamily="34" charset="0"/>
            </a:rPr>
            <a:t>Chair: James McLoughlin</a:t>
          </a:r>
        </a:p>
        <a:p>
          <a:pPr>
            <a:buNone/>
          </a:pPr>
          <a:r>
            <a:rPr lang="en-US" dirty="0">
              <a:solidFill>
                <a:srgbClr val="000000"/>
              </a:solidFill>
              <a:latin typeface="Calibri" panose="020F0502020204030204" pitchFamily="34" charset="0"/>
            </a:rPr>
            <a:t>Staff Liaison: Victoria Hernandez</a:t>
          </a:r>
          <a:endParaRPr lang="en-US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" action="ppaction://noaction"/>
          </dgm14:cNvPr>
        </a:ext>
      </dgm:extLst>
    </dgm:pt>
    <dgm:pt modelId="{DD223D72-0BD3-4A05-979C-7F131B3BB8CE}" type="parTrans" cxnId="{AE7EB71F-C526-49FD-84F2-01909448CFAA}">
      <dgm:prSet/>
      <dgm:spPr/>
      <dgm:t>
        <a:bodyPr/>
        <a:lstStyle/>
        <a:p>
          <a:endParaRPr lang="en-US"/>
        </a:p>
      </dgm:t>
    </dgm:pt>
    <dgm:pt modelId="{4B0BE8E3-AAA7-4395-B52A-1639178D45E3}" type="sibTrans" cxnId="{AE7EB71F-C526-49FD-84F2-01909448CFAA}">
      <dgm:prSet/>
      <dgm:spPr/>
      <dgm:t>
        <a:bodyPr/>
        <a:lstStyle/>
        <a:p>
          <a:endParaRPr lang="en-US"/>
        </a:p>
      </dgm:t>
    </dgm:pt>
    <dgm:pt modelId="{D575BD49-C40F-4757-8C44-F732C7743D10}">
      <dgm:prSet phldrT="[Text]"/>
      <dgm:spPr/>
      <dgm:t>
        <a:bodyPr/>
        <a:lstStyle/>
        <a:p>
          <a:r>
            <a:rPr lang="en-US" b="1" dirty="0"/>
            <a:t>Committee on Cancer Liaison (CLPs)</a:t>
          </a:r>
        </a:p>
        <a:p>
          <a:r>
            <a:rPr lang="pt-BR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Chair: Maria T. Castaldi</a:t>
          </a:r>
        </a:p>
        <a:p>
          <a:pPr>
            <a:buNone/>
          </a:pPr>
          <a:r>
            <a:rPr lang="pt-BR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Vice-Chair: Quan P. Ly </a:t>
          </a:r>
        </a:p>
        <a:p>
          <a:pPr>
            <a:buNone/>
          </a:pPr>
          <a:r>
            <a:rPr lang="pt-BR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Staff Liaison: Melissa Leeb</a:t>
          </a:r>
          <a:endParaRPr lang="en-US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1" action="ppaction://hlinksldjump"/>
          </dgm14:cNvPr>
        </a:ext>
      </dgm:extLst>
    </dgm:pt>
    <dgm:pt modelId="{1DE0D8A0-1993-45C2-A6DA-DC355AA9DB05}" type="parTrans" cxnId="{F382BCC5-4F50-4646-9564-0D4F23CAF78D}">
      <dgm:prSet/>
      <dgm:spPr/>
      <dgm:t>
        <a:bodyPr/>
        <a:lstStyle/>
        <a:p>
          <a:endParaRPr lang="en-US"/>
        </a:p>
      </dgm:t>
    </dgm:pt>
    <dgm:pt modelId="{EF49B26A-C71E-4BB5-89E6-44613922615F}" type="sibTrans" cxnId="{F382BCC5-4F50-4646-9564-0D4F23CAF78D}">
      <dgm:prSet/>
      <dgm:spPr/>
      <dgm:t>
        <a:bodyPr/>
        <a:lstStyle/>
        <a:p>
          <a:endParaRPr lang="en-US"/>
        </a:p>
      </dgm:t>
    </dgm:pt>
    <dgm:pt modelId="{C1E02699-3642-41D6-A1E0-D85D8252E150}">
      <dgm:prSet phldrT="[Text]"/>
      <dgm:spPr/>
      <dgm:t>
        <a:bodyPr/>
        <a:lstStyle/>
        <a:p>
          <a:r>
            <a:rPr lang="en-US" b="1" dirty="0"/>
            <a:t>Education Committee</a:t>
          </a:r>
        </a:p>
        <a:p>
          <a:r>
            <a:rPr lang="en-US" dirty="0"/>
            <a:t>Chair: Bruce Brenner</a:t>
          </a:r>
        </a:p>
        <a:p>
          <a:pPr>
            <a:buNone/>
          </a:pPr>
          <a:r>
            <a:rPr lang="en-US" dirty="0"/>
            <a:t>Vice-Chair: </a:t>
          </a:r>
          <a:r>
            <a:rPr lang="en-US" dirty="0">
              <a:solidFill>
                <a:schemeClr val="dk1"/>
              </a:solidFill>
              <a:effectLst/>
              <a:latin typeface="+mn-lt"/>
              <a:ea typeface="+mn-ea"/>
              <a:cs typeface="+mn-cs"/>
            </a:rPr>
            <a:t>Taryne Imai</a:t>
          </a:r>
          <a:endParaRPr lang="en-US" dirty="0"/>
        </a:p>
        <a:p>
          <a:pPr>
            <a:buNone/>
          </a:pPr>
          <a:r>
            <a:rPr lang="en-US" dirty="0"/>
            <a:t>Staff Liaison: Asa Carter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" action="ppaction://noaction"/>
          </dgm14:cNvPr>
        </a:ext>
      </dgm:extLst>
    </dgm:pt>
    <dgm:pt modelId="{37FF72A8-E7DA-43D4-A1A8-38735BD42413}" type="parTrans" cxnId="{3B08F8A4-1D7A-4AE1-9F5E-3F56FFD2ACF0}">
      <dgm:prSet/>
      <dgm:spPr/>
      <dgm:t>
        <a:bodyPr/>
        <a:lstStyle/>
        <a:p>
          <a:endParaRPr lang="en-US"/>
        </a:p>
      </dgm:t>
    </dgm:pt>
    <dgm:pt modelId="{C9CF1C9A-BC07-4099-BB02-73D2E415592D}" type="sibTrans" cxnId="{3B08F8A4-1D7A-4AE1-9F5E-3F56FFD2ACF0}">
      <dgm:prSet/>
      <dgm:spPr/>
      <dgm:t>
        <a:bodyPr/>
        <a:lstStyle/>
        <a:p>
          <a:endParaRPr lang="en-US"/>
        </a:p>
      </dgm:t>
    </dgm:pt>
    <dgm:pt modelId="{B58DB2AE-2AA4-4483-9611-2BBE952456C8}">
      <dgm:prSet phldrT="[Text]"/>
      <dgm:spPr/>
      <dgm:t>
        <a:bodyPr/>
        <a:lstStyle/>
        <a:p>
          <a:r>
            <a:rPr lang="en-US" b="1" dirty="0"/>
            <a:t>Member Organization Steering Committee</a:t>
          </a:r>
        </a:p>
        <a:p>
          <a:r>
            <a:rPr lang="en-US" dirty="0"/>
            <a:t>Chair: </a:t>
          </a:r>
          <a:r>
            <a:rPr lang="en-US" dirty="0">
              <a:solidFill>
                <a:schemeClr val="dk1"/>
              </a:solidFill>
              <a:effectLst/>
              <a:latin typeface="+mn-lt"/>
              <a:ea typeface="+mn-ea"/>
              <a:cs typeface="+mn-cs"/>
            </a:rPr>
            <a:t>Erica Fischer-Cartlidge</a:t>
          </a:r>
          <a:endParaRPr lang="en-US" dirty="0"/>
        </a:p>
        <a:p>
          <a:pPr>
            <a:buNone/>
          </a:pPr>
          <a:r>
            <a:rPr lang="en-US" dirty="0"/>
            <a:t>Staff Liaison: Melissa Leeb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" action="ppaction://noaction"/>
          </dgm14:cNvPr>
        </a:ext>
      </dgm:extLst>
    </dgm:pt>
    <dgm:pt modelId="{91DBED5B-A2F1-4664-A5DD-7BDE9C2ECA47}" type="parTrans" cxnId="{0BCE3D4F-DA4A-4E26-9251-4BCB04875AA3}">
      <dgm:prSet/>
      <dgm:spPr/>
      <dgm:t>
        <a:bodyPr/>
        <a:lstStyle/>
        <a:p>
          <a:endParaRPr lang="en-US"/>
        </a:p>
      </dgm:t>
    </dgm:pt>
    <dgm:pt modelId="{9CB78631-0BA8-4DD9-8608-8C3AFF85FB28}" type="sibTrans" cxnId="{0BCE3D4F-DA4A-4E26-9251-4BCB04875AA3}">
      <dgm:prSet/>
      <dgm:spPr/>
      <dgm:t>
        <a:bodyPr/>
        <a:lstStyle/>
        <a:p>
          <a:endParaRPr lang="en-US"/>
        </a:p>
      </dgm:t>
    </dgm:pt>
    <dgm:pt modelId="{380B058C-01C9-4579-9F99-C51C9CE1EF4F}">
      <dgm:prSet phldrT="[Text]"/>
      <dgm:spPr/>
      <dgm:t>
        <a:bodyPr/>
        <a:lstStyle/>
        <a:p>
          <a:r>
            <a:rPr lang="en-US" b="1" dirty="0"/>
            <a:t>Quality </a:t>
          </a:r>
          <a:r>
            <a:rPr lang="en-US" b="1" dirty="0">
              <a:solidFill>
                <a:schemeClr val="tx1"/>
              </a:solidFill>
            </a:rPr>
            <a:t>Assurance &amp; Data  Committee</a:t>
          </a:r>
        </a:p>
        <a:p>
          <a:r>
            <a:rPr lang="en-US" dirty="0">
              <a:solidFill>
                <a:schemeClr val="tx1"/>
              </a:solidFill>
            </a:rPr>
            <a:t>Chair: Clara Park</a:t>
          </a:r>
        </a:p>
        <a:p>
          <a:r>
            <a:rPr lang="en-US" dirty="0">
              <a:solidFill>
                <a:schemeClr val="tx1"/>
              </a:solidFill>
            </a:rPr>
            <a:t>Vice-Chair: David Odell</a:t>
          </a:r>
        </a:p>
        <a:p>
          <a:pPr>
            <a:buNone/>
          </a:pPr>
          <a:r>
            <a:rPr lang="en-US" dirty="0">
              <a:solidFill>
                <a:schemeClr val="tx1"/>
              </a:solidFill>
            </a:rPr>
            <a:t>Staff Liaison: Ryan McCabe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" action="ppaction://noaction"/>
          </dgm14:cNvPr>
        </a:ext>
      </dgm:extLst>
    </dgm:pt>
    <dgm:pt modelId="{993C8C14-6B3A-48B4-A46E-1829E209A209}" type="parTrans" cxnId="{4BBFB4FC-CB73-47E6-B5CE-22B8FEFD3C52}">
      <dgm:prSet/>
      <dgm:spPr/>
      <dgm:t>
        <a:bodyPr/>
        <a:lstStyle/>
        <a:p>
          <a:endParaRPr lang="en-US"/>
        </a:p>
      </dgm:t>
    </dgm:pt>
    <dgm:pt modelId="{16A45A9D-F181-4C2D-BC82-F8B347620F16}" type="sibTrans" cxnId="{4BBFB4FC-CB73-47E6-B5CE-22B8FEFD3C52}">
      <dgm:prSet/>
      <dgm:spPr/>
      <dgm:t>
        <a:bodyPr/>
        <a:lstStyle/>
        <a:p>
          <a:endParaRPr lang="en-US"/>
        </a:p>
      </dgm:t>
    </dgm:pt>
    <dgm:pt modelId="{60869A78-5574-4037-B9F5-8B01EC32959F}">
      <dgm:prSet phldrT="[Text]"/>
      <dgm:spPr/>
      <dgm:t>
        <a:bodyPr/>
        <a:lstStyle/>
        <a:p>
          <a:pPr>
            <a:buNone/>
          </a:pPr>
          <a:r>
            <a:rPr lang="en-US" b="1" dirty="0"/>
            <a:t>Advisory Groups:</a:t>
          </a:r>
        </a:p>
        <a:p>
          <a:pPr>
            <a:buSzPct val="85000"/>
            <a:buFont typeface="Wingdings" panose="05000000000000000000" pitchFamily="2" charset="2"/>
            <a:buChar char="§"/>
          </a:pPr>
          <a:r>
            <a:rPr lang="en-US" dirty="0">
              <a:latin typeface="Calibri" panose="020F0502020204030204" pitchFamily="34" charset="0"/>
              <a:cs typeface="Calibri" panose="020F0502020204030204" pitchFamily="34" charset="0"/>
            </a:rPr>
            <a:t>• </a:t>
          </a:r>
          <a:r>
            <a:rPr lang="en-US" dirty="0"/>
            <a:t>State Chair Recognition</a:t>
          </a:r>
        </a:p>
        <a:p>
          <a:pPr>
            <a:buFont typeface="Arial" panose="020B0604020202020204" pitchFamily="34" charset="0"/>
            <a:buNone/>
          </a:pPr>
          <a:r>
            <a:rPr lang="en-US" dirty="0">
              <a:latin typeface="Calibri" panose="020F0502020204030204" pitchFamily="34" charset="0"/>
              <a:cs typeface="Calibri" panose="020F0502020204030204" pitchFamily="34" charset="0"/>
            </a:rPr>
            <a:t>•</a:t>
          </a:r>
          <a:r>
            <a:rPr lang="en-US" dirty="0"/>
            <a:t> CLP Education</a:t>
          </a:r>
        </a:p>
        <a:p>
          <a:pPr>
            <a:buFont typeface="Arial" panose="020B0604020202020204" pitchFamily="34" charset="0"/>
            <a:buNone/>
          </a:pPr>
          <a:r>
            <a:rPr lang="en-US" dirty="0">
              <a:latin typeface="Calibri" panose="020F0502020204030204" pitchFamily="34" charset="0"/>
              <a:cs typeface="Calibri" panose="020F0502020204030204" pitchFamily="34" charset="0"/>
            </a:rPr>
            <a:t>•</a:t>
          </a:r>
          <a:r>
            <a:rPr lang="en-US" dirty="0"/>
            <a:t> Paper Competition</a:t>
          </a:r>
        </a:p>
        <a:p>
          <a:pPr>
            <a:buFont typeface="Arial" panose="020B0604020202020204" pitchFamily="34" charset="0"/>
            <a:buNone/>
          </a:pPr>
          <a:r>
            <a:rPr lang="en-US" dirty="0">
              <a:latin typeface="Calibri" panose="020F0502020204030204" pitchFamily="34" charset="0"/>
              <a:cs typeface="Calibri" panose="020F0502020204030204" pitchFamily="34" charset="0"/>
            </a:rPr>
            <a:t>•</a:t>
          </a:r>
          <a:r>
            <a:rPr lang="en-US" dirty="0"/>
            <a:t> State Chair &amp; CLP Meeting Planning</a:t>
          </a:r>
        </a:p>
      </dgm:t>
    </dgm:pt>
    <dgm:pt modelId="{16B0089E-FEA1-4AB8-BFDF-0A30952CDC27}" type="parTrans" cxnId="{BCC0A1FC-56B2-4F4B-9427-EAAD7EEEDA47}">
      <dgm:prSet/>
      <dgm:spPr/>
      <dgm:t>
        <a:bodyPr/>
        <a:lstStyle/>
        <a:p>
          <a:endParaRPr lang="en-US"/>
        </a:p>
      </dgm:t>
    </dgm:pt>
    <dgm:pt modelId="{9D7D6B0B-049C-4D74-A234-EE71F3446EF5}" type="sibTrans" cxnId="{BCC0A1FC-56B2-4F4B-9427-EAAD7EEEDA47}">
      <dgm:prSet/>
      <dgm:spPr/>
      <dgm:t>
        <a:bodyPr/>
        <a:lstStyle/>
        <a:p>
          <a:endParaRPr lang="en-US"/>
        </a:p>
      </dgm:t>
    </dgm:pt>
    <dgm:pt modelId="{75C7D3FA-B4A9-4E1E-BEFE-2FA5DED97BEA}">
      <dgm:prSet phldrT="[Text]"/>
      <dgm:spPr/>
      <dgm:t>
        <a:bodyPr/>
        <a:lstStyle/>
        <a:p>
          <a:r>
            <a:rPr lang="en-US" b="1" dirty="0"/>
            <a:t>Executive Committee</a:t>
          </a:r>
        </a:p>
        <a:p>
          <a:r>
            <a:rPr lang="en-US" dirty="0"/>
            <a:t>Chair: Laurie Kirstein</a:t>
          </a:r>
        </a:p>
        <a:p>
          <a:r>
            <a:rPr lang="en-US" dirty="0"/>
            <a:t>Vice-Chair: Dan Boffa </a:t>
          </a:r>
        </a:p>
        <a:p>
          <a:r>
            <a:rPr lang="en-US" dirty="0"/>
            <a:t>Liaison: Erin Reuter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1" action="ppaction://hlinksldjump"/>
          </dgm14:cNvPr>
        </a:ext>
      </dgm:extLst>
    </dgm:pt>
    <dgm:pt modelId="{1041F92F-62E2-46C4-A832-7382756A5AC1}" type="parTrans" cxnId="{D4230C10-577D-4727-871A-AA942889622D}">
      <dgm:prSet/>
      <dgm:spPr/>
      <dgm:t>
        <a:bodyPr/>
        <a:lstStyle/>
        <a:p>
          <a:endParaRPr lang="en-US"/>
        </a:p>
      </dgm:t>
    </dgm:pt>
    <dgm:pt modelId="{3AE40AA9-9AF7-4ACF-BB1E-1B6FA0B132FA}" type="sibTrans" cxnId="{D4230C10-577D-4727-871A-AA942889622D}">
      <dgm:prSet/>
      <dgm:spPr/>
      <dgm:t>
        <a:bodyPr/>
        <a:lstStyle/>
        <a:p>
          <a:endParaRPr lang="en-US"/>
        </a:p>
      </dgm:t>
    </dgm:pt>
    <dgm:pt modelId="{8876337B-E905-4794-9F7C-ED73A33E1E87}">
      <dgm:prSet phldrT="[Text]"/>
      <dgm:spPr/>
      <dgm:t>
        <a:bodyPr/>
        <a:lstStyle/>
        <a:p>
          <a:r>
            <a:rPr lang="en-US" dirty="0"/>
            <a:t>Program Review Subcommittee</a:t>
          </a:r>
        </a:p>
      </dgm:t>
    </dgm:pt>
    <dgm:pt modelId="{9F6B6938-8DDA-46EF-8098-EEA36CC75BB7}" type="parTrans" cxnId="{B9FEA757-3724-4BBA-B81E-6353DA173A68}">
      <dgm:prSet/>
      <dgm:spPr/>
      <dgm:t>
        <a:bodyPr/>
        <a:lstStyle/>
        <a:p>
          <a:endParaRPr lang="en-US"/>
        </a:p>
      </dgm:t>
    </dgm:pt>
    <dgm:pt modelId="{D21E3889-6226-4EF3-A3C4-7867A50B4367}" type="sibTrans" cxnId="{B9FEA757-3724-4BBA-B81E-6353DA173A68}">
      <dgm:prSet/>
      <dgm:spPr/>
      <dgm:t>
        <a:bodyPr/>
        <a:lstStyle/>
        <a:p>
          <a:endParaRPr lang="en-US"/>
        </a:p>
      </dgm:t>
    </dgm:pt>
    <dgm:pt modelId="{72A1CC49-B58B-42A0-A48A-2EE4A086E2CA}">
      <dgm:prSet phldrT="[Text]"/>
      <dgm:spPr/>
      <dgm:t>
        <a:bodyPr/>
        <a:lstStyle/>
        <a:p>
          <a:r>
            <a:rPr lang="en-US" dirty="0"/>
            <a:t>Cancer Programs Site Reviewer Committee</a:t>
          </a:r>
        </a:p>
      </dgm:t>
    </dgm:pt>
    <dgm:pt modelId="{305AF494-BE1A-4266-B097-9C3EC2B38097}" type="parTrans" cxnId="{D91C9A98-3D40-487B-8F07-CCD905B48D3D}">
      <dgm:prSet/>
      <dgm:spPr/>
      <dgm:t>
        <a:bodyPr/>
        <a:lstStyle/>
        <a:p>
          <a:endParaRPr lang="en-US"/>
        </a:p>
      </dgm:t>
    </dgm:pt>
    <dgm:pt modelId="{2C54346C-E147-4740-96B3-CCF020A85F80}" type="sibTrans" cxnId="{D91C9A98-3D40-487B-8F07-CCD905B48D3D}">
      <dgm:prSet/>
      <dgm:spPr/>
      <dgm:t>
        <a:bodyPr/>
        <a:lstStyle/>
        <a:p>
          <a:endParaRPr lang="en-US"/>
        </a:p>
      </dgm:t>
    </dgm:pt>
    <dgm:pt modelId="{6CABDD77-61C9-4975-8D4F-C6F2017831FA}" type="pres">
      <dgm:prSet presAssocID="{6183BC11-14F6-4D13-A27F-4FF9AB333661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239FB92C-7735-4CA7-8D62-BEEF10A7FC0C}" type="pres">
      <dgm:prSet presAssocID="{75C7D3FA-B4A9-4E1E-BEFE-2FA5DED97BEA}" presName="hierRoot1" presStyleCnt="0">
        <dgm:presLayoutVars>
          <dgm:hierBranch val="init"/>
        </dgm:presLayoutVars>
      </dgm:prSet>
      <dgm:spPr/>
    </dgm:pt>
    <dgm:pt modelId="{051AC9DA-6BC1-4906-9008-E31FFB92B5A3}" type="pres">
      <dgm:prSet presAssocID="{75C7D3FA-B4A9-4E1E-BEFE-2FA5DED97BEA}" presName="rootComposite1" presStyleCnt="0"/>
      <dgm:spPr/>
    </dgm:pt>
    <dgm:pt modelId="{1EE1B956-579C-4702-9BFE-6C7D60D5F2F3}" type="pres">
      <dgm:prSet presAssocID="{75C7D3FA-B4A9-4E1E-BEFE-2FA5DED97BEA}" presName="rootText1" presStyleLbl="node0" presStyleIdx="0" presStyleCnt="1">
        <dgm:presLayoutVars>
          <dgm:chPref val="3"/>
        </dgm:presLayoutVars>
      </dgm:prSet>
      <dgm:spPr/>
    </dgm:pt>
    <dgm:pt modelId="{0DDB0531-5A03-438F-BF29-1022394B7CB9}" type="pres">
      <dgm:prSet presAssocID="{75C7D3FA-B4A9-4E1E-BEFE-2FA5DED97BEA}" presName="rootConnector1" presStyleLbl="node1" presStyleIdx="0" presStyleCnt="0"/>
      <dgm:spPr/>
    </dgm:pt>
    <dgm:pt modelId="{74E6D9B1-234D-424E-9F9C-6241A97DB669}" type="pres">
      <dgm:prSet presAssocID="{75C7D3FA-B4A9-4E1E-BEFE-2FA5DED97BEA}" presName="hierChild2" presStyleCnt="0"/>
      <dgm:spPr/>
    </dgm:pt>
    <dgm:pt modelId="{C8A87B2C-E9D9-41F3-831C-725C975E33F0}" type="pres">
      <dgm:prSet presAssocID="{38B58171-36E5-422B-8DB8-D64F9736DF68}" presName="Name37" presStyleLbl="parChTrans1D2" presStyleIdx="0" presStyleCnt="6"/>
      <dgm:spPr/>
    </dgm:pt>
    <dgm:pt modelId="{16E0216B-C7AE-47AB-BDBE-7495EB86A542}" type="pres">
      <dgm:prSet presAssocID="{7C386293-DFBA-405E-AEC3-6C97C9868655}" presName="hierRoot2" presStyleCnt="0">
        <dgm:presLayoutVars>
          <dgm:hierBranch val="init"/>
        </dgm:presLayoutVars>
      </dgm:prSet>
      <dgm:spPr/>
    </dgm:pt>
    <dgm:pt modelId="{4E97D84B-B30A-4CB0-BECF-C283176B128D}" type="pres">
      <dgm:prSet presAssocID="{7C386293-DFBA-405E-AEC3-6C97C9868655}" presName="rootComposite" presStyleCnt="0"/>
      <dgm:spPr/>
    </dgm:pt>
    <dgm:pt modelId="{7EC1C89F-B41A-419E-A2AD-AAB006939466}" type="pres">
      <dgm:prSet presAssocID="{7C386293-DFBA-405E-AEC3-6C97C9868655}" presName="rootText" presStyleLbl="node2" presStyleIdx="0" presStyleCnt="6" custScaleX="81853" custScaleY="173827" custLinFactNeighborX="7533" custLinFactNeighborY="3477">
        <dgm:presLayoutVars>
          <dgm:chPref val="3"/>
        </dgm:presLayoutVars>
      </dgm:prSet>
      <dgm:spPr/>
    </dgm:pt>
    <dgm:pt modelId="{B3E95FD1-D4AA-4F79-B09B-7CEB5FA8784E}" type="pres">
      <dgm:prSet presAssocID="{7C386293-DFBA-405E-AEC3-6C97C9868655}" presName="rootConnector" presStyleLbl="node2" presStyleIdx="0" presStyleCnt="6"/>
      <dgm:spPr/>
    </dgm:pt>
    <dgm:pt modelId="{21AE58EC-380B-42E2-A638-764F0BD7283F}" type="pres">
      <dgm:prSet presAssocID="{7C386293-DFBA-405E-AEC3-6C97C9868655}" presName="hierChild4" presStyleCnt="0"/>
      <dgm:spPr/>
    </dgm:pt>
    <dgm:pt modelId="{13D69989-A227-44CE-92ED-E9003E54EEE2}" type="pres">
      <dgm:prSet presAssocID="{9F6B6938-8DDA-46EF-8098-EEA36CC75BB7}" presName="Name37" presStyleLbl="parChTrans1D3" presStyleIdx="0" presStyleCnt="3"/>
      <dgm:spPr/>
    </dgm:pt>
    <dgm:pt modelId="{CAB843DC-0EEE-467A-AFED-4DDC6F780D97}" type="pres">
      <dgm:prSet presAssocID="{8876337B-E905-4794-9F7C-ED73A33E1E87}" presName="hierRoot2" presStyleCnt="0">
        <dgm:presLayoutVars>
          <dgm:hierBranch val="init"/>
        </dgm:presLayoutVars>
      </dgm:prSet>
      <dgm:spPr/>
    </dgm:pt>
    <dgm:pt modelId="{49060358-603E-4954-84C7-BAB94057465C}" type="pres">
      <dgm:prSet presAssocID="{8876337B-E905-4794-9F7C-ED73A33E1E87}" presName="rootComposite" presStyleCnt="0"/>
      <dgm:spPr/>
    </dgm:pt>
    <dgm:pt modelId="{E1751EE8-9390-4FA2-8EE9-AC792D45936B}" type="pres">
      <dgm:prSet presAssocID="{8876337B-E905-4794-9F7C-ED73A33E1E87}" presName="rootText" presStyleLbl="node3" presStyleIdx="0" presStyleCnt="3" custScaleX="69189" custScaleY="93016">
        <dgm:presLayoutVars>
          <dgm:chPref val="3"/>
        </dgm:presLayoutVars>
      </dgm:prSet>
      <dgm:spPr/>
    </dgm:pt>
    <dgm:pt modelId="{1CD53ABF-6902-4297-B242-B434A99DDF07}" type="pres">
      <dgm:prSet presAssocID="{8876337B-E905-4794-9F7C-ED73A33E1E87}" presName="rootConnector" presStyleLbl="node3" presStyleIdx="0" presStyleCnt="3"/>
      <dgm:spPr/>
    </dgm:pt>
    <dgm:pt modelId="{2942E086-3A27-4101-9643-C0CE4E260CB3}" type="pres">
      <dgm:prSet presAssocID="{8876337B-E905-4794-9F7C-ED73A33E1E87}" presName="hierChild4" presStyleCnt="0"/>
      <dgm:spPr/>
    </dgm:pt>
    <dgm:pt modelId="{EB1B0A07-7FBD-4593-AC89-EE66DB7D1006}" type="pres">
      <dgm:prSet presAssocID="{8876337B-E905-4794-9F7C-ED73A33E1E87}" presName="hierChild5" presStyleCnt="0"/>
      <dgm:spPr/>
    </dgm:pt>
    <dgm:pt modelId="{4F75895C-E4A4-444D-A64E-416B913DE1D6}" type="pres">
      <dgm:prSet presAssocID="{305AF494-BE1A-4266-B097-9C3EC2B38097}" presName="Name37" presStyleLbl="parChTrans1D3" presStyleIdx="1" presStyleCnt="3"/>
      <dgm:spPr/>
    </dgm:pt>
    <dgm:pt modelId="{89130D6E-202A-4F55-9054-173A1C337087}" type="pres">
      <dgm:prSet presAssocID="{72A1CC49-B58B-42A0-A48A-2EE4A086E2CA}" presName="hierRoot2" presStyleCnt="0">
        <dgm:presLayoutVars>
          <dgm:hierBranch val="init"/>
        </dgm:presLayoutVars>
      </dgm:prSet>
      <dgm:spPr/>
    </dgm:pt>
    <dgm:pt modelId="{E098254E-864A-487B-9D9F-A764806A2CCE}" type="pres">
      <dgm:prSet presAssocID="{72A1CC49-B58B-42A0-A48A-2EE4A086E2CA}" presName="rootComposite" presStyleCnt="0"/>
      <dgm:spPr/>
    </dgm:pt>
    <dgm:pt modelId="{858D66BF-29DD-4828-8B11-A515AEA53B76}" type="pres">
      <dgm:prSet presAssocID="{72A1CC49-B58B-42A0-A48A-2EE4A086E2CA}" presName="rootText" presStyleLbl="node3" presStyleIdx="1" presStyleCnt="3" custScaleX="69189" custScaleY="85746">
        <dgm:presLayoutVars>
          <dgm:chPref val="3"/>
        </dgm:presLayoutVars>
      </dgm:prSet>
      <dgm:spPr/>
    </dgm:pt>
    <dgm:pt modelId="{3C9853CA-3E16-4140-B30F-E980DF015C19}" type="pres">
      <dgm:prSet presAssocID="{72A1CC49-B58B-42A0-A48A-2EE4A086E2CA}" presName="rootConnector" presStyleLbl="node3" presStyleIdx="1" presStyleCnt="3"/>
      <dgm:spPr/>
    </dgm:pt>
    <dgm:pt modelId="{959BCF71-6BB2-4B7A-9E86-AE5B3B4ADDC3}" type="pres">
      <dgm:prSet presAssocID="{72A1CC49-B58B-42A0-A48A-2EE4A086E2CA}" presName="hierChild4" presStyleCnt="0"/>
      <dgm:spPr/>
    </dgm:pt>
    <dgm:pt modelId="{5295DAA6-AC9B-45E6-88FB-60DB01C1DC1A}" type="pres">
      <dgm:prSet presAssocID="{72A1CC49-B58B-42A0-A48A-2EE4A086E2CA}" presName="hierChild5" presStyleCnt="0"/>
      <dgm:spPr/>
    </dgm:pt>
    <dgm:pt modelId="{7C2964C0-49C7-44B5-A2C3-D93E5FD80244}" type="pres">
      <dgm:prSet presAssocID="{7C386293-DFBA-405E-AEC3-6C97C9868655}" presName="hierChild5" presStyleCnt="0"/>
      <dgm:spPr/>
    </dgm:pt>
    <dgm:pt modelId="{940B7548-0C0E-4088-A788-CB32C9815038}" type="pres">
      <dgm:prSet presAssocID="{DD223D72-0BD3-4A05-979C-7F131B3BB8CE}" presName="Name37" presStyleLbl="parChTrans1D2" presStyleIdx="1" presStyleCnt="6"/>
      <dgm:spPr/>
    </dgm:pt>
    <dgm:pt modelId="{56AB4D2E-1C9E-4B6D-BF68-F35FD9F83F3A}" type="pres">
      <dgm:prSet presAssocID="{A03747D9-F004-4ACE-B50A-FE76CD63FEF7}" presName="hierRoot2" presStyleCnt="0">
        <dgm:presLayoutVars>
          <dgm:hierBranch val="init"/>
        </dgm:presLayoutVars>
      </dgm:prSet>
      <dgm:spPr/>
    </dgm:pt>
    <dgm:pt modelId="{356087C6-3BDA-40D2-A855-69D004C0127C}" type="pres">
      <dgm:prSet presAssocID="{A03747D9-F004-4ACE-B50A-FE76CD63FEF7}" presName="rootComposite" presStyleCnt="0"/>
      <dgm:spPr/>
    </dgm:pt>
    <dgm:pt modelId="{503409DA-A049-4824-8C61-F3E10AA4EC86}" type="pres">
      <dgm:prSet presAssocID="{A03747D9-F004-4ACE-B50A-FE76CD63FEF7}" presName="rootText" presStyleLbl="node2" presStyleIdx="1" presStyleCnt="6" custScaleX="86697" custScaleY="173827">
        <dgm:presLayoutVars>
          <dgm:chPref val="3"/>
        </dgm:presLayoutVars>
      </dgm:prSet>
      <dgm:spPr/>
    </dgm:pt>
    <dgm:pt modelId="{0A869808-7635-499B-8742-2C7A077CF3AD}" type="pres">
      <dgm:prSet presAssocID="{A03747D9-F004-4ACE-B50A-FE76CD63FEF7}" presName="rootConnector" presStyleLbl="node2" presStyleIdx="1" presStyleCnt="6"/>
      <dgm:spPr/>
    </dgm:pt>
    <dgm:pt modelId="{92675CC4-9F76-4219-98AB-C2B481AF9D1D}" type="pres">
      <dgm:prSet presAssocID="{A03747D9-F004-4ACE-B50A-FE76CD63FEF7}" presName="hierChild4" presStyleCnt="0"/>
      <dgm:spPr/>
    </dgm:pt>
    <dgm:pt modelId="{7C6290E7-86AD-4CA2-AF98-EF82035727B2}" type="pres">
      <dgm:prSet presAssocID="{A03747D9-F004-4ACE-B50A-FE76CD63FEF7}" presName="hierChild5" presStyleCnt="0"/>
      <dgm:spPr/>
    </dgm:pt>
    <dgm:pt modelId="{23389C96-79FE-46FA-8F60-0AF40FFA9F70}" type="pres">
      <dgm:prSet presAssocID="{1DE0D8A0-1993-45C2-A6DA-DC355AA9DB05}" presName="Name37" presStyleLbl="parChTrans1D2" presStyleIdx="2" presStyleCnt="6"/>
      <dgm:spPr/>
    </dgm:pt>
    <dgm:pt modelId="{38CB2CF2-4457-4D4E-A482-EDACD40C21AA}" type="pres">
      <dgm:prSet presAssocID="{D575BD49-C40F-4757-8C44-F732C7743D10}" presName="hierRoot2" presStyleCnt="0">
        <dgm:presLayoutVars>
          <dgm:hierBranch/>
        </dgm:presLayoutVars>
      </dgm:prSet>
      <dgm:spPr/>
    </dgm:pt>
    <dgm:pt modelId="{9CC433C9-A7D0-496C-9D24-8D4E11F90305}" type="pres">
      <dgm:prSet presAssocID="{D575BD49-C40F-4757-8C44-F732C7743D10}" presName="rootComposite" presStyleCnt="0"/>
      <dgm:spPr/>
    </dgm:pt>
    <dgm:pt modelId="{E5B2D6FD-A692-4AC4-828B-3226A49BB0C5}" type="pres">
      <dgm:prSet presAssocID="{D575BD49-C40F-4757-8C44-F732C7743D10}" presName="rootText" presStyleLbl="node2" presStyleIdx="2" presStyleCnt="6" custScaleX="88350" custScaleY="173827">
        <dgm:presLayoutVars>
          <dgm:chPref val="3"/>
        </dgm:presLayoutVars>
      </dgm:prSet>
      <dgm:spPr/>
    </dgm:pt>
    <dgm:pt modelId="{91B53B39-0712-400D-8383-A1A340292C9A}" type="pres">
      <dgm:prSet presAssocID="{D575BD49-C40F-4757-8C44-F732C7743D10}" presName="rootConnector" presStyleLbl="node2" presStyleIdx="2" presStyleCnt="6"/>
      <dgm:spPr/>
    </dgm:pt>
    <dgm:pt modelId="{D6341D6D-7576-4CF4-A999-DA264FE98FE7}" type="pres">
      <dgm:prSet presAssocID="{D575BD49-C40F-4757-8C44-F732C7743D10}" presName="hierChild4" presStyleCnt="0"/>
      <dgm:spPr/>
    </dgm:pt>
    <dgm:pt modelId="{1A099523-1128-4D2F-86D1-A21382DA9879}" type="pres">
      <dgm:prSet presAssocID="{16B0089E-FEA1-4AB8-BFDF-0A30952CDC27}" presName="Name35" presStyleLbl="parChTrans1D3" presStyleIdx="2" presStyleCnt="3"/>
      <dgm:spPr/>
    </dgm:pt>
    <dgm:pt modelId="{DB612423-2C1B-4E14-B5A8-B832CBA11F7C}" type="pres">
      <dgm:prSet presAssocID="{60869A78-5574-4037-B9F5-8B01EC32959F}" presName="hierRoot2" presStyleCnt="0">
        <dgm:presLayoutVars>
          <dgm:hierBranch/>
        </dgm:presLayoutVars>
      </dgm:prSet>
      <dgm:spPr/>
    </dgm:pt>
    <dgm:pt modelId="{E6AE659E-6B75-441E-828A-3C4F554AF09F}" type="pres">
      <dgm:prSet presAssocID="{60869A78-5574-4037-B9F5-8B01EC32959F}" presName="rootComposite" presStyleCnt="0"/>
      <dgm:spPr/>
    </dgm:pt>
    <dgm:pt modelId="{EADBB3FB-606F-4202-BCF6-D0EE651C0855}" type="pres">
      <dgm:prSet presAssocID="{60869A78-5574-4037-B9F5-8B01EC32959F}" presName="rootText" presStyleLbl="node3" presStyleIdx="2" presStyleCnt="3" custScaleX="128632" custScaleY="171848" custLinFactNeighborX="-98" custLinFactNeighborY="25993">
        <dgm:presLayoutVars>
          <dgm:chPref val="3"/>
        </dgm:presLayoutVars>
      </dgm:prSet>
      <dgm:spPr/>
    </dgm:pt>
    <dgm:pt modelId="{8E0886E8-FB89-4E75-A9D6-70D6369B5E20}" type="pres">
      <dgm:prSet presAssocID="{60869A78-5574-4037-B9F5-8B01EC32959F}" presName="rootConnector" presStyleLbl="node3" presStyleIdx="2" presStyleCnt="3"/>
      <dgm:spPr/>
    </dgm:pt>
    <dgm:pt modelId="{816855CA-716F-48A1-B5C9-67348547D505}" type="pres">
      <dgm:prSet presAssocID="{60869A78-5574-4037-B9F5-8B01EC32959F}" presName="hierChild4" presStyleCnt="0"/>
      <dgm:spPr/>
    </dgm:pt>
    <dgm:pt modelId="{CE05F1F5-D519-4EEE-824A-864A35CE573C}" type="pres">
      <dgm:prSet presAssocID="{60869A78-5574-4037-B9F5-8B01EC32959F}" presName="hierChild5" presStyleCnt="0"/>
      <dgm:spPr/>
    </dgm:pt>
    <dgm:pt modelId="{2FE2A675-507E-473B-B649-77B6761627BD}" type="pres">
      <dgm:prSet presAssocID="{D575BD49-C40F-4757-8C44-F732C7743D10}" presName="hierChild5" presStyleCnt="0"/>
      <dgm:spPr/>
    </dgm:pt>
    <dgm:pt modelId="{D65E0D52-6B7C-4951-98F2-1CB98283B349}" type="pres">
      <dgm:prSet presAssocID="{37FF72A8-E7DA-43D4-A1A8-38735BD42413}" presName="Name37" presStyleLbl="parChTrans1D2" presStyleIdx="3" presStyleCnt="6"/>
      <dgm:spPr/>
    </dgm:pt>
    <dgm:pt modelId="{387DD7C5-F49C-4DD0-9846-0C93A73F60C4}" type="pres">
      <dgm:prSet presAssocID="{C1E02699-3642-41D6-A1E0-D85D8252E150}" presName="hierRoot2" presStyleCnt="0">
        <dgm:presLayoutVars>
          <dgm:hierBranch val="init"/>
        </dgm:presLayoutVars>
      </dgm:prSet>
      <dgm:spPr/>
    </dgm:pt>
    <dgm:pt modelId="{D3BD5EB0-20B1-490A-8519-536C655E74D0}" type="pres">
      <dgm:prSet presAssocID="{C1E02699-3642-41D6-A1E0-D85D8252E150}" presName="rootComposite" presStyleCnt="0"/>
      <dgm:spPr/>
    </dgm:pt>
    <dgm:pt modelId="{754EBED6-543A-4B1B-B332-380435655CB3}" type="pres">
      <dgm:prSet presAssocID="{C1E02699-3642-41D6-A1E0-D85D8252E150}" presName="rootText" presStyleLbl="node2" presStyleIdx="3" presStyleCnt="6" custScaleX="87814" custScaleY="173827">
        <dgm:presLayoutVars>
          <dgm:chPref val="3"/>
        </dgm:presLayoutVars>
      </dgm:prSet>
      <dgm:spPr/>
    </dgm:pt>
    <dgm:pt modelId="{964B8358-6ED2-4878-9506-EE7939B07BDF}" type="pres">
      <dgm:prSet presAssocID="{C1E02699-3642-41D6-A1E0-D85D8252E150}" presName="rootConnector" presStyleLbl="node2" presStyleIdx="3" presStyleCnt="6"/>
      <dgm:spPr/>
    </dgm:pt>
    <dgm:pt modelId="{53F271D5-48E7-4A97-9CBA-79E59D4DBC71}" type="pres">
      <dgm:prSet presAssocID="{C1E02699-3642-41D6-A1E0-D85D8252E150}" presName="hierChild4" presStyleCnt="0"/>
      <dgm:spPr/>
    </dgm:pt>
    <dgm:pt modelId="{9C42DF5A-725C-47D5-B2EE-7D7C1B641D18}" type="pres">
      <dgm:prSet presAssocID="{C1E02699-3642-41D6-A1E0-D85D8252E150}" presName="hierChild5" presStyleCnt="0"/>
      <dgm:spPr/>
    </dgm:pt>
    <dgm:pt modelId="{39B55E60-8C9A-4EF5-90CF-A37B2635DAE2}" type="pres">
      <dgm:prSet presAssocID="{91DBED5B-A2F1-4664-A5DD-7BDE9C2ECA47}" presName="Name37" presStyleLbl="parChTrans1D2" presStyleIdx="4" presStyleCnt="6"/>
      <dgm:spPr/>
    </dgm:pt>
    <dgm:pt modelId="{B57C2B5C-08EB-441F-A3BA-6F08C9D5A69A}" type="pres">
      <dgm:prSet presAssocID="{B58DB2AE-2AA4-4483-9611-2BBE952456C8}" presName="hierRoot2" presStyleCnt="0">
        <dgm:presLayoutVars>
          <dgm:hierBranch val="init"/>
        </dgm:presLayoutVars>
      </dgm:prSet>
      <dgm:spPr/>
    </dgm:pt>
    <dgm:pt modelId="{6FD7D3D4-9807-403A-A413-E47C4C45FD35}" type="pres">
      <dgm:prSet presAssocID="{B58DB2AE-2AA4-4483-9611-2BBE952456C8}" presName="rootComposite" presStyleCnt="0"/>
      <dgm:spPr/>
    </dgm:pt>
    <dgm:pt modelId="{7F9658E7-6046-4DD4-9371-4FE62E42A180}" type="pres">
      <dgm:prSet presAssocID="{B58DB2AE-2AA4-4483-9611-2BBE952456C8}" presName="rootText" presStyleLbl="node2" presStyleIdx="4" presStyleCnt="6" custScaleX="88566" custScaleY="173827">
        <dgm:presLayoutVars>
          <dgm:chPref val="3"/>
        </dgm:presLayoutVars>
      </dgm:prSet>
      <dgm:spPr/>
    </dgm:pt>
    <dgm:pt modelId="{3F3B20BB-4087-4588-A37A-FC97613401A2}" type="pres">
      <dgm:prSet presAssocID="{B58DB2AE-2AA4-4483-9611-2BBE952456C8}" presName="rootConnector" presStyleLbl="node2" presStyleIdx="4" presStyleCnt="6"/>
      <dgm:spPr/>
    </dgm:pt>
    <dgm:pt modelId="{CE4FD552-0445-4B65-A8E5-81BB349BBFD1}" type="pres">
      <dgm:prSet presAssocID="{B58DB2AE-2AA4-4483-9611-2BBE952456C8}" presName="hierChild4" presStyleCnt="0"/>
      <dgm:spPr/>
    </dgm:pt>
    <dgm:pt modelId="{A82BD9C3-72FA-4164-AB79-D31DB52CE2EE}" type="pres">
      <dgm:prSet presAssocID="{B58DB2AE-2AA4-4483-9611-2BBE952456C8}" presName="hierChild5" presStyleCnt="0"/>
      <dgm:spPr/>
    </dgm:pt>
    <dgm:pt modelId="{4F11112C-2749-4116-A464-1232956C28BA}" type="pres">
      <dgm:prSet presAssocID="{993C8C14-6B3A-48B4-A46E-1829E209A209}" presName="Name37" presStyleLbl="parChTrans1D2" presStyleIdx="5" presStyleCnt="6"/>
      <dgm:spPr/>
    </dgm:pt>
    <dgm:pt modelId="{8BAFE5A5-8061-4E62-8248-F233BA0F540F}" type="pres">
      <dgm:prSet presAssocID="{380B058C-01C9-4579-9F99-C51C9CE1EF4F}" presName="hierRoot2" presStyleCnt="0">
        <dgm:presLayoutVars>
          <dgm:hierBranch val="init"/>
        </dgm:presLayoutVars>
      </dgm:prSet>
      <dgm:spPr/>
    </dgm:pt>
    <dgm:pt modelId="{70978BD3-AB38-41A1-8A74-D71C062A0E3C}" type="pres">
      <dgm:prSet presAssocID="{380B058C-01C9-4579-9F99-C51C9CE1EF4F}" presName="rootComposite" presStyleCnt="0"/>
      <dgm:spPr/>
    </dgm:pt>
    <dgm:pt modelId="{A342A6BD-F550-426F-9505-94A6A7B35109}" type="pres">
      <dgm:prSet presAssocID="{380B058C-01C9-4579-9F99-C51C9CE1EF4F}" presName="rootText" presStyleLbl="node2" presStyleIdx="5" presStyleCnt="6" custScaleX="88134" custScaleY="173474">
        <dgm:presLayoutVars>
          <dgm:chPref val="3"/>
        </dgm:presLayoutVars>
      </dgm:prSet>
      <dgm:spPr/>
    </dgm:pt>
    <dgm:pt modelId="{FB771195-4447-4827-A5FB-124AA1469344}" type="pres">
      <dgm:prSet presAssocID="{380B058C-01C9-4579-9F99-C51C9CE1EF4F}" presName="rootConnector" presStyleLbl="node2" presStyleIdx="5" presStyleCnt="6"/>
      <dgm:spPr/>
    </dgm:pt>
    <dgm:pt modelId="{1F6214FA-4AC8-4ED0-8744-0048F0DD6DA5}" type="pres">
      <dgm:prSet presAssocID="{380B058C-01C9-4579-9F99-C51C9CE1EF4F}" presName="hierChild4" presStyleCnt="0"/>
      <dgm:spPr/>
    </dgm:pt>
    <dgm:pt modelId="{EEAF9113-B3D8-4F1F-AF73-E6AF16FC91B9}" type="pres">
      <dgm:prSet presAssocID="{380B058C-01C9-4579-9F99-C51C9CE1EF4F}" presName="hierChild5" presStyleCnt="0"/>
      <dgm:spPr/>
    </dgm:pt>
    <dgm:pt modelId="{E046B3B5-389E-4209-997C-AEC789F1292C}" type="pres">
      <dgm:prSet presAssocID="{75C7D3FA-B4A9-4E1E-BEFE-2FA5DED97BEA}" presName="hierChild3" presStyleCnt="0"/>
      <dgm:spPr/>
    </dgm:pt>
  </dgm:ptLst>
  <dgm:cxnLst>
    <dgm:cxn modelId="{7CE99F0B-3FF1-4B26-852C-1D57BD9326A8}" type="presOf" srcId="{DD223D72-0BD3-4A05-979C-7F131B3BB8CE}" destId="{940B7548-0C0E-4088-A788-CB32C9815038}" srcOrd="0" destOrd="0" presId="urn:microsoft.com/office/officeart/2005/8/layout/orgChart1"/>
    <dgm:cxn modelId="{D4230C10-577D-4727-871A-AA942889622D}" srcId="{6183BC11-14F6-4D13-A27F-4FF9AB333661}" destId="{75C7D3FA-B4A9-4E1E-BEFE-2FA5DED97BEA}" srcOrd="0" destOrd="0" parTransId="{1041F92F-62E2-46C4-A832-7382756A5AC1}" sibTransId="{3AE40AA9-9AF7-4ACF-BB1E-1B6FA0B132FA}"/>
    <dgm:cxn modelId="{8FBD8011-B58E-46F7-AD8E-976DEC38F354}" type="presOf" srcId="{A03747D9-F004-4ACE-B50A-FE76CD63FEF7}" destId="{503409DA-A049-4824-8C61-F3E10AA4EC86}" srcOrd="0" destOrd="0" presId="urn:microsoft.com/office/officeart/2005/8/layout/orgChart1"/>
    <dgm:cxn modelId="{C97B9615-2C01-4A6B-BF23-99F99919E14A}" type="presOf" srcId="{8876337B-E905-4794-9F7C-ED73A33E1E87}" destId="{E1751EE8-9390-4FA2-8EE9-AC792D45936B}" srcOrd="0" destOrd="0" presId="urn:microsoft.com/office/officeart/2005/8/layout/orgChart1"/>
    <dgm:cxn modelId="{AA79BB16-AADE-493F-B899-A2A3FFF988CB}" type="presOf" srcId="{38B58171-36E5-422B-8DB8-D64F9736DF68}" destId="{C8A87B2C-E9D9-41F3-831C-725C975E33F0}" srcOrd="0" destOrd="0" presId="urn:microsoft.com/office/officeart/2005/8/layout/orgChart1"/>
    <dgm:cxn modelId="{050D171E-C7E9-42B3-8460-3B5A5BC3CD59}" type="presOf" srcId="{C1E02699-3642-41D6-A1E0-D85D8252E150}" destId="{754EBED6-543A-4B1B-B332-380435655CB3}" srcOrd="0" destOrd="0" presId="urn:microsoft.com/office/officeart/2005/8/layout/orgChart1"/>
    <dgm:cxn modelId="{AE7EB71F-C526-49FD-84F2-01909448CFAA}" srcId="{75C7D3FA-B4A9-4E1E-BEFE-2FA5DED97BEA}" destId="{A03747D9-F004-4ACE-B50A-FE76CD63FEF7}" srcOrd="1" destOrd="0" parTransId="{DD223D72-0BD3-4A05-979C-7F131B3BB8CE}" sibTransId="{4B0BE8E3-AAA7-4395-B52A-1639178D45E3}"/>
    <dgm:cxn modelId="{EA5DF028-E5A9-42F0-BA31-0275E0B93105}" type="presOf" srcId="{6183BC11-14F6-4D13-A27F-4FF9AB333661}" destId="{6CABDD77-61C9-4975-8D4F-C6F2017831FA}" srcOrd="0" destOrd="0" presId="urn:microsoft.com/office/officeart/2005/8/layout/orgChart1"/>
    <dgm:cxn modelId="{C39FC82C-51FC-4A6C-82F6-863216CB3D9B}" srcId="{75C7D3FA-B4A9-4E1E-BEFE-2FA5DED97BEA}" destId="{7C386293-DFBA-405E-AEC3-6C97C9868655}" srcOrd="0" destOrd="0" parTransId="{38B58171-36E5-422B-8DB8-D64F9736DF68}" sibTransId="{712F09DE-4A94-4C79-AC74-1DCD24E5D5A1}"/>
    <dgm:cxn modelId="{01FC952E-32CA-4A0E-A5A5-C597585DFEA6}" type="presOf" srcId="{B58DB2AE-2AA4-4483-9611-2BBE952456C8}" destId="{3F3B20BB-4087-4588-A37A-FC97613401A2}" srcOrd="1" destOrd="0" presId="urn:microsoft.com/office/officeart/2005/8/layout/orgChart1"/>
    <dgm:cxn modelId="{4990372F-F3ED-49E8-BC36-209EF260BD96}" type="presOf" srcId="{993C8C14-6B3A-48B4-A46E-1829E209A209}" destId="{4F11112C-2749-4116-A464-1232956C28BA}" srcOrd="0" destOrd="0" presId="urn:microsoft.com/office/officeart/2005/8/layout/orgChart1"/>
    <dgm:cxn modelId="{CE95995B-EF5F-49AC-9F93-B79939AE238D}" type="presOf" srcId="{380B058C-01C9-4579-9F99-C51C9CE1EF4F}" destId="{A342A6BD-F550-426F-9505-94A6A7B35109}" srcOrd="0" destOrd="0" presId="urn:microsoft.com/office/officeart/2005/8/layout/orgChart1"/>
    <dgm:cxn modelId="{46D6145C-B074-4F71-AAC4-483B52F609F7}" type="presOf" srcId="{7C386293-DFBA-405E-AEC3-6C97C9868655}" destId="{7EC1C89F-B41A-419E-A2AD-AAB006939466}" srcOrd="0" destOrd="0" presId="urn:microsoft.com/office/officeart/2005/8/layout/orgChart1"/>
    <dgm:cxn modelId="{0598A861-914A-4642-947B-4B9B229F9208}" type="presOf" srcId="{72A1CC49-B58B-42A0-A48A-2EE4A086E2CA}" destId="{3C9853CA-3E16-4140-B30F-E980DF015C19}" srcOrd="1" destOrd="0" presId="urn:microsoft.com/office/officeart/2005/8/layout/orgChart1"/>
    <dgm:cxn modelId="{44430A4A-4031-4023-99D0-578AB4AE920A}" type="presOf" srcId="{B58DB2AE-2AA4-4483-9611-2BBE952456C8}" destId="{7F9658E7-6046-4DD4-9371-4FE62E42A180}" srcOrd="0" destOrd="0" presId="urn:microsoft.com/office/officeart/2005/8/layout/orgChart1"/>
    <dgm:cxn modelId="{529D7C4C-2557-4580-9711-16289CF2FAB0}" type="presOf" srcId="{1DE0D8A0-1993-45C2-A6DA-DC355AA9DB05}" destId="{23389C96-79FE-46FA-8F60-0AF40FFA9F70}" srcOrd="0" destOrd="0" presId="urn:microsoft.com/office/officeart/2005/8/layout/orgChart1"/>
    <dgm:cxn modelId="{0BCE3D4F-DA4A-4E26-9251-4BCB04875AA3}" srcId="{75C7D3FA-B4A9-4E1E-BEFE-2FA5DED97BEA}" destId="{B58DB2AE-2AA4-4483-9611-2BBE952456C8}" srcOrd="4" destOrd="0" parTransId="{91DBED5B-A2F1-4664-A5DD-7BDE9C2ECA47}" sibTransId="{9CB78631-0BA8-4DD9-8608-8C3AFF85FB28}"/>
    <dgm:cxn modelId="{546B3870-B4EA-43C7-82C9-D57780FBCB44}" type="presOf" srcId="{305AF494-BE1A-4266-B097-9C3EC2B38097}" destId="{4F75895C-E4A4-444D-A64E-416B913DE1D6}" srcOrd="0" destOrd="0" presId="urn:microsoft.com/office/officeart/2005/8/layout/orgChart1"/>
    <dgm:cxn modelId="{BB8D6372-FC43-431F-9996-775AF50714D2}" type="presOf" srcId="{75C7D3FA-B4A9-4E1E-BEFE-2FA5DED97BEA}" destId="{1EE1B956-579C-4702-9BFE-6C7D60D5F2F3}" srcOrd="0" destOrd="0" presId="urn:microsoft.com/office/officeart/2005/8/layout/orgChart1"/>
    <dgm:cxn modelId="{B9FEA757-3724-4BBA-B81E-6353DA173A68}" srcId="{7C386293-DFBA-405E-AEC3-6C97C9868655}" destId="{8876337B-E905-4794-9F7C-ED73A33E1E87}" srcOrd="0" destOrd="0" parTransId="{9F6B6938-8DDA-46EF-8098-EEA36CC75BB7}" sibTransId="{D21E3889-6226-4EF3-A3C4-7867A50B4367}"/>
    <dgm:cxn modelId="{E9069884-CAA5-4070-939F-CD77234DCE9B}" type="presOf" srcId="{A03747D9-F004-4ACE-B50A-FE76CD63FEF7}" destId="{0A869808-7635-499B-8742-2C7A077CF3AD}" srcOrd="1" destOrd="0" presId="urn:microsoft.com/office/officeart/2005/8/layout/orgChart1"/>
    <dgm:cxn modelId="{B6FEFC93-7832-4326-BCD2-68EA402498F4}" type="presOf" srcId="{D575BD49-C40F-4757-8C44-F732C7743D10}" destId="{E5B2D6FD-A692-4AC4-828B-3226A49BB0C5}" srcOrd="0" destOrd="0" presId="urn:microsoft.com/office/officeart/2005/8/layout/orgChart1"/>
    <dgm:cxn modelId="{D91C9A98-3D40-487B-8F07-CCD905B48D3D}" srcId="{7C386293-DFBA-405E-AEC3-6C97C9868655}" destId="{72A1CC49-B58B-42A0-A48A-2EE4A086E2CA}" srcOrd="1" destOrd="0" parTransId="{305AF494-BE1A-4266-B097-9C3EC2B38097}" sibTransId="{2C54346C-E147-4740-96B3-CCF020A85F80}"/>
    <dgm:cxn modelId="{AD7C109E-D4DA-4EE7-9973-C8E3D8536E88}" type="presOf" srcId="{75C7D3FA-B4A9-4E1E-BEFE-2FA5DED97BEA}" destId="{0DDB0531-5A03-438F-BF29-1022394B7CB9}" srcOrd="1" destOrd="0" presId="urn:microsoft.com/office/officeart/2005/8/layout/orgChart1"/>
    <dgm:cxn modelId="{BA1944A2-90E5-4F11-A467-84A5D6A8EDA1}" type="presOf" srcId="{8876337B-E905-4794-9F7C-ED73A33E1E87}" destId="{1CD53ABF-6902-4297-B242-B434A99DDF07}" srcOrd="1" destOrd="0" presId="urn:microsoft.com/office/officeart/2005/8/layout/orgChart1"/>
    <dgm:cxn modelId="{1E71EFA2-52CB-4C5A-9432-C9F53ADE5CD0}" type="presOf" srcId="{37FF72A8-E7DA-43D4-A1A8-38735BD42413}" destId="{D65E0D52-6B7C-4951-98F2-1CB98283B349}" srcOrd="0" destOrd="0" presId="urn:microsoft.com/office/officeart/2005/8/layout/orgChart1"/>
    <dgm:cxn modelId="{3B08F8A4-1D7A-4AE1-9F5E-3F56FFD2ACF0}" srcId="{75C7D3FA-B4A9-4E1E-BEFE-2FA5DED97BEA}" destId="{C1E02699-3642-41D6-A1E0-D85D8252E150}" srcOrd="3" destOrd="0" parTransId="{37FF72A8-E7DA-43D4-A1A8-38735BD42413}" sibTransId="{C9CF1C9A-BC07-4099-BB02-73D2E415592D}"/>
    <dgm:cxn modelId="{CA0C87A7-70DF-4BEF-ACF2-D6BBB5808E67}" type="presOf" srcId="{D575BD49-C40F-4757-8C44-F732C7743D10}" destId="{91B53B39-0712-400D-8383-A1A340292C9A}" srcOrd="1" destOrd="0" presId="urn:microsoft.com/office/officeart/2005/8/layout/orgChart1"/>
    <dgm:cxn modelId="{FFB329AB-8D16-4192-8C9A-A62A4247C2C3}" type="presOf" srcId="{72A1CC49-B58B-42A0-A48A-2EE4A086E2CA}" destId="{858D66BF-29DD-4828-8B11-A515AEA53B76}" srcOrd="0" destOrd="0" presId="urn:microsoft.com/office/officeart/2005/8/layout/orgChart1"/>
    <dgm:cxn modelId="{E5875DAC-77C2-4527-A92D-6B90514A26FD}" type="presOf" srcId="{380B058C-01C9-4579-9F99-C51C9CE1EF4F}" destId="{FB771195-4447-4827-A5FB-124AA1469344}" srcOrd="1" destOrd="0" presId="urn:microsoft.com/office/officeart/2005/8/layout/orgChart1"/>
    <dgm:cxn modelId="{5BB1DDB3-8397-4CC8-9724-6B3FD20CF655}" type="presOf" srcId="{91DBED5B-A2F1-4664-A5DD-7BDE9C2ECA47}" destId="{39B55E60-8C9A-4EF5-90CF-A37B2635DAE2}" srcOrd="0" destOrd="0" presId="urn:microsoft.com/office/officeart/2005/8/layout/orgChart1"/>
    <dgm:cxn modelId="{F420FEB3-70C9-4C56-872B-64892D6FF24D}" type="presOf" srcId="{9F6B6938-8DDA-46EF-8098-EEA36CC75BB7}" destId="{13D69989-A227-44CE-92ED-E9003E54EEE2}" srcOrd="0" destOrd="0" presId="urn:microsoft.com/office/officeart/2005/8/layout/orgChart1"/>
    <dgm:cxn modelId="{F382BCC5-4F50-4646-9564-0D4F23CAF78D}" srcId="{75C7D3FA-B4A9-4E1E-BEFE-2FA5DED97BEA}" destId="{D575BD49-C40F-4757-8C44-F732C7743D10}" srcOrd="2" destOrd="0" parTransId="{1DE0D8A0-1993-45C2-A6DA-DC355AA9DB05}" sibTransId="{EF49B26A-C71E-4BB5-89E6-44613922615F}"/>
    <dgm:cxn modelId="{C87CA1CC-3105-4557-8616-89A031B5CDC0}" type="presOf" srcId="{16B0089E-FEA1-4AB8-BFDF-0A30952CDC27}" destId="{1A099523-1128-4D2F-86D1-A21382DA9879}" srcOrd="0" destOrd="0" presId="urn:microsoft.com/office/officeart/2005/8/layout/orgChart1"/>
    <dgm:cxn modelId="{E148A5E2-0E9F-423F-AD60-28E47BB087DF}" type="presOf" srcId="{C1E02699-3642-41D6-A1E0-D85D8252E150}" destId="{964B8358-6ED2-4878-9506-EE7939B07BDF}" srcOrd="1" destOrd="0" presId="urn:microsoft.com/office/officeart/2005/8/layout/orgChart1"/>
    <dgm:cxn modelId="{95DD50E8-4547-4F60-B173-6AD6584CDDEC}" type="presOf" srcId="{60869A78-5574-4037-B9F5-8B01EC32959F}" destId="{EADBB3FB-606F-4202-BCF6-D0EE651C0855}" srcOrd="0" destOrd="0" presId="urn:microsoft.com/office/officeart/2005/8/layout/orgChart1"/>
    <dgm:cxn modelId="{E203D3F2-9F9D-44A9-8BE7-2F57CCCD4BD0}" type="presOf" srcId="{60869A78-5574-4037-B9F5-8B01EC32959F}" destId="{8E0886E8-FB89-4E75-A9D6-70D6369B5E20}" srcOrd="1" destOrd="0" presId="urn:microsoft.com/office/officeart/2005/8/layout/orgChart1"/>
    <dgm:cxn modelId="{8BC78DF6-1DD4-46D7-9C99-B1550E73218E}" type="presOf" srcId="{7C386293-DFBA-405E-AEC3-6C97C9868655}" destId="{B3E95FD1-D4AA-4F79-B09B-7CEB5FA8784E}" srcOrd="1" destOrd="0" presId="urn:microsoft.com/office/officeart/2005/8/layout/orgChart1"/>
    <dgm:cxn modelId="{BCC0A1FC-56B2-4F4B-9427-EAAD7EEEDA47}" srcId="{D575BD49-C40F-4757-8C44-F732C7743D10}" destId="{60869A78-5574-4037-B9F5-8B01EC32959F}" srcOrd="0" destOrd="0" parTransId="{16B0089E-FEA1-4AB8-BFDF-0A30952CDC27}" sibTransId="{9D7D6B0B-049C-4D74-A234-EE71F3446EF5}"/>
    <dgm:cxn modelId="{4BBFB4FC-CB73-47E6-B5CE-22B8FEFD3C52}" srcId="{75C7D3FA-B4A9-4E1E-BEFE-2FA5DED97BEA}" destId="{380B058C-01C9-4579-9F99-C51C9CE1EF4F}" srcOrd="5" destOrd="0" parTransId="{993C8C14-6B3A-48B4-A46E-1829E209A209}" sibTransId="{16A45A9D-F181-4C2D-BC82-F8B347620F16}"/>
    <dgm:cxn modelId="{4EF463F7-2CD1-4363-949D-A67D2CCA6A29}" type="presParOf" srcId="{6CABDD77-61C9-4975-8D4F-C6F2017831FA}" destId="{239FB92C-7735-4CA7-8D62-BEEF10A7FC0C}" srcOrd="0" destOrd="0" presId="urn:microsoft.com/office/officeart/2005/8/layout/orgChart1"/>
    <dgm:cxn modelId="{98768906-4C4B-40B0-891A-3701CA2BB643}" type="presParOf" srcId="{239FB92C-7735-4CA7-8D62-BEEF10A7FC0C}" destId="{051AC9DA-6BC1-4906-9008-E31FFB92B5A3}" srcOrd="0" destOrd="0" presId="urn:microsoft.com/office/officeart/2005/8/layout/orgChart1"/>
    <dgm:cxn modelId="{9D19A437-572C-4132-A802-8A68CD7324F5}" type="presParOf" srcId="{051AC9DA-6BC1-4906-9008-E31FFB92B5A3}" destId="{1EE1B956-579C-4702-9BFE-6C7D60D5F2F3}" srcOrd="0" destOrd="0" presId="urn:microsoft.com/office/officeart/2005/8/layout/orgChart1"/>
    <dgm:cxn modelId="{14531411-1FC8-44AD-A2B9-A8BD7245C00D}" type="presParOf" srcId="{051AC9DA-6BC1-4906-9008-E31FFB92B5A3}" destId="{0DDB0531-5A03-438F-BF29-1022394B7CB9}" srcOrd="1" destOrd="0" presId="urn:microsoft.com/office/officeart/2005/8/layout/orgChart1"/>
    <dgm:cxn modelId="{1EBF571A-84CC-49B6-A4A0-252CA7AF448D}" type="presParOf" srcId="{239FB92C-7735-4CA7-8D62-BEEF10A7FC0C}" destId="{74E6D9B1-234D-424E-9F9C-6241A97DB669}" srcOrd="1" destOrd="0" presId="urn:microsoft.com/office/officeart/2005/8/layout/orgChart1"/>
    <dgm:cxn modelId="{45A1D4FA-0F80-44EA-86E5-0AC096E31D66}" type="presParOf" srcId="{74E6D9B1-234D-424E-9F9C-6241A97DB669}" destId="{C8A87B2C-E9D9-41F3-831C-725C975E33F0}" srcOrd="0" destOrd="0" presId="urn:microsoft.com/office/officeart/2005/8/layout/orgChart1"/>
    <dgm:cxn modelId="{77E9FE6D-3BAC-4E00-A522-F12972CB0D33}" type="presParOf" srcId="{74E6D9B1-234D-424E-9F9C-6241A97DB669}" destId="{16E0216B-C7AE-47AB-BDBE-7495EB86A542}" srcOrd="1" destOrd="0" presId="urn:microsoft.com/office/officeart/2005/8/layout/orgChart1"/>
    <dgm:cxn modelId="{D7F162C6-18FD-4C74-9894-CD02A5026FCE}" type="presParOf" srcId="{16E0216B-C7AE-47AB-BDBE-7495EB86A542}" destId="{4E97D84B-B30A-4CB0-BECF-C283176B128D}" srcOrd="0" destOrd="0" presId="urn:microsoft.com/office/officeart/2005/8/layout/orgChart1"/>
    <dgm:cxn modelId="{3255231A-406D-4FB2-A2E4-50DCC21E80CE}" type="presParOf" srcId="{4E97D84B-B30A-4CB0-BECF-C283176B128D}" destId="{7EC1C89F-B41A-419E-A2AD-AAB006939466}" srcOrd="0" destOrd="0" presId="urn:microsoft.com/office/officeart/2005/8/layout/orgChart1"/>
    <dgm:cxn modelId="{150F8948-5D49-4EE8-8C16-94E8F0274B0A}" type="presParOf" srcId="{4E97D84B-B30A-4CB0-BECF-C283176B128D}" destId="{B3E95FD1-D4AA-4F79-B09B-7CEB5FA8784E}" srcOrd="1" destOrd="0" presId="urn:microsoft.com/office/officeart/2005/8/layout/orgChart1"/>
    <dgm:cxn modelId="{4C230904-65E3-4185-A57F-59CE6B2A27CD}" type="presParOf" srcId="{16E0216B-C7AE-47AB-BDBE-7495EB86A542}" destId="{21AE58EC-380B-42E2-A638-764F0BD7283F}" srcOrd="1" destOrd="0" presId="urn:microsoft.com/office/officeart/2005/8/layout/orgChart1"/>
    <dgm:cxn modelId="{78015B28-74AF-494F-8C1F-CA3726DC27D0}" type="presParOf" srcId="{21AE58EC-380B-42E2-A638-764F0BD7283F}" destId="{13D69989-A227-44CE-92ED-E9003E54EEE2}" srcOrd="0" destOrd="0" presId="urn:microsoft.com/office/officeart/2005/8/layout/orgChart1"/>
    <dgm:cxn modelId="{1E09F96A-37EB-4F9E-A5C3-8627CEAD4FBB}" type="presParOf" srcId="{21AE58EC-380B-42E2-A638-764F0BD7283F}" destId="{CAB843DC-0EEE-467A-AFED-4DDC6F780D97}" srcOrd="1" destOrd="0" presId="urn:microsoft.com/office/officeart/2005/8/layout/orgChart1"/>
    <dgm:cxn modelId="{5399051F-2B2D-425B-8A9A-0F0DFCB9B434}" type="presParOf" srcId="{CAB843DC-0EEE-467A-AFED-4DDC6F780D97}" destId="{49060358-603E-4954-84C7-BAB94057465C}" srcOrd="0" destOrd="0" presId="urn:microsoft.com/office/officeart/2005/8/layout/orgChart1"/>
    <dgm:cxn modelId="{E7102590-B29E-4487-BE40-5D4D8D203C4B}" type="presParOf" srcId="{49060358-603E-4954-84C7-BAB94057465C}" destId="{E1751EE8-9390-4FA2-8EE9-AC792D45936B}" srcOrd="0" destOrd="0" presId="urn:microsoft.com/office/officeart/2005/8/layout/orgChart1"/>
    <dgm:cxn modelId="{A4B192B4-7946-4483-B5E3-565444B78CB9}" type="presParOf" srcId="{49060358-603E-4954-84C7-BAB94057465C}" destId="{1CD53ABF-6902-4297-B242-B434A99DDF07}" srcOrd="1" destOrd="0" presId="urn:microsoft.com/office/officeart/2005/8/layout/orgChart1"/>
    <dgm:cxn modelId="{4E88AB0F-5DA9-499A-B2A0-A2B965864C40}" type="presParOf" srcId="{CAB843DC-0EEE-467A-AFED-4DDC6F780D97}" destId="{2942E086-3A27-4101-9643-C0CE4E260CB3}" srcOrd="1" destOrd="0" presId="urn:microsoft.com/office/officeart/2005/8/layout/orgChart1"/>
    <dgm:cxn modelId="{6038651D-4207-42CC-96DD-EC0B76C56B74}" type="presParOf" srcId="{CAB843DC-0EEE-467A-AFED-4DDC6F780D97}" destId="{EB1B0A07-7FBD-4593-AC89-EE66DB7D1006}" srcOrd="2" destOrd="0" presId="urn:microsoft.com/office/officeart/2005/8/layout/orgChart1"/>
    <dgm:cxn modelId="{135B3C0B-1C15-49AB-BD57-50E45DF23FB0}" type="presParOf" srcId="{21AE58EC-380B-42E2-A638-764F0BD7283F}" destId="{4F75895C-E4A4-444D-A64E-416B913DE1D6}" srcOrd="2" destOrd="0" presId="urn:microsoft.com/office/officeart/2005/8/layout/orgChart1"/>
    <dgm:cxn modelId="{0D2F7400-535F-4476-93F2-C7AF48F1B72E}" type="presParOf" srcId="{21AE58EC-380B-42E2-A638-764F0BD7283F}" destId="{89130D6E-202A-4F55-9054-173A1C337087}" srcOrd="3" destOrd="0" presId="urn:microsoft.com/office/officeart/2005/8/layout/orgChart1"/>
    <dgm:cxn modelId="{4810DEB1-217E-44EE-8D89-1F26BB760D8C}" type="presParOf" srcId="{89130D6E-202A-4F55-9054-173A1C337087}" destId="{E098254E-864A-487B-9D9F-A764806A2CCE}" srcOrd="0" destOrd="0" presId="urn:microsoft.com/office/officeart/2005/8/layout/orgChart1"/>
    <dgm:cxn modelId="{A88EE7F4-DCA3-47AE-9295-FF8E38D99733}" type="presParOf" srcId="{E098254E-864A-487B-9D9F-A764806A2CCE}" destId="{858D66BF-29DD-4828-8B11-A515AEA53B76}" srcOrd="0" destOrd="0" presId="urn:microsoft.com/office/officeart/2005/8/layout/orgChart1"/>
    <dgm:cxn modelId="{1E351C82-F937-4C72-B435-6672EF066D3C}" type="presParOf" srcId="{E098254E-864A-487B-9D9F-A764806A2CCE}" destId="{3C9853CA-3E16-4140-B30F-E980DF015C19}" srcOrd="1" destOrd="0" presId="urn:microsoft.com/office/officeart/2005/8/layout/orgChart1"/>
    <dgm:cxn modelId="{CA55653B-50BB-4B89-AF5C-B3ABD4D32413}" type="presParOf" srcId="{89130D6E-202A-4F55-9054-173A1C337087}" destId="{959BCF71-6BB2-4B7A-9E86-AE5B3B4ADDC3}" srcOrd="1" destOrd="0" presId="urn:microsoft.com/office/officeart/2005/8/layout/orgChart1"/>
    <dgm:cxn modelId="{6DFD9399-C894-43A1-8B11-DB29EFF0B161}" type="presParOf" srcId="{89130D6E-202A-4F55-9054-173A1C337087}" destId="{5295DAA6-AC9B-45E6-88FB-60DB01C1DC1A}" srcOrd="2" destOrd="0" presId="urn:microsoft.com/office/officeart/2005/8/layout/orgChart1"/>
    <dgm:cxn modelId="{DF52588F-030B-4A13-8FC0-08C12E73A471}" type="presParOf" srcId="{16E0216B-C7AE-47AB-BDBE-7495EB86A542}" destId="{7C2964C0-49C7-44B5-A2C3-D93E5FD80244}" srcOrd="2" destOrd="0" presId="urn:microsoft.com/office/officeart/2005/8/layout/orgChart1"/>
    <dgm:cxn modelId="{B04D597C-422D-4FDE-86F7-6CD28F017E09}" type="presParOf" srcId="{74E6D9B1-234D-424E-9F9C-6241A97DB669}" destId="{940B7548-0C0E-4088-A788-CB32C9815038}" srcOrd="2" destOrd="0" presId="urn:microsoft.com/office/officeart/2005/8/layout/orgChart1"/>
    <dgm:cxn modelId="{F5FCB719-782A-46D3-A68B-FA26444481B6}" type="presParOf" srcId="{74E6D9B1-234D-424E-9F9C-6241A97DB669}" destId="{56AB4D2E-1C9E-4B6D-BF68-F35FD9F83F3A}" srcOrd="3" destOrd="0" presId="urn:microsoft.com/office/officeart/2005/8/layout/orgChart1"/>
    <dgm:cxn modelId="{0136F5D4-C0CD-4504-BD33-C5F1C1010AFE}" type="presParOf" srcId="{56AB4D2E-1C9E-4B6D-BF68-F35FD9F83F3A}" destId="{356087C6-3BDA-40D2-A855-69D004C0127C}" srcOrd="0" destOrd="0" presId="urn:microsoft.com/office/officeart/2005/8/layout/orgChart1"/>
    <dgm:cxn modelId="{DEF25C60-3E4D-43E5-B850-C4BBB9378CF7}" type="presParOf" srcId="{356087C6-3BDA-40D2-A855-69D004C0127C}" destId="{503409DA-A049-4824-8C61-F3E10AA4EC86}" srcOrd="0" destOrd="0" presId="urn:microsoft.com/office/officeart/2005/8/layout/orgChart1"/>
    <dgm:cxn modelId="{19ACF61C-5EA1-4BCA-B12C-EA8FBE5C9545}" type="presParOf" srcId="{356087C6-3BDA-40D2-A855-69D004C0127C}" destId="{0A869808-7635-499B-8742-2C7A077CF3AD}" srcOrd="1" destOrd="0" presId="urn:microsoft.com/office/officeart/2005/8/layout/orgChart1"/>
    <dgm:cxn modelId="{C0A55DCF-2437-4531-8426-825595260711}" type="presParOf" srcId="{56AB4D2E-1C9E-4B6D-BF68-F35FD9F83F3A}" destId="{92675CC4-9F76-4219-98AB-C2B481AF9D1D}" srcOrd="1" destOrd="0" presId="urn:microsoft.com/office/officeart/2005/8/layout/orgChart1"/>
    <dgm:cxn modelId="{43EAFC4D-4290-4B02-81B0-2EE3F288A692}" type="presParOf" srcId="{56AB4D2E-1C9E-4B6D-BF68-F35FD9F83F3A}" destId="{7C6290E7-86AD-4CA2-AF98-EF82035727B2}" srcOrd="2" destOrd="0" presId="urn:microsoft.com/office/officeart/2005/8/layout/orgChart1"/>
    <dgm:cxn modelId="{5C5B939E-B2F0-4853-A952-0ACD3AA6B537}" type="presParOf" srcId="{74E6D9B1-234D-424E-9F9C-6241A97DB669}" destId="{23389C96-79FE-46FA-8F60-0AF40FFA9F70}" srcOrd="4" destOrd="0" presId="urn:microsoft.com/office/officeart/2005/8/layout/orgChart1"/>
    <dgm:cxn modelId="{2A7835B2-BCAE-4DAE-8334-617DC8505CEA}" type="presParOf" srcId="{74E6D9B1-234D-424E-9F9C-6241A97DB669}" destId="{38CB2CF2-4457-4D4E-A482-EDACD40C21AA}" srcOrd="5" destOrd="0" presId="urn:microsoft.com/office/officeart/2005/8/layout/orgChart1"/>
    <dgm:cxn modelId="{59CDC7EF-34A3-483B-8E17-86809931F11C}" type="presParOf" srcId="{38CB2CF2-4457-4D4E-A482-EDACD40C21AA}" destId="{9CC433C9-A7D0-496C-9D24-8D4E11F90305}" srcOrd="0" destOrd="0" presId="urn:microsoft.com/office/officeart/2005/8/layout/orgChart1"/>
    <dgm:cxn modelId="{42C36627-B5FC-4C80-BFD0-D5373D226198}" type="presParOf" srcId="{9CC433C9-A7D0-496C-9D24-8D4E11F90305}" destId="{E5B2D6FD-A692-4AC4-828B-3226A49BB0C5}" srcOrd="0" destOrd="0" presId="urn:microsoft.com/office/officeart/2005/8/layout/orgChart1"/>
    <dgm:cxn modelId="{5F9A3BE1-9F03-409C-A6BE-9AEA7FB02A15}" type="presParOf" srcId="{9CC433C9-A7D0-496C-9D24-8D4E11F90305}" destId="{91B53B39-0712-400D-8383-A1A340292C9A}" srcOrd="1" destOrd="0" presId="urn:microsoft.com/office/officeart/2005/8/layout/orgChart1"/>
    <dgm:cxn modelId="{05783C7C-9454-4ABD-84EA-884628FE274B}" type="presParOf" srcId="{38CB2CF2-4457-4D4E-A482-EDACD40C21AA}" destId="{D6341D6D-7576-4CF4-A999-DA264FE98FE7}" srcOrd="1" destOrd="0" presId="urn:microsoft.com/office/officeart/2005/8/layout/orgChart1"/>
    <dgm:cxn modelId="{B4C4D243-D1C2-4227-AD22-7774D686B77C}" type="presParOf" srcId="{D6341D6D-7576-4CF4-A999-DA264FE98FE7}" destId="{1A099523-1128-4D2F-86D1-A21382DA9879}" srcOrd="0" destOrd="0" presId="urn:microsoft.com/office/officeart/2005/8/layout/orgChart1"/>
    <dgm:cxn modelId="{8F485745-6118-4ADF-8F43-B7E891F047EC}" type="presParOf" srcId="{D6341D6D-7576-4CF4-A999-DA264FE98FE7}" destId="{DB612423-2C1B-4E14-B5A8-B832CBA11F7C}" srcOrd="1" destOrd="0" presId="urn:microsoft.com/office/officeart/2005/8/layout/orgChart1"/>
    <dgm:cxn modelId="{2FFAF9B0-FE60-40C6-8534-3393039AE1B9}" type="presParOf" srcId="{DB612423-2C1B-4E14-B5A8-B832CBA11F7C}" destId="{E6AE659E-6B75-441E-828A-3C4F554AF09F}" srcOrd="0" destOrd="0" presId="urn:microsoft.com/office/officeart/2005/8/layout/orgChart1"/>
    <dgm:cxn modelId="{C7EB83A3-CBA0-434F-A233-08C89F39ABBB}" type="presParOf" srcId="{E6AE659E-6B75-441E-828A-3C4F554AF09F}" destId="{EADBB3FB-606F-4202-BCF6-D0EE651C0855}" srcOrd="0" destOrd="0" presId="urn:microsoft.com/office/officeart/2005/8/layout/orgChart1"/>
    <dgm:cxn modelId="{B1B104C6-1938-4F1A-A620-20069776502C}" type="presParOf" srcId="{E6AE659E-6B75-441E-828A-3C4F554AF09F}" destId="{8E0886E8-FB89-4E75-A9D6-70D6369B5E20}" srcOrd="1" destOrd="0" presId="urn:microsoft.com/office/officeart/2005/8/layout/orgChart1"/>
    <dgm:cxn modelId="{93A78035-2DED-4C38-A479-4CB433505DFB}" type="presParOf" srcId="{DB612423-2C1B-4E14-B5A8-B832CBA11F7C}" destId="{816855CA-716F-48A1-B5C9-67348547D505}" srcOrd="1" destOrd="0" presId="urn:microsoft.com/office/officeart/2005/8/layout/orgChart1"/>
    <dgm:cxn modelId="{EF42455B-74F9-480D-89D5-5F3FC815615B}" type="presParOf" srcId="{DB612423-2C1B-4E14-B5A8-B832CBA11F7C}" destId="{CE05F1F5-D519-4EEE-824A-864A35CE573C}" srcOrd="2" destOrd="0" presId="urn:microsoft.com/office/officeart/2005/8/layout/orgChart1"/>
    <dgm:cxn modelId="{809ED24D-971D-40F0-BEAC-37D2C99DF286}" type="presParOf" srcId="{38CB2CF2-4457-4D4E-A482-EDACD40C21AA}" destId="{2FE2A675-507E-473B-B649-77B6761627BD}" srcOrd="2" destOrd="0" presId="urn:microsoft.com/office/officeart/2005/8/layout/orgChart1"/>
    <dgm:cxn modelId="{E2C11EB4-C72B-45C6-B47A-166B58EDBED7}" type="presParOf" srcId="{74E6D9B1-234D-424E-9F9C-6241A97DB669}" destId="{D65E0D52-6B7C-4951-98F2-1CB98283B349}" srcOrd="6" destOrd="0" presId="urn:microsoft.com/office/officeart/2005/8/layout/orgChart1"/>
    <dgm:cxn modelId="{615A830A-FFC9-4C0D-8ACD-FF4315CF6C67}" type="presParOf" srcId="{74E6D9B1-234D-424E-9F9C-6241A97DB669}" destId="{387DD7C5-F49C-4DD0-9846-0C93A73F60C4}" srcOrd="7" destOrd="0" presId="urn:microsoft.com/office/officeart/2005/8/layout/orgChart1"/>
    <dgm:cxn modelId="{00FF74D3-49AC-4FEE-BF92-29A0F620A7B6}" type="presParOf" srcId="{387DD7C5-F49C-4DD0-9846-0C93A73F60C4}" destId="{D3BD5EB0-20B1-490A-8519-536C655E74D0}" srcOrd="0" destOrd="0" presId="urn:microsoft.com/office/officeart/2005/8/layout/orgChart1"/>
    <dgm:cxn modelId="{022157D2-9D3C-4E3C-A70C-9A4A31C8EF81}" type="presParOf" srcId="{D3BD5EB0-20B1-490A-8519-536C655E74D0}" destId="{754EBED6-543A-4B1B-B332-380435655CB3}" srcOrd="0" destOrd="0" presId="urn:microsoft.com/office/officeart/2005/8/layout/orgChart1"/>
    <dgm:cxn modelId="{8DB45082-D626-4F55-ABF0-099DA278F7D7}" type="presParOf" srcId="{D3BD5EB0-20B1-490A-8519-536C655E74D0}" destId="{964B8358-6ED2-4878-9506-EE7939B07BDF}" srcOrd="1" destOrd="0" presId="urn:microsoft.com/office/officeart/2005/8/layout/orgChart1"/>
    <dgm:cxn modelId="{BC06EC05-C4C4-4553-B87F-DBFC33100F74}" type="presParOf" srcId="{387DD7C5-F49C-4DD0-9846-0C93A73F60C4}" destId="{53F271D5-48E7-4A97-9CBA-79E59D4DBC71}" srcOrd="1" destOrd="0" presId="urn:microsoft.com/office/officeart/2005/8/layout/orgChart1"/>
    <dgm:cxn modelId="{FBCE199D-D19C-4455-BD85-8712F746065F}" type="presParOf" srcId="{387DD7C5-F49C-4DD0-9846-0C93A73F60C4}" destId="{9C42DF5A-725C-47D5-B2EE-7D7C1B641D18}" srcOrd="2" destOrd="0" presId="urn:microsoft.com/office/officeart/2005/8/layout/orgChart1"/>
    <dgm:cxn modelId="{A2BCFC0D-AB6E-4128-AF8A-B23C2D3E079F}" type="presParOf" srcId="{74E6D9B1-234D-424E-9F9C-6241A97DB669}" destId="{39B55E60-8C9A-4EF5-90CF-A37B2635DAE2}" srcOrd="8" destOrd="0" presId="urn:microsoft.com/office/officeart/2005/8/layout/orgChart1"/>
    <dgm:cxn modelId="{32AD4AB9-53A7-4193-A61B-6A6F0F6FF040}" type="presParOf" srcId="{74E6D9B1-234D-424E-9F9C-6241A97DB669}" destId="{B57C2B5C-08EB-441F-A3BA-6F08C9D5A69A}" srcOrd="9" destOrd="0" presId="urn:microsoft.com/office/officeart/2005/8/layout/orgChart1"/>
    <dgm:cxn modelId="{0DD09BE0-057B-478A-80E8-1BFFE7482FD3}" type="presParOf" srcId="{B57C2B5C-08EB-441F-A3BA-6F08C9D5A69A}" destId="{6FD7D3D4-9807-403A-A413-E47C4C45FD35}" srcOrd="0" destOrd="0" presId="urn:microsoft.com/office/officeart/2005/8/layout/orgChart1"/>
    <dgm:cxn modelId="{093C33AF-3EB6-4F68-A19A-CE7A6E6E56BB}" type="presParOf" srcId="{6FD7D3D4-9807-403A-A413-E47C4C45FD35}" destId="{7F9658E7-6046-4DD4-9371-4FE62E42A180}" srcOrd="0" destOrd="0" presId="urn:microsoft.com/office/officeart/2005/8/layout/orgChart1"/>
    <dgm:cxn modelId="{5C17F1D6-50C2-447A-B07E-FD971E30C2C4}" type="presParOf" srcId="{6FD7D3D4-9807-403A-A413-E47C4C45FD35}" destId="{3F3B20BB-4087-4588-A37A-FC97613401A2}" srcOrd="1" destOrd="0" presId="urn:microsoft.com/office/officeart/2005/8/layout/orgChart1"/>
    <dgm:cxn modelId="{A5B5A63F-EFD4-40A5-8547-58ED5A76FB23}" type="presParOf" srcId="{B57C2B5C-08EB-441F-A3BA-6F08C9D5A69A}" destId="{CE4FD552-0445-4B65-A8E5-81BB349BBFD1}" srcOrd="1" destOrd="0" presId="urn:microsoft.com/office/officeart/2005/8/layout/orgChart1"/>
    <dgm:cxn modelId="{92C74AB1-C0F2-4898-9BE3-64FBA22F4BAF}" type="presParOf" srcId="{B57C2B5C-08EB-441F-A3BA-6F08C9D5A69A}" destId="{A82BD9C3-72FA-4164-AB79-D31DB52CE2EE}" srcOrd="2" destOrd="0" presId="urn:microsoft.com/office/officeart/2005/8/layout/orgChart1"/>
    <dgm:cxn modelId="{52DCDD53-A0CF-4ABD-94B6-669F75F27E79}" type="presParOf" srcId="{74E6D9B1-234D-424E-9F9C-6241A97DB669}" destId="{4F11112C-2749-4116-A464-1232956C28BA}" srcOrd="10" destOrd="0" presId="urn:microsoft.com/office/officeart/2005/8/layout/orgChart1"/>
    <dgm:cxn modelId="{F6AFB73A-E6C2-4498-8255-7A23D960610A}" type="presParOf" srcId="{74E6D9B1-234D-424E-9F9C-6241A97DB669}" destId="{8BAFE5A5-8061-4E62-8248-F233BA0F540F}" srcOrd="11" destOrd="0" presId="urn:microsoft.com/office/officeart/2005/8/layout/orgChart1"/>
    <dgm:cxn modelId="{1676D54D-48BF-41D4-A8BC-C65B2AA64C45}" type="presParOf" srcId="{8BAFE5A5-8061-4E62-8248-F233BA0F540F}" destId="{70978BD3-AB38-41A1-8A74-D71C062A0E3C}" srcOrd="0" destOrd="0" presId="urn:microsoft.com/office/officeart/2005/8/layout/orgChart1"/>
    <dgm:cxn modelId="{C64172CF-C737-473D-A7AC-9D9D861BE82B}" type="presParOf" srcId="{70978BD3-AB38-41A1-8A74-D71C062A0E3C}" destId="{A342A6BD-F550-426F-9505-94A6A7B35109}" srcOrd="0" destOrd="0" presId="urn:microsoft.com/office/officeart/2005/8/layout/orgChart1"/>
    <dgm:cxn modelId="{4159C5B9-4892-418B-9314-BC5A215804EA}" type="presParOf" srcId="{70978BD3-AB38-41A1-8A74-D71C062A0E3C}" destId="{FB771195-4447-4827-A5FB-124AA1469344}" srcOrd="1" destOrd="0" presId="urn:microsoft.com/office/officeart/2005/8/layout/orgChart1"/>
    <dgm:cxn modelId="{0333DFC6-0A67-44F3-B2A6-03428AC03367}" type="presParOf" srcId="{8BAFE5A5-8061-4E62-8248-F233BA0F540F}" destId="{1F6214FA-4AC8-4ED0-8744-0048F0DD6DA5}" srcOrd="1" destOrd="0" presId="urn:microsoft.com/office/officeart/2005/8/layout/orgChart1"/>
    <dgm:cxn modelId="{9CD9F3FB-5EB6-403F-B5D6-3B78CD8063A9}" type="presParOf" srcId="{8BAFE5A5-8061-4E62-8248-F233BA0F540F}" destId="{EEAF9113-B3D8-4F1F-AF73-E6AF16FC91B9}" srcOrd="2" destOrd="0" presId="urn:microsoft.com/office/officeart/2005/8/layout/orgChart1"/>
    <dgm:cxn modelId="{A0D8C56F-4475-4A78-ABA8-00B07B5B7B2F}" type="presParOf" srcId="{239FB92C-7735-4CA7-8D62-BEEF10A7FC0C}" destId="{E046B3B5-389E-4209-997C-AEC789F1292C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63C1C48-86D9-4572-8EFB-D31499CF3A51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8ABAFD9-4E46-44C8-8197-87C8107C4DE4}">
      <dgm:prSet phldrT="[Text]" phldr="0"/>
      <dgm:spPr/>
      <dgm:t>
        <a:bodyPr/>
        <a:lstStyle/>
        <a:p>
          <a:r>
            <a:rPr lang="en-US" dirty="0"/>
            <a:t>Evaluated Current CoC Standards</a:t>
          </a:r>
        </a:p>
      </dgm:t>
    </dgm:pt>
    <dgm:pt modelId="{CBEAE902-E1E6-4FF3-9821-20276CBD1025}" type="parTrans" cxnId="{050AB1B4-10C9-48E1-A1AC-662596363AEF}">
      <dgm:prSet/>
      <dgm:spPr/>
      <dgm:t>
        <a:bodyPr/>
        <a:lstStyle/>
        <a:p>
          <a:endParaRPr lang="en-US"/>
        </a:p>
      </dgm:t>
    </dgm:pt>
    <dgm:pt modelId="{06E4FCA7-6FBB-48C3-86E2-4523EAEF05B0}" type="sibTrans" cxnId="{050AB1B4-10C9-48E1-A1AC-662596363AEF}">
      <dgm:prSet/>
      <dgm:spPr/>
      <dgm:t>
        <a:bodyPr/>
        <a:lstStyle/>
        <a:p>
          <a:endParaRPr lang="en-US"/>
        </a:p>
      </dgm:t>
    </dgm:pt>
    <dgm:pt modelId="{32EB4A3D-D9B2-4E75-A14D-C52D610036F9}">
      <dgm:prSet phldrT="[Text]" phldr="0"/>
      <dgm:spPr/>
      <dgm:t>
        <a:bodyPr/>
        <a:lstStyle/>
        <a:p>
          <a:r>
            <a:rPr lang="en-US" dirty="0"/>
            <a:t>Developed first draft of modifications based on feedback from rural hospitals </a:t>
          </a:r>
        </a:p>
        <a:p>
          <a:r>
            <a:rPr lang="en-US" dirty="0"/>
            <a:t>(IA &amp; KY)</a:t>
          </a:r>
        </a:p>
      </dgm:t>
    </dgm:pt>
    <dgm:pt modelId="{27B8AFC9-5657-4FB5-8EAF-6B0854C45CDC}" type="parTrans" cxnId="{12B4837F-11EC-4092-84A2-5B094F49A972}">
      <dgm:prSet/>
      <dgm:spPr/>
      <dgm:t>
        <a:bodyPr/>
        <a:lstStyle/>
        <a:p>
          <a:endParaRPr lang="en-US"/>
        </a:p>
      </dgm:t>
    </dgm:pt>
    <dgm:pt modelId="{81EF5130-D764-46CB-9F3E-59796C8B4083}" type="sibTrans" cxnId="{12B4837F-11EC-4092-84A2-5B094F49A972}">
      <dgm:prSet/>
      <dgm:spPr/>
      <dgm:t>
        <a:bodyPr/>
        <a:lstStyle/>
        <a:p>
          <a:endParaRPr lang="en-US"/>
        </a:p>
      </dgm:t>
    </dgm:pt>
    <dgm:pt modelId="{E40EB962-EA77-46DA-ABD7-7CDD7DDDB90E}">
      <dgm:prSet phldrT="[Text]" phldr="0"/>
      <dgm:spPr/>
      <dgm:t>
        <a:bodyPr/>
        <a:lstStyle/>
        <a:p>
          <a:r>
            <a:rPr lang="en-US" dirty="0"/>
            <a:t>Created rural taskforce &amp; vetted modifications</a:t>
          </a:r>
        </a:p>
      </dgm:t>
    </dgm:pt>
    <dgm:pt modelId="{275EE96E-F274-4BD4-9264-08EE0EEEE098}" type="parTrans" cxnId="{FC6DE71E-03F0-4886-A838-BD2CDC6D6EB1}">
      <dgm:prSet/>
      <dgm:spPr/>
      <dgm:t>
        <a:bodyPr/>
        <a:lstStyle/>
        <a:p>
          <a:endParaRPr lang="en-US"/>
        </a:p>
      </dgm:t>
    </dgm:pt>
    <dgm:pt modelId="{B4960142-571E-463C-89D8-C26DA5AFD700}" type="sibTrans" cxnId="{FC6DE71E-03F0-4886-A838-BD2CDC6D6EB1}">
      <dgm:prSet/>
      <dgm:spPr/>
      <dgm:t>
        <a:bodyPr/>
        <a:lstStyle/>
        <a:p>
          <a:endParaRPr lang="en-US"/>
        </a:p>
      </dgm:t>
    </dgm:pt>
    <dgm:pt modelId="{47BD5EBF-2E2C-4C0C-B98D-9B1D8149DBC2}">
      <dgm:prSet phldrT="[Text]" phldr="0"/>
      <dgm:spPr/>
      <dgm:t>
        <a:bodyPr/>
        <a:lstStyle/>
        <a:p>
          <a:r>
            <a:rPr lang="en-US" dirty="0"/>
            <a:t>Gathered feedback</a:t>
          </a:r>
        </a:p>
      </dgm:t>
    </dgm:pt>
    <dgm:pt modelId="{8A9568E1-33A6-4A08-825C-B4D692E8F27D}" type="parTrans" cxnId="{464DD91E-39EF-4068-8E79-D00CFB6F9053}">
      <dgm:prSet/>
      <dgm:spPr/>
      <dgm:t>
        <a:bodyPr/>
        <a:lstStyle/>
        <a:p>
          <a:endParaRPr lang="en-US"/>
        </a:p>
      </dgm:t>
    </dgm:pt>
    <dgm:pt modelId="{A216B2A2-2926-48FC-8D67-35C7704084B2}" type="sibTrans" cxnId="{464DD91E-39EF-4068-8E79-D00CFB6F9053}">
      <dgm:prSet/>
      <dgm:spPr/>
      <dgm:t>
        <a:bodyPr/>
        <a:lstStyle/>
        <a:p>
          <a:endParaRPr lang="en-US"/>
        </a:p>
      </dgm:t>
    </dgm:pt>
    <dgm:pt modelId="{8E03DC17-BE0C-4372-BCCA-D7B8CBDC5AD8}" type="pres">
      <dgm:prSet presAssocID="{763C1C48-86D9-4572-8EFB-D31499CF3A51}" presName="Name0" presStyleCnt="0">
        <dgm:presLayoutVars>
          <dgm:dir/>
          <dgm:resizeHandles val="exact"/>
        </dgm:presLayoutVars>
      </dgm:prSet>
      <dgm:spPr/>
    </dgm:pt>
    <dgm:pt modelId="{1D42B113-4C32-4375-99A5-050B1830E868}" type="pres">
      <dgm:prSet presAssocID="{F8ABAFD9-4E46-44C8-8197-87C8107C4DE4}" presName="node" presStyleLbl="node1" presStyleIdx="0" presStyleCnt="4">
        <dgm:presLayoutVars>
          <dgm:bulletEnabled val="1"/>
        </dgm:presLayoutVars>
      </dgm:prSet>
      <dgm:spPr/>
    </dgm:pt>
    <dgm:pt modelId="{C428CC47-FB59-45CD-8EAF-CB2B6C1662F4}" type="pres">
      <dgm:prSet presAssocID="{06E4FCA7-6FBB-48C3-86E2-4523EAEF05B0}" presName="sibTrans" presStyleLbl="sibTrans2D1" presStyleIdx="0" presStyleCnt="3"/>
      <dgm:spPr/>
    </dgm:pt>
    <dgm:pt modelId="{7BE01DC0-7E9E-42BD-9538-46C4AD9850D6}" type="pres">
      <dgm:prSet presAssocID="{06E4FCA7-6FBB-48C3-86E2-4523EAEF05B0}" presName="connectorText" presStyleLbl="sibTrans2D1" presStyleIdx="0" presStyleCnt="3"/>
      <dgm:spPr/>
    </dgm:pt>
    <dgm:pt modelId="{3662DC76-E22B-4634-8695-526ABD0236E5}" type="pres">
      <dgm:prSet presAssocID="{32EB4A3D-D9B2-4E75-A14D-C52D610036F9}" presName="node" presStyleLbl="node1" presStyleIdx="1" presStyleCnt="4">
        <dgm:presLayoutVars>
          <dgm:bulletEnabled val="1"/>
        </dgm:presLayoutVars>
      </dgm:prSet>
      <dgm:spPr/>
    </dgm:pt>
    <dgm:pt modelId="{285319AD-4084-4522-871A-BE2838D7A942}" type="pres">
      <dgm:prSet presAssocID="{81EF5130-D764-46CB-9F3E-59796C8B4083}" presName="sibTrans" presStyleLbl="sibTrans2D1" presStyleIdx="1" presStyleCnt="3"/>
      <dgm:spPr/>
    </dgm:pt>
    <dgm:pt modelId="{038591EC-D798-43E4-9D0A-41F1DF89DC70}" type="pres">
      <dgm:prSet presAssocID="{81EF5130-D764-46CB-9F3E-59796C8B4083}" presName="connectorText" presStyleLbl="sibTrans2D1" presStyleIdx="1" presStyleCnt="3"/>
      <dgm:spPr/>
    </dgm:pt>
    <dgm:pt modelId="{354DB65B-AD25-4E53-8624-8305E18D237B}" type="pres">
      <dgm:prSet presAssocID="{E40EB962-EA77-46DA-ABD7-7CDD7DDDB90E}" presName="node" presStyleLbl="node1" presStyleIdx="2" presStyleCnt="4">
        <dgm:presLayoutVars>
          <dgm:bulletEnabled val="1"/>
        </dgm:presLayoutVars>
      </dgm:prSet>
      <dgm:spPr/>
    </dgm:pt>
    <dgm:pt modelId="{7A981DF4-FAAD-4080-9C25-8EB5C81F0FE6}" type="pres">
      <dgm:prSet presAssocID="{B4960142-571E-463C-89D8-C26DA5AFD700}" presName="sibTrans" presStyleLbl="sibTrans2D1" presStyleIdx="2" presStyleCnt="3"/>
      <dgm:spPr/>
    </dgm:pt>
    <dgm:pt modelId="{E6F0F01F-666A-4EBA-BCFB-5614BD376896}" type="pres">
      <dgm:prSet presAssocID="{B4960142-571E-463C-89D8-C26DA5AFD700}" presName="connectorText" presStyleLbl="sibTrans2D1" presStyleIdx="2" presStyleCnt="3"/>
      <dgm:spPr/>
    </dgm:pt>
    <dgm:pt modelId="{EE84CE08-368D-4DFE-AD59-8CFF4C6F380D}" type="pres">
      <dgm:prSet presAssocID="{47BD5EBF-2E2C-4C0C-B98D-9B1D8149DBC2}" presName="node" presStyleLbl="node1" presStyleIdx="3" presStyleCnt="4">
        <dgm:presLayoutVars>
          <dgm:bulletEnabled val="1"/>
        </dgm:presLayoutVars>
      </dgm:prSet>
      <dgm:spPr/>
    </dgm:pt>
  </dgm:ptLst>
  <dgm:cxnLst>
    <dgm:cxn modelId="{BB929A08-500A-4F0D-B176-4725498CDA39}" type="presOf" srcId="{81EF5130-D764-46CB-9F3E-59796C8B4083}" destId="{038591EC-D798-43E4-9D0A-41F1DF89DC70}" srcOrd="1" destOrd="0" presId="urn:microsoft.com/office/officeart/2005/8/layout/process1"/>
    <dgm:cxn modelId="{183EF60E-F532-4287-BFC0-E22C1E6F58AD}" type="presOf" srcId="{06E4FCA7-6FBB-48C3-86E2-4523EAEF05B0}" destId="{C428CC47-FB59-45CD-8EAF-CB2B6C1662F4}" srcOrd="0" destOrd="0" presId="urn:microsoft.com/office/officeart/2005/8/layout/process1"/>
    <dgm:cxn modelId="{D2FD8C14-643A-46A2-9AD4-05F6048D138E}" type="presOf" srcId="{06E4FCA7-6FBB-48C3-86E2-4523EAEF05B0}" destId="{7BE01DC0-7E9E-42BD-9538-46C4AD9850D6}" srcOrd="1" destOrd="0" presId="urn:microsoft.com/office/officeart/2005/8/layout/process1"/>
    <dgm:cxn modelId="{FF09C617-40B3-4B69-B7EE-07C6C2173C49}" type="presOf" srcId="{F8ABAFD9-4E46-44C8-8197-87C8107C4DE4}" destId="{1D42B113-4C32-4375-99A5-050B1830E868}" srcOrd="0" destOrd="0" presId="urn:microsoft.com/office/officeart/2005/8/layout/process1"/>
    <dgm:cxn modelId="{464DD91E-39EF-4068-8E79-D00CFB6F9053}" srcId="{763C1C48-86D9-4572-8EFB-D31499CF3A51}" destId="{47BD5EBF-2E2C-4C0C-B98D-9B1D8149DBC2}" srcOrd="3" destOrd="0" parTransId="{8A9568E1-33A6-4A08-825C-B4D692E8F27D}" sibTransId="{A216B2A2-2926-48FC-8D67-35C7704084B2}"/>
    <dgm:cxn modelId="{FC6DE71E-03F0-4886-A838-BD2CDC6D6EB1}" srcId="{763C1C48-86D9-4572-8EFB-D31499CF3A51}" destId="{E40EB962-EA77-46DA-ABD7-7CDD7DDDB90E}" srcOrd="2" destOrd="0" parTransId="{275EE96E-F274-4BD4-9264-08EE0EEEE098}" sibTransId="{B4960142-571E-463C-89D8-C26DA5AFD700}"/>
    <dgm:cxn modelId="{CB96052B-7581-42B7-B8D0-B1728D60F365}" type="presOf" srcId="{763C1C48-86D9-4572-8EFB-D31499CF3A51}" destId="{8E03DC17-BE0C-4372-BCCA-D7B8CBDC5AD8}" srcOrd="0" destOrd="0" presId="urn:microsoft.com/office/officeart/2005/8/layout/process1"/>
    <dgm:cxn modelId="{DC37222C-8C09-4DC8-87D6-D73BAC022F50}" type="presOf" srcId="{81EF5130-D764-46CB-9F3E-59796C8B4083}" destId="{285319AD-4084-4522-871A-BE2838D7A942}" srcOrd="0" destOrd="0" presId="urn:microsoft.com/office/officeart/2005/8/layout/process1"/>
    <dgm:cxn modelId="{245A255F-A194-4F11-BA4E-46ADEB0D7CFD}" type="presOf" srcId="{B4960142-571E-463C-89D8-C26DA5AFD700}" destId="{7A981DF4-FAAD-4080-9C25-8EB5C81F0FE6}" srcOrd="0" destOrd="0" presId="urn:microsoft.com/office/officeart/2005/8/layout/process1"/>
    <dgm:cxn modelId="{42A2E24F-9124-4A56-951F-283E00702C3E}" type="presOf" srcId="{47BD5EBF-2E2C-4C0C-B98D-9B1D8149DBC2}" destId="{EE84CE08-368D-4DFE-AD59-8CFF4C6F380D}" srcOrd="0" destOrd="0" presId="urn:microsoft.com/office/officeart/2005/8/layout/process1"/>
    <dgm:cxn modelId="{12B4837F-11EC-4092-84A2-5B094F49A972}" srcId="{763C1C48-86D9-4572-8EFB-D31499CF3A51}" destId="{32EB4A3D-D9B2-4E75-A14D-C52D610036F9}" srcOrd="1" destOrd="0" parTransId="{27B8AFC9-5657-4FB5-8EAF-6B0854C45CDC}" sibTransId="{81EF5130-D764-46CB-9F3E-59796C8B4083}"/>
    <dgm:cxn modelId="{050AB1B4-10C9-48E1-A1AC-662596363AEF}" srcId="{763C1C48-86D9-4572-8EFB-D31499CF3A51}" destId="{F8ABAFD9-4E46-44C8-8197-87C8107C4DE4}" srcOrd="0" destOrd="0" parTransId="{CBEAE902-E1E6-4FF3-9821-20276CBD1025}" sibTransId="{06E4FCA7-6FBB-48C3-86E2-4523EAEF05B0}"/>
    <dgm:cxn modelId="{ADF4F9B8-23C4-4FF7-9AD9-417ADD201987}" type="presOf" srcId="{E40EB962-EA77-46DA-ABD7-7CDD7DDDB90E}" destId="{354DB65B-AD25-4E53-8624-8305E18D237B}" srcOrd="0" destOrd="0" presId="urn:microsoft.com/office/officeart/2005/8/layout/process1"/>
    <dgm:cxn modelId="{25FEF6F1-7F0F-4CF4-822B-A6F422496403}" type="presOf" srcId="{32EB4A3D-D9B2-4E75-A14D-C52D610036F9}" destId="{3662DC76-E22B-4634-8695-526ABD0236E5}" srcOrd="0" destOrd="0" presId="urn:microsoft.com/office/officeart/2005/8/layout/process1"/>
    <dgm:cxn modelId="{2BFC9FF2-904C-4CC1-BF29-204524BCCBA5}" type="presOf" srcId="{B4960142-571E-463C-89D8-C26DA5AFD700}" destId="{E6F0F01F-666A-4EBA-BCFB-5614BD376896}" srcOrd="1" destOrd="0" presId="urn:microsoft.com/office/officeart/2005/8/layout/process1"/>
    <dgm:cxn modelId="{A07554A1-5C0B-4AF0-BE91-5B41E974D50F}" type="presParOf" srcId="{8E03DC17-BE0C-4372-BCCA-D7B8CBDC5AD8}" destId="{1D42B113-4C32-4375-99A5-050B1830E868}" srcOrd="0" destOrd="0" presId="urn:microsoft.com/office/officeart/2005/8/layout/process1"/>
    <dgm:cxn modelId="{49D68663-C3B0-4369-BC29-DD8653D63339}" type="presParOf" srcId="{8E03DC17-BE0C-4372-BCCA-D7B8CBDC5AD8}" destId="{C428CC47-FB59-45CD-8EAF-CB2B6C1662F4}" srcOrd="1" destOrd="0" presId="urn:microsoft.com/office/officeart/2005/8/layout/process1"/>
    <dgm:cxn modelId="{B92D66C2-01C5-4B5A-9528-62BC7C0E013A}" type="presParOf" srcId="{C428CC47-FB59-45CD-8EAF-CB2B6C1662F4}" destId="{7BE01DC0-7E9E-42BD-9538-46C4AD9850D6}" srcOrd="0" destOrd="0" presId="urn:microsoft.com/office/officeart/2005/8/layout/process1"/>
    <dgm:cxn modelId="{4B79974F-EA0B-4B89-8DB4-EA5EAEE0E8BF}" type="presParOf" srcId="{8E03DC17-BE0C-4372-BCCA-D7B8CBDC5AD8}" destId="{3662DC76-E22B-4634-8695-526ABD0236E5}" srcOrd="2" destOrd="0" presId="urn:microsoft.com/office/officeart/2005/8/layout/process1"/>
    <dgm:cxn modelId="{6034A641-1B99-4F4F-94B4-604F2F1DE74A}" type="presParOf" srcId="{8E03DC17-BE0C-4372-BCCA-D7B8CBDC5AD8}" destId="{285319AD-4084-4522-871A-BE2838D7A942}" srcOrd="3" destOrd="0" presId="urn:microsoft.com/office/officeart/2005/8/layout/process1"/>
    <dgm:cxn modelId="{C9B790A0-1214-41B2-8508-213A0C9A8E2A}" type="presParOf" srcId="{285319AD-4084-4522-871A-BE2838D7A942}" destId="{038591EC-D798-43E4-9D0A-41F1DF89DC70}" srcOrd="0" destOrd="0" presId="urn:microsoft.com/office/officeart/2005/8/layout/process1"/>
    <dgm:cxn modelId="{BD9C504D-E896-49B2-933A-9423C1FD2A90}" type="presParOf" srcId="{8E03DC17-BE0C-4372-BCCA-D7B8CBDC5AD8}" destId="{354DB65B-AD25-4E53-8624-8305E18D237B}" srcOrd="4" destOrd="0" presId="urn:microsoft.com/office/officeart/2005/8/layout/process1"/>
    <dgm:cxn modelId="{3CBAAC2C-3EA6-461F-A611-1D3CE2CC945A}" type="presParOf" srcId="{8E03DC17-BE0C-4372-BCCA-D7B8CBDC5AD8}" destId="{7A981DF4-FAAD-4080-9C25-8EB5C81F0FE6}" srcOrd="5" destOrd="0" presId="urn:microsoft.com/office/officeart/2005/8/layout/process1"/>
    <dgm:cxn modelId="{B4797553-ECE6-426A-B95E-F9022C1052DF}" type="presParOf" srcId="{7A981DF4-FAAD-4080-9C25-8EB5C81F0FE6}" destId="{E6F0F01F-666A-4EBA-BCFB-5614BD376896}" srcOrd="0" destOrd="0" presId="urn:microsoft.com/office/officeart/2005/8/layout/process1"/>
    <dgm:cxn modelId="{9A193350-2C4B-4B90-9A09-A46D509DF33D}" type="presParOf" srcId="{8E03DC17-BE0C-4372-BCCA-D7B8CBDC5AD8}" destId="{EE84CE08-368D-4DFE-AD59-8CFF4C6F380D}" srcOrd="6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F99197D-5472-4550-B888-28EF5CE1BDF4}" type="doc">
      <dgm:prSet loTypeId="urn:microsoft.com/office/officeart/2005/8/layout/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08302F7-D75E-476B-BAE2-5A93180D9BC9}">
      <dgm:prSet phldrT="[Text]" phldr="0"/>
      <dgm:spPr/>
      <dgm:t>
        <a:bodyPr/>
        <a:lstStyle/>
        <a:p>
          <a:r>
            <a:rPr lang="en-US" dirty="0"/>
            <a:t>Dec 2025</a:t>
          </a:r>
        </a:p>
      </dgm:t>
    </dgm:pt>
    <dgm:pt modelId="{39B49070-BB04-49AE-BBEE-47240B1C0F6C}" type="parTrans" cxnId="{2EBD9AA2-886F-4054-BC0C-C11D16E47EBD}">
      <dgm:prSet/>
      <dgm:spPr/>
      <dgm:t>
        <a:bodyPr/>
        <a:lstStyle/>
        <a:p>
          <a:endParaRPr lang="en-US"/>
        </a:p>
      </dgm:t>
    </dgm:pt>
    <dgm:pt modelId="{DDEB1696-B795-4169-9DE2-CD11F221ABC2}" type="sibTrans" cxnId="{2EBD9AA2-886F-4054-BC0C-C11D16E47EBD}">
      <dgm:prSet/>
      <dgm:spPr/>
      <dgm:t>
        <a:bodyPr/>
        <a:lstStyle/>
        <a:p>
          <a:endParaRPr lang="en-US"/>
        </a:p>
      </dgm:t>
    </dgm:pt>
    <dgm:pt modelId="{6C98A4F0-24A4-4E2E-A9E5-766C38A41AA3}">
      <dgm:prSet phldrT="[Text]" phldr="0"/>
      <dgm:spPr/>
      <dgm:t>
        <a:bodyPr/>
        <a:lstStyle/>
        <a:p>
          <a:r>
            <a:rPr lang="en-US" dirty="0"/>
            <a:t>Rural Cancer Program Standards Released</a:t>
          </a:r>
        </a:p>
      </dgm:t>
    </dgm:pt>
    <dgm:pt modelId="{E4C2EBCD-355B-444A-9902-EA8E7F2441BC}" type="parTrans" cxnId="{9E7AB783-1DA6-4E2A-A8D8-97F7325B77AB}">
      <dgm:prSet/>
      <dgm:spPr/>
      <dgm:t>
        <a:bodyPr/>
        <a:lstStyle/>
        <a:p>
          <a:endParaRPr lang="en-US"/>
        </a:p>
      </dgm:t>
    </dgm:pt>
    <dgm:pt modelId="{60EA8AFC-0725-4AD7-89BC-94BC58F6C1B1}" type="sibTrans" cxnId="{9E7AB783-1DA6-4E2A-A8D8-97F7325B77AB}">
      <dgm:prSet/>
      <dgm:spPr/>
      <dgm:t>
        <a:bodyPr/>
        <a:lstStyle/>
        <a:p>
          <a:endParaRPr lang="en-US"/>
        </a:p>
      </dgm:t>
    </dgm:pt>
    <dgm:pt modelId="{D1AC84DB-ECF1-4A11-87C6-1D0583F65B24}">
      <dgm:prSet phldrT="[Text]" phldr="0"/>
      <dgm:spPr/>
      <dgm:t>
        <a:bodyPr/>
        <a:lstStyle/>
        <a:p>
          <a:r>
            <a:rPr lang="en-US" dirty="0"/>
            <a:t>2026 </a:t>
          </a:r>
        </a:p>
      </dgm:t>
    </dgm:pt>
    <dgm:pt modelId="{FF40C1AA-625B-40A2-9AAF-5EA096054EEC}" type="parTrans" cxnId="{7E908A55-6001-4F83-901E-BF9EC39499AC}">
      <dgm:prSet/>
      <dgm:spPr/>
      <dgm:t>
        <a:bodyPr/>
        <a:lstStyle/>
        <a:p>
          <a:endParaRPr lang="en-US"/>
        </a:p>
      </dgm:t>
    </dgm:pt>
    <dgm:pt modelId="{56E93F71-FD96-49A2-912F-97E785DADF20}" type="sibTrans" cxnId="{7E908A55-6001-4F83-901E-BF9EC39499AC}">
      <dgm:prSet/>
      <dgm:spPr/>
      <dgm:t>
        <a:bodyPr/>
        <a:lstStyle/>
        <a:p>
          <a:endParaRPr lang="en-US"/>
        </a:p>
      </dgm:t>
    </dgm:pt>
    <dgm:pt modelId="{1A0FF3AB-AE89-42FB-A825-94AA4F81481D}">
      <dgm:prSet phldrT="[Text]" phldr="0"/>
      <dgm:spPr/>
      <dgm:t>
        <a:bodyPr/>
        <a:lstStyle/>
        <a:p>
          <a:r>
            <a:rPr lang="en-US" dirty="0"/>
            <a:t>Program complies standards</a:t>
          </a:r>
        </a:p>
      </dgm:t>
    </dgm:pt>
    <dgm:pt modelId="{376BBA9B-1330-44CD-8672-93104023A762}" type="parTrans" cxnId="{75CED4E1-55D1-4B2B-8E05-85B63DD0A165}">
      <dgm:prSet/>
      <dgm:spPr/>
      <dgm:t>
        <a:bodyPr/>
        <a:lstStyle/>
        <a:p>
          <a:endParaRPr lang="en-US"/>
        </a:p>
      </dgm:t>
    </dgm:pt>
    <dgm:pt modelId="{9C2B6393-FAD3-42ED-BFAC-32F05E688F33}" type="sibTrans" cxnId="{75CED4E1-55D1-4B2B-8E05-85B63DD0A165}">
      <dgm:prSet/>
      <dgm:spPr/>
      <dgm:t>
        <a:bodyPr/>
        <a:lstStyle/>
        <a:p>
          <a:endParaRPr lang="en-US"/>
        </a:p>
      </dgm:t>
    </dgm:pt>
    <dgm:pt modelId="{E9F344FA-84E0-4A3C-B676-AF1A8DC58B67}">
      <dgm:prSet phldrT="[Text]" phldr="0"/>
      <dgm:spPr/>
      <dgm:t>
        <a:bodyPr/>
        <a:lstStyle/>
        <a:p>
          <a:r>
            <a:rPr lang="en-US" dirty="0"/>
            <a:t>Fall 2026</a:t>
          </a:r>
        </a:p>
      </dgm:t>
    </dgm:pt>
    <dgm:pt modelId="{2EAFC6C9-3C5D-4AA2-B007-8A4C714C1F0C}" type="parTrans" cxnId="{B6A65522-44AF-4774-A3C2-1480EAA2FECA}">
      <dgm:prSet/>
      <dgm:spPr/>
      <dgm:t>
        <a:bodyPr/>
        <a:lstStyle/>
        <a:p>
          <a:endParaRPr lang="en-US"/>
        </a:p>
      </dgm:t>
    </dgm:pt>
    <dgm:pt modelId="{6D546730-2178-4238-BB0C-6946273459D7}" type="sibTrans" cxnId="{B6A65522-44AF-4774-A3C2-1480EAA2FECA}">
      <dgm:prSet/>
      <dgm:spPr/>
      <dgm:t>
        <a:bodyPr/>
        <a:lstStyle/>
        <a:p>
          <a:endParaRPr lang="en-US"/>
        </a:p>
      </dgm:t>
    </dgm:pt>
    <dgm:pt modelId="{8B57EB51-D66F-41E5-A85F-6803C0742B77}">
      <dgm:prSet phldrT="[Text]" phldr="0"/>
      <dgm:spPr/>
      <dgm:t>
        <a:bodyPr/>
        <a:lstStyle/>
        <a:p>
          <a:r>
            <a:rPr lang="en-US" dirty="0"/>
            <a:t>Application open for rural accreditation track</a:t>
          </a:r>
        </a:p>
      </dgm:t>
    </dgm:pt>
    <dgm:pt modelId="{EA300967-B8B7-4F47-AECE-28D618E962E9}" type="parTrans" cxnId="{14644A71-1DFA-4F32-9522-9211D0FBF847}">
      <dgm:prSet/>
      <dgm:spPr/>
      <dgm:t>
        <a:bodyPr/>
        <a:lstStyle/>
        <a:p>
          <a:endParaRPr lang="en-US"/>
        </a:p>
      </dgm:t>
    </dgm:pt>
    <dgm:pt modelId="{44961B55-1D22-4524-B24F-EF23D82C75B6}" type="sibTrans" cxnId="{14644A71-1DFA-4F32-9522-9211D0FBF847}">
      <dgm:prSet/>
      <dgm:spPr/>
      <dgm:t>
        <a:bodyPr/>
        <a:lstStyle/>
        <a:p>
          <a:endParaRPr lang="en-US"/>
        </a:p>
      </dgm:t>
    </dgm:pt>
    <dgm:pt modelId="{8472B814-47B6-4B5F-BEA2-F08969958E13}" type="pres">
      <dgm:prSet presAssocID="{AF99197D-5472-4550-B888-28EF5CE1BDF4}" presName="linearFlow" presStyleCnt="0">
        <dgm:presLayoutVars>
          <dgm:dir/>
          <dgm:animLvl val="lvl"/>
          <dgm:resizeHandles val="exact"/>
        </dgm:presLayoutVars>
      </dgm:prSet>
      <dgm:spPr/>
    </dgm:pt>
    <dgm:pt modelId="{45C77D31-A0AF-4691-8674-0656188C9C20}" type="pres">
      <dgm:prSet presAssocID="{C08302F7-D75E-476B-BAE2-5A93180D9BC9}" presName="composite" presStyleCnt="0"/>
      <dgm:spPr/>
    </dgm:pt>
    <dgm:pt modelId="{41BA669A-1B0F-46B9-9C9E-BB51B08327EA}" type="pres">
      <dgm:prSet presAssocID="{C08302F7-D75E-476B-BAE2-5A93180D9BC9}" presName="par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53C7BDB8-C4EB-4EE4-81E2-1E4D6F055A0B}" type="pres">
      <dgm:prSet presAssocID="{C08302F7-D75E-476B-BAE2-5A93180D9BC9}" presName="parSh" presStyleLbl="node1" presStyleIdx="0" presStyleCnt="3"/>
      <dgm:spPr/>
    </dgm:pt>
    <dgm:pt modelId="{8696978E-A583-4AF5-B194-A964D089A956}" type="pres">
      <dgm:prSet presAssocID="{C08302F7-D75E-476B-BAE2-5A93180D9BC9}" presName="desTx" presStyleLbl="fgAcc1" presStyleIdx="0" presStyleCnt="3">
        <dgm:presLayoutVars>
          <dgm:bulletEnabled val="1"/>
        </dgm:presLayoutVars>
      </dgm:prSet>
      <dgm:spPr/>
    </dgm:pt>
    <dgm:pt modelId="{76742BB1-E81E-44B6-B9A6-A0D717FE6938}" type="pres">
      <dgm:prSet presAssocID="{DDEB1696-B795-4169-9DE2-CD11F221ABC2}" presName="sibTrans" presStyleLbl="sibTrans2D1" presStyleIdx="0" presStyleCnt="2"/>
      <dgm:spPr/>
    </dgm:pt>
    <dgm:pt modelId="{D9722A38-71BD-453B-8CD1-94D8912A9C52}" type="pres">
      <dgm:prSet presAssocID="{DDEB1696-B795-4169-9DE2-CD11F221ABC2}" presName="connTx" presStyleLbl="sibTrans2D1" presStyleIdx="0" presStyleCnt="2"/>
      <dgm:spPr/>
    </dgm:pt>
    <dgm:pt modelId="{43A13AE9-5590-42F7-A3EE-8E6223209F6B}" type="pres">
      <dgm:prSet presAssocID="{D1AC84DB-ECF1-4A11-87C6-1D0583F65B24}" presName="composite" presStyleCnt="0"/>
      <dgm:spPr/>
    </dgm:pt>
    <dgm:pt modelId="{98FAD60B-360D-42B0-94E2-60DA4047F447}" type="pres">
      <dgm:prSet presAssocID="{D1AC84DB-ECF1-4A11-87C6-1D0583F65B24}" presName="par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D962D9F4-7528-4820-A55E-A4A36BBB4905}" type="pres">
      <dgm:prSet presAssocID="{D1AC84DB-ECF1-4A11-87C6-1D0583F65B24}" presName="parSh" presStyleLbl="node1" presStyleIdx="1" presStyleCnt="3"/>
      <dgm:spPr/>
    </dgm:pt>
    <dgm:pt modelId="{B11CA2F1-B6BE-4A3B-A3F9-A7B4439C7451}" type="pres">
      <dgm:prSet presAssocID="{D1AC84DB-ECF1-4A11-87C6-1D0583F65B24}" presName="desTx" presStyleLbl="fgAcc1" presStyleIdx="1" presStyleCnt="3" custLinFactNeighborY="1807">
        <dgm:presLayoutVars>
          <dgm:bulletEnabled val="1"/>
        </dgm:presLayoutVars>
      </dgm:prSet>
      <dgm:spPr/>
    </dgm:pt>
    <dgm:pt modelId="{436F6027-5613-4F5A-8A9F-8FBA7878E75D}" type="pres">
      <dgm:prSet presAssocID="{56E93F71-FD96-49A2-912F-97E785DADF20}" presName="sibTrans" presStyleLbl="sibTrans2D1" presStyleIdx="1" presStyleCnt="2"/>
      <dgm:spPr/>
    </dgm:pt>
    <dgm:pt modelId="{2FD41903-5B61-44C9-88FC-9254F594F1C9}" type="pres">
      <dgm:prSet presAssocID="{56E93F71-FD96-49A2-912F-97E785DADF20}" presName="connTx" presStyleLbl="sibTrans2D1" presStyleIdx="1" presStyleCnt="2"/>
      <dgm:spPr/>
    </dgm:pt>
    <dgm:pt modelId="{67AE46E4-D8E6-45D3-8D8C-12A335B9DC38}" type="pres">
      <dgm:prSet presAssocID="{E9F344FA-84E0-4A3C-B676-AF1A8DC58B67}" presName="composite" presStyleCnt="0"/>
      <dgm:spPr/>
    </dgm:pt>
    <dgm:pt modelId="{2173327C-15C7-4715-817D-ED4E10787E1C}" type="pres">
      <dgm:prSet presAssocID="{E9F344FA-84E0-4A3C-B676-AF1A8DC58B67}" presName="parTx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D46C13CD-9ED2-4220-A4E4-C4F74F5FBF5E}" type="pres">
      <dgm:prSet presAssocID="{E9F344FA-84E0-4A3C-B676-AF1A8DC58B67}" presName="parSh" presStyleLbl="node1" presStyleIdx="2" presStyleCnt="3"/>
      <dgm:spPr/>
    </dgm:pt>
    <dgm:pt modelId="{EA54D671-6299-4084-B7FE-F8C2419C2D5E}" type="pres">
      <dgm:prSet presAssocID="{E9F344FA-84E0-4A3C-B676-AF1A8DC58B67}" presName="desTx" presStyleLbl="fgAcc1" presStyleIdx="2" presStyleCnt="3">
        <dgm:presLayoutVars>
          <dgm:bulletEnabled val="1"/>
        </dgm:presLayoutVars>
      </dgm:prSet>
      <dgm:spPr/>
    </dgm:pt>
  </dgm:ptLst>
  <dgm:cxnLst>
    <dgm:cxn modelId="{B6A65522-44AF-4774-A3C2-1480EAA2FECA}" srcId="{AF99197D-5472-4550-B888-28EF5CE1BDF4}" destId="{E9F344FA-84E0-4A3C-B676-AF1A8DC58B67}" srcOrd="2" destOrd="0" parTransId="{2EAFC6C9-3C5D-4AA2-B007-8A4C714C1F0C}" sibTransId="{6D546730-2178-4238-BB0C-6946273459D7}"/>
    <dgm:cxn modelId="{7E1AD731-A0E7-4FA4-96B0-FE5800B21B98}" type="presOf" srcId="{AF99197D-5472-4550-B888-28EF5CE1BDF4}" destId="{8472B814-47B6-4B5F-BEA2-F08969958E13}" srcOrd="0" destOrd="0" presId="urn:microsoft.com/office/officeart/2005/8/layout/process3"/>
    <dgm:cxn modelId="{ABB00B36-3449-4C2B-8FBE-9EF314AD1FCD}" type="presOf" srcId="{DDEB1696-B795-4169-9DE2-CD11F221ABC2}" destId="{76742BB1-E81E-44B6-B9A6-A0D717FE6938}" srcOrd="0" destOrd="0" presId="urn:microsoft.com/office/officeart/2005/8/layout/process3"/>
    <dgm:cxn modelId="{727D4640-25F3-43AF-8919-B3CABB78B218}" type="presOf" srcId="{D1AC84DB-ECF1-4A11-87C6-1D0583F65B24}" destId="{98FAD60B-360D-42B0-94E2-60DA4047F447}" srcOrd="0" destOrd="0" presId="urn:microsoft.com/office/officeart/2005/8/layout/process3"/>
    <dgm:cxn modelId="{33802949-79EB-450F-8133-2069D531D731}" type="presOf" srcId="{C08302F7-D75E-476B-BAE2-5A93180D9BC9}" destId="{53C7BDB8-C4EB-4EE4-81E2-1E4D6F055A0B}" srcOrd="1" destOrd="0" presId="urn:microsoft.com/office/officeart/2005/8/layout/process3"/>
    <dgm:cxn modelId="{14644A71-1DFA-4F32-9522-9211D0FBF847}" srcId="{E9F344FA-84E0-4A3C-B676-AF1A8DC58B67}" destId="{8B57EB51-D66F-41E5-A85F-6803C0742B77}" srcOrd="0" destOrd="0" parTransId="{EA300967-B8B7-4F47-AECE-28D618E962E9}" sibTransId="{44961B55-1D22-4524-B24F-EF23D82C75B6}"/>
    <dgm:cxn modelId="{7E908A55-6001-4F83-901E-BF9EC39499AC}" srcId="{AF99197D-5472-4550-B888-28EF5CE1BDF4}" destId="{D1AC84DB-ECF1-4A11-87C6-1D0583F65B24}" srcOrd="1" destOrd="0" parTransId="{FF40C1AA-625B-40A2-9AAF-5EA096054EEC}" sibTransId="{56E93F71-FD96-49A2-912F-97E785DADF20}"/>
    <dgm:cxn modelId="{D72EE97B-959F-41ED-9BAE-E8F43B6BA3B5}" type="presOf" srcId="{56E93F71-FD96-49A2-912F-97E785DADF20}" destId="{436F6027-5613-4F5A-8A9F-8FBA7878E75D}" srcOrd="0" destOrd="0" presId="urn:microsoft.com/office/officeart/2005/8/layout/process3"/>
    <dgm:cxn modelId="{9E7AB783-1DA6-4E2A-A8D8-97F7325B77AB}" srcId="{C08302F7-D75E-476B-BAE2-5A93180D9BC9}" destId="{6C98A4F0-24A4-4E2E-A9E5-766C38A41AA3}" srcOrd="0" destOrd="0" parTransId="{E4C2EBCD-355B-444A-9902-EA8E7F2441BC}" sibTransId="{60EA8AFC-0725-4AD7-89BC-94BC58F6C1B1}"/>
    <dgm:cxn modelId="{2EBD9AA2-886F-4054-BC0C-C11D16E47EBD}" srcId="{AF99197D-5472-4550-B888-28EF5CE1BDF4}" destId="{C08302F7-D75E-476B-BAE2-5A93180D9BC9}" srcOrd="0" destOrd="0" parTransId="{39B49070-BB04-49AE-BBEE-47240B1C0F6C}" sibTransId="{DDEB1696-B795-4169-9DE2-CD11F221ABC2}"/>
    <dgm:cxn modelId="{166E8AB6-004A-447B-BDDB-1B23921EFBF1}" type="presOf" srcId="{C08302F7-D75E-476B-BAE2-5A93180D9BC9}" destId="{41BA669A-1B0F-46B9-9C9E-BB51B08327EA}" srcOrd="0" destOrd="0" presId="urn:microsoft.com/office/officeart/2005/8/layout/process3"/>
    <dgm:cxn modelId="{B2AD52B7-6660-4357-8A4B-E9AD597F5EF4}" type="presOf" srcId="{1A0FF3AB-AE89-42FB-A825-94AA4F81481D}" destId="{B11CA2F1-B6BE-4A3B-A3F9-A7B4439C7451}" srcOrd="0" destOrd="0" presId="urn:microsoft.com/office/officeart/2005/8/layout/process3"/>
    <dgm:cxn modelId="{602026BC-32AE-4666-BD3C-5BE378CC4FDA}" type="presOf" srcId="{6C98A4F0-24A4-4E2E-A9E5-766C38A41AA3}" destId="{8696978E-A583-4AF5-B194-A964D089A956}" srcOrd="0" destOrd="0" presId="urn:microsoft.com/office/officeart/2005/8/layout/process3"/>
    <dgm:cxn modelId="{927717C3-624C-4F12-B6D5-B871CE9DDAEB}" type="presOf" srcId="{E9F344FA-84E0-4A3C-B676-AF1A8DC58B67}" destId="{D46C13CD-9ED2-4220-A4E4-C4F74F5FBF5E}" srcOrd="1" destOrd="0" presId="urn:microsoft.com/office/officeart/2005/8/layout/process3"/>
    <dgm:cxn modelId="{356524CF-B1F1-4532-B1FB-0AA738A06046}" type="presOf" srcId="{DDEB1696-B795-4169-9DE2-CD11F221ABC2}" destId="{D9722A38-71BD-453B-8CD1-94D8912A9C52}" srcOrd="1" destOrd="0" presId="urn:microsoft.com/office/officeart/2005/8/layout/process3"/>
    <dgm:cxn modelId="{08FAC2DB-1C2D-4530-9161-85E7F403B7C3}" type="presOf" srcId="{E9F344FA-84E0-4A3C-B676-AF1A8DC58B67}" destId="{2173327C-15C7-4715-817D-ED4E10787E1C}" srcOrd="0" destOrd="0" presId="urn:microsoft.com/office/officeart/2005/8/layout/process3"/>
    <dgm:cxn modelId="{75CED4E1-55D1-4B2B-8E05-85B63DD0A165}" srcId="{D1AC84DB-ECF1-4A11-87C6-1D0583F65B24}" destId="{1A0FF3AB-AE89-42FB-A825-94AA4F81481D}" srcOrd="0" destOrd="0" parTransId="{376BBA9B-1330-44CD-8672-93104023A762}" sibTransId="{9C2B6393-FAD3-42ED-BFAC-32F05E688F33}"/>
    <dgm:cxn modelId="{213E1BE8-1B05-48AF-A51A-618B22C9B10C}" type="presOf" srcId="{8B57EB51-D66F-41E5-A85F-6803C0742B77}" destId="{EA54D671-6299-4084-B7FE-F8C2419C2D5E}" srcOrd="0" destOrd="0" presId="urn:microsoft.com/office/officeart/2005/8/layout/process3"/>
    <dgm:cxn modelId="{7B56B1ED-3FAB-4FC4-870E-D9F40E8A29FA}" type="presOf" srcId="{56E93F71-FD96-49A2-912F-97E785DADF20}" destId="{2FD41903-5B61-44C9-88FC-9254F594F1C9}" srcOrd="1" destOrd="0" presId="urn:microsoft.com/office/officeart/2005/8/layout/process3"/>
    <dgm:cxn modelId="{C7965AF4-C5B7-427A-90C6-E0B648262057}" type="presOf" srcId="{D1AC84DB-ECF1-4A11-87C6-1D0583F65B24}" destId="{D962D9F4-7528-4820-A55E-A4A36BBB4905}" srcOrd="1" destOrd="0" presId="urn:microsoft.com/office/officeart/2005/8/layout/process3"/>
    <dgm:cxn modelId="{AD2595A1-7551-4918-AF7F-3F71113AAC73}" type="presParOf" srcId="{8472B814-47B6-4B5F-BEA2-F08969958E13}" destId="{45C77D31-A0AF-4691-8674-0656188C9C20}" srcOrd="0" destOrd="0" presId="urn:microsoft.com/office/officeart/2005/8/layout/process3"/>
    <dgm:cxn modelId="{04C8FA75-3E5A-4C18-929B-621DBE5BEE6D}" type="presParOf" srcId="{45C77D31-A0AF-4691-8674-0656188C9C20}" destId="{41BA669A-1B0F-46B9-9C9E-BB51B08327EA}" srcOrd="0" destOrd="0" presId="urn:microsoft.com/office/officeart/2005/8/layout/process3"/>
    <dgm:cxn modelId="{DEBBABFA-FF6C-4B3B-BFB9-0ED89A9DBECF}" type="presParOf" srcId="{45C77D31-A0AF-4691-8674-0656188C9C20}" destId="{53C7BDB8-C4EB-4EE4-81E2-1E4D6F055A0B}" srcOrd="1" destOrd="0" presId="urn:microsoft.com/office/officeart/2005/8/layout/process3"/>
    <dgm:cxn modelId="{1967E4EF-8F1D-46BA-9B01-DA3C5B3922F2}" type="presParOf" srcId="{45C77D31-A0AF-4691-8674-0656188C9C20}" destId="{8696978E-A583-4AF5-B194-A964D089A956}" srcOrd="2" destOrd="0" presId="urn:microsoft.com/office/officeart/2005/8/layout/process3"/>
    <dgm:cxn modelId="{259E5D24-9214-42E6-A6F4-F38864FFD618}" type="presParOf" srcId="{8472B814-47B6-4B5F-BEA2-F08969958E13}" destId="{76742BB1-E81E-44B6-B9A6-A0D717FE6938}" srcOrd="1" destOrd="0" presId="urn:microsoft.com/office/officeart/2005/8/layout/process3"/>
    <dgm:cxn modelId="{1F6B90FB-58CC-4C3F-A069-BDF66E93AED8}" type="presParOf" srcId="{76742BB1-E81E-44B6-B9A6-A0D717FE6938}" destId="{D9722A38-71BD-453B-8CD1-94D8912A9C52}" srcOrd="0" destOrd="0" presId="urn:microsoft.com/office/officeart/2005/8/layout/process3"/>
    <dgm:cxn modelId="{365A7AA3-FD00-4260-A4F2-33947FFCE262}" type="presParOf" srcId="{8472B814-47B6-4B5F-BEA2-F08969958E13}" destId="{43A13AE9-5590-42F7-A3EE-8E6223209F6B}" srcOrd="2" destOrd="0" presId="urn:microsoft.com/office/officeart/2005/8/layout/process3"/>
    <dgm:cxn modelId="{26B7BD9C-44A5-42F0-90E0-2212BB566514}" type="presParOf" srcId="{43A13AE9-5590-42F7-A3EE-8E6223209F6B}" destId="{98FAD60B-360D-42B0-94E2-60DA4047F447}" srcOrd="0" destOrd="0" presId="urn:microsoft.com/office/officeart/2005/8/layout/process3"/>
    <dgm:cxn modelId="{02008C9D-F4E4-4EDA-8522-30A153865247}" type="presParOf" srcId="{43A13AE9-5590-42F7-A3EE-8E6223209F6B}" destId="{D962D9F4-7528-4820-A55E-A4A36BBB4905}" srcOrd="1" destOrd="0" presId="urn:microsoft.com/office/officeart/2005/8/layout/process3"/>
    <dgm:cxn modelId="{C820DFE8-60FD-4F80-BA6A-DDEA271D9B74}" type="presParOf" srcId="{43A13AE9-5590-42F7-A3EE-8E6223209F6B}" destId="{B11CA2F1-B6BE-4A3B-A3F9-A7B4439C7451}" srcOrd="2" destOrd="0" presId="urn:microsoft.com/office/officeart/2005/8/layout/process3"/>
    <dgm:cxn modelId="{F4BF92DF-8050-4431-BD2C-C93DBF5ED588}" type="presParOf" srcId="{8472B814-47B6-4B5F-BEA2-F08969958E13}" destId="{436F6027-5613-4F5A-8A9F-8FBA7878E75D}" srcOrd="3" destOrd="0" presId="urn:microsoft.com/office/officeart/2005/8/layout/process3"/>
    <dgm:cxn modelId="{65C74D61-48A2-43D2-8FF6-995FE8E691FE}" type="presParOf" srcId="{436F6027-5613-4F5A-8A9F-8FBA7878E75D}" destId="{2FD41903-5B61-44C9-88FC-9254F594F1C9}" srcOrd="0" destOrd="0" presId="urn:microsoft.com/office/officeart/2005/8/layout/process3"/>
    <dgm:cxn modelId="{A14D1509-0009-4EE4-A327-852E7E9DF88B}" type="presParOf" srcId="{8472B814-47B6-4B5F-BEA2-F08969958E13}" destId="{67AE46E4-D8E6-45D3-8D8C-12A335B9DC38}" srcOrd="4" destOrd="0" presId="urn:microsoft.com/office/officeart/2005/8/layout/process3"/>
    <dgm:cxn modelId="{18FEA83F-773B-4EE8-9A27-A4F1E327CF2B}" type="presParOf" srcId="{67AE46E4-D8E6-45D3-8D8C-12A335B9DC38}" destId="{2173327C-15C7-4715-817D-ED4E10787E1C}" srcOrd="0" destOrd="0" presId="urn:microsoft.com/office/officeart/2005/8/layout/process3"/>
    <dgm:cxn modelId="{7A33685F-4D3C-4A49-BC92-E24E07ACE978}" type="presParOf" srcId="{67AE46E4-D8E6-45D3-8D8C-12A335B9DC38}" destId="{D46C13CD-9ED2-4220-A4E4-C4F74F5FBF5E}" srcOrd="1" destOrd="0" presId="urn:microsoft.com/office/officeart/2005/8/layout/process3"/>
    <dgm:cxn modelId="{22266300-6C79-4465-9B5A-48624A11F7EC}" type="presParOf" srcId="{67AE46E4-D8E6-45D3-8D8C-12A335B9DC38}" destId="{EA54D671-6299-4084-B7FE-F8C2419C2D5E}" srcOrd="2" destOrd="0" presId="urn:microsoft.com/office/officeart/2005/8/layout/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E350914-7933-4902-9D40-AC073F6D0929}" type="doc">
      <dgm:prSet loTypeId="urn:microsoft.com/office/officeart/2005/8/layout/cycle3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8E55190-14B5-470A-B33A-AECEEA328C64}">
      <dgm:prSet phldrT="[Text]"/>
      <dgm:spPr/>
      <dgm:t>
        <a:bodyPr/>
        <a:lstStyle/>
        <a:p>
          <a:r>
            <a:rPr lang="en-US" dirty="0"/>
            <a:t>Expert panel evaluates research and best practices</a:t>
          </a:r>
        </a:p>
      </dgm:t>
    </dgm:pt>
    <dgm:pt modelId="{448E277E-20B6-4797-947C-906266397045}" type="parTrans" cxnId="{E1C23245-C266-4891-9370-538CFB8E80CC}">
      <dgm:prSet/>
      <dgm:spPr/>
      <dgm:t>
        <a:bodyPr/>
        <a:lstStyle/>
        <a:p>
          <a:endParaRPr lang="en-US"/>
        </a:p>
      </dgm:t>
    </dgm:pt>
    <dgm:pt modelId="{A9FB5CC2-36A2-469B-BDD8-E0BF264D9787}" type="sibTrans" cxnId="{E1C23245-C266-4891-9370-538CFB8E80CC}">
      <dgm:prSet/>
      <dgm:spPr/>
      <dgm:t>
        <a:bodyPr/>
        <a:lstStyle/>
        <a:p>
          <a:endParaRPr lang="en-US"/>
        </a:p>
      </dgm:t>
    </dgm:pt>
    <dgm:pt modelId="{085B28CE-D16B-4AD7-8E59-65742F2BADE3}">
      <dgm:prSet phldrT="[Text]"/>
      <dgm:spPr/>
      <dgm:t>
        <a:bodyPr/>
        <a:lstStyle/>
        <a:p>
          <a:r>
            <a:rPr lang="en-US" dirty="0"/>
            <a:t>Develops achievable accreditation standards</a:t>
          </a:r>
        </a:p>
      </dgm:t>
    </dgm:pt>
    <dgm:pt modelId="{D2CA87C6-591E-4EE6-A7D1-F3C5B7F88DC6}" type="parTrans" cxnId="{AD3DDB0E-562B-4D43-A18F-BA0BE0F7801C}">
      <dgm:prSet/>
      <dgm:spPr/>
      <dgm:t>
        <a:bodyPr/>
        <a:lstStyle/>
        <a:p>
          <a:endParaRPr lang="en-US"/>
        </a:p>
      </dgm:t>
    </dgm:pt>
    <dgm:pt modelId="{AA3BCE71-1F4B-44D0-A6FD-01CB44D20788}" type="sibTrans" cxnId="{AD3DDB0E-562B-4D43-A18F-BA0BE0F7801C}">
      <dgm:prSet/>
      <dgm:spPr/>
      <dgm:t>
        <a:bodyPr/>
        <a:lstStyle/>
        <a:p>
          <a:endParaRPr lang="en-US"/>
        </a:p>
      </dgm:t>
    </dgm:pt>
    <dgm:pt modelId="{FACB39A5-31F8-4898-BAAC-AB7A15A7419D}">
      <dgm:prSet phldrT="[Text]"/>
      <dgm:spPr/>
      <dgm:t>
        <a:bodyPr/>
        <a:lstStyle/>
        <a:p>
          <a:r>
            <a:rPr lang="en-US" dirty="0"/>
            <a:t>Releases accreditation standards to focus groups and/or public comment</a:t>
          </a:r>
        </a:p>
      </dgm:t>
    </dgm:pt>
    <dgm:pt modelId="{FFA90F4F-24F9-4A69-A443-1569BB2EA011}" type="parTrans" cxnId="{1F9B9334-F7D4-4660-910E-010B19E33939}">
      <dgm:prSet/>
      <dgm:spPr/>
      <dgm:t>
        <a:bodyPr/>
        <a:lstStyle/>
        <a:p>
          <a:endParaRPr lang="en-US"/>
        </a:p>
      </dgm:t>
    </dgm:pt>
    <dgm:pt modelId="{9D4C46F6-DD5A-42DC-81D4-0DAA5BDE5387}" type="sibTrans" cxnId="{1F9B9334-F7D4-4660-910E-010B19E33939}">
      <dgm:prSet/>
      <dgm:spPr/>
      <dgm:t>
        <a:bodyPr/>
        <a:lstStyle/>
        <a:p>
          <a:endParaRPr lang="en-US"/>
        </a:p>
      </dgm:t>
    </dgm:pt>
    <dgm:pt modelId="{6F05D0D2-27C4-4286-992A-D11A049C6184}">
      <dgm:prSet phldrT="[Text]"/>
      <dgm:spPr/>
      <dgm:t>
        <a:bodyPr/>
        <a:lstStyle/>
        <a:p>
          <a:r>
            <a:rPr lang="en-US" dirty="0"/>
            <a:t>Implements accreditation standards</a:t>
          </a:r>
        </a:p>
      </dgm:t>
    </dgm:pt>
    <dgm:pt modelId="{ADF20B7F-25CD-46CD-B3E1-14C053FD2BF4}" type="parTrans" cxnId="{58030D81-A9D3-4C9D-9CFE-8D68B255CB3D}">
      <dgm:prSet/>
      <dgm:spPr/>
      <dgm:t>
        <a:bodyPr/>
        <a:lstStyle/>
        <a:p>
          <a:endParaRPr lang="en-US"/>
        </a:p>
      </dgm:t>
    </dgm:pt>
    <dgm:pt modelId="{CEE7C5CC-F9E0-489A-B0C9-C454CBFE40C8}" type="sibTrans" cxnId="{58030D81-A9D3-4C9D-9CFE-8D68B255CB3D}">
      <dgm:prSet/>
      <dgm:spPr/>
      <dgm:t>
        <a:bodyPr/>
        <a:lstStyle/>
        <a:p>
          <a:endParaRPr lang="en-US"/>
        </a:p>
      </dgm:t>
    </dgm:pt>
    <dgm:pt modelId="{E96F947D-03DA-435B-9BD2-58B6094BDFD0}">
      <dgm:prSet phldrT="[Text]"/>
      <dgm:spPr/>
      <dgm:t>
        <a:bodyPr/>
        <a:lstStyle/>
        <a:p>
          <a:r>
            <a:rPr lang="en-US" dirty="0"/>
            <a:t>Monitors compliance through site visits by trained physician reviewers</a:t>
          </a:r>
        </a:p>
      </dgm:t>
    </dgm:pt>
    <dgm:pt modelId="{07FB836A-7F7D-462F-BFAE-8E92AD3AEEF2}" type="parTrans" cxnId="{A9D0E83A-3CEB-4F92-91C1-8E5C834C9AB0}">
      <dgm:prSet/>
      <dgm:spPr/>
      <dgm:t>
        <a:bodyPr/>
        <a:lstStyle/>
        <a:p>
          <a:endParaRPr lang="en-US"/>
        </a:p>
      </dgm:t>
    </dgm:pt>
    <dgm:pt modelId="{4B8BBC15-0E08-4240-A95F-BAD469DA8D22}" type="sibTrans" cxnId="{A9D0E83A-3CEB-4F92-91C1-8E5C834C9AB0}">
      <dgm:prSet/>
      <dgm:spPr/>
      <dgm:t>
        <a:bodyPr/>
        <a:lstStyle/>
        <a:p>
          <a:endParaRPr lang="en-US"/>
        </a:p>
      </dgm:t>
    </dgm:pt>
    <dgm:pt modelId="{83FBCFB3-BC0B-49BE-82B2-F4758474FDEA}" type="pres">
      <dgm:prSet presAssocID="{2E350914-7933-4902-9D40-AC073F6D0929}" presName="Name0" presStyleCnt="0">
        <dgm:presLayoutVars>
          <dgm:dir/>
          <dgm:resizeHandles val="exact"/>
        </dgm:presLayoutVars>
      </dgm:prSet>
      <dgm:spPr/>
    </dgm:pt>
    <dgm:pt modelId="{A59483B1-8AA8-42E3-B170-CF62BCE92974}" type="pres">
      <dgm:prSet presAssocID="{2E350914-7933-4902-9D40-AC073F6D0929}" presName="cycle" presStyleCnt="0"/>
      <dgm:spPr/>
    </dgm:pt>
    <dgm:pt modelId="{BD69A3E8-F25A-4376-9222-87D0BFE6A2D4}" type="pres">
      <dgm:prSet presAssocID="{D8E55190-14B5-470A-B33A-AECEEA328C64}" presName="nodeFirstNode" presStyleLbl="node1" presStyleIdx="0" presStyleCnt="5">
        <dgm:presLayoutVars>
          <dgm:bulletEnabled val="1"/>
        </dgm:presLayoutVars>
      </dgm:prSet>
      <dgm:spPr/>
    </dgm:pt>
    <dgm:pt modelId="{E42A9B59-3414-4E62-AA7B-18021D4122BD}" type="pres">
      <dgm:prSet presAssocID="{A9FB5CC2-36A2-469B-BDD8-E0BF264D9787}" presName="sibTransFirstNode" presStyleLbl="bgShp" presStyleIdx="0" presStyleCnt="1"/>
      <dgm:spPr/>
    </dgm:pt>
    <dgm:pt modelId="{BDC426F7-0588-40CD-AE64-C729C24E6F70}" type="pres">
      <dgm:prSet presAssocID="{085B28CE-D16B-4AD7-8E59-65742F2BADE3}" presName="nodeFollowingNodes" presStyleLbl="node1" presStyleIdx="1" presStyleCnt="5">
        <dgm:presLayoutVars>
          <dgm:bulletEnabled val="1"/>
        </dgm:presLayoutVars>
      </dgm:prSet>
      <dgm:spPr/>
    </dgm:pt>
    <dgm:pt modelId="{48A87BED-313D-45B6-A60E-148B1FF256C4}" type="pres">
      <dgm:prSet presAssocID="{FACB39A5-31F8-4898-BAAC-AB7A15A7419D}" presName="nodeFollowingNodes" presStyleLbl="node1" presStyleIdx="2" presStyleCnt="5" custRadScaleRad="96666" custRadScaleInc="-30801">
        <dgm:presLayoutVars>
          <dgm:bulletEnabled val="1"/>
        </dgm:presLayoutVars>
      </dgm:prSet>
      <dgm:spPr/>
    </dgm:pt>
    <dgm:pt modelId="{32E58BF0-6EAB-4241-AF55-662E996A0AB4}" type="pres">
      <dgm:prSet presAssocID="{6F05D0D2-27C4-4286-992A-D11A049C6184}" presName="nodeFollowingNodes" presStyleLbl="node1" presStyleIdx="3" presStyleCnt="5" custRadScaleRad="90080" custRadScaleInc="27887">
        <dgm:presLayoutVars>
          <dgm:bulletEnabled val="1"/>
        </dgm:presLayoutVars>
      </dgm:prSet>
      <dgm:spPr/>
    </dgm:pt>
    <dgm:pt modelId="{4A832BB4-4EC6-4B87-910D-7C4191DF7679}" type="pres">
      <dgm:prSet presAssocID="{E96F947D-03DA-435B-9BD2-58B6094BDFD0}" presName="nodeFollowingNodes" presStyleLbl="node1" presStyleIdx="4" presStyleCnt="5">
        <dgm:presLayoutVars>
          <dgm:bulletEnabled val="1"/>
        </dgm:presLayoutVars>
      </dgm:prSet>
      <dgm:spPr/>
    </dgm:pt>
  </dgm:ptLst>
  <dgm:cxnLst>
    <dgm:cxn modelId="{AD3DDB0E-562B-4D43-A18F-BA0BE0F7801C}" srcId="{2E350914-7933-4902-9D40-AC073F6D0929}" destId="{085B28CE-D16B-4AD7-8E59-65742F2BADE3}" srcOrd="1" destOrd="0" parTransId="{D2CA87C6-591E-4EE6-A7D1-F3C5B7F88DC6}" sibTransId="{AA3BCE71-1F4B-44D0-A6FD-01CB44D20788}"/>
    <dgm:cxn modelId="{A40A2122-7C98-468B-96D5-47BDEA9D1006}" type="presOf" srcId="{E96F947D-03DA-435B-9BD2-58B6094BDFD0}" destId="{4A832BB4-4EC6-4B87-910D-7C4191DF7679}" srcOrd="0" destOrd="0" presId="urn:microsoft.com/office/officeart/2005/8/layout/cycle3"/>
    <dgm:cxn modelId="{46241023-315E-47C8-83E2-F97D05372981}" type="presOf" srcId="{085B28CE-D16B-4AD7-8E59-65742F2BADE3}" destId="{BDC426F7-0588-40CD-AE64-C729C24E6F70}" srcOrd="0" destOrd="0" presId="urn:microsoft.com/office/officeart/2005/8/layout/cycle3"/>
    <dgm:cxn modelId="{A9C74229-24A3-4FD9-957F-CB0DF05328F0}" type="presOf" srcId="{A9FB5CC2-36A2-469B-BDD8-E0BF264D9787}" destId="{E42A9B59-3414-4E62-AA7B-18021D4122BD}" srcOrd="0" destOrd="0" presId="urn:microsoft.com/office/officeart/2005/8/layout/cycle3"/>
    <dgm:cxn modelId="{531A8C29-2391-41DB-9DA0-2841E4162F29}" type="presOf" srcId="{2E350914-7933-4902-9D40-AC073F6D0929}" destId="{83FBCFB3-BC0B-49BE-82B2-F4758474FDEA}" srcOrd="0" destOrd="0" presId="urn:microsoft.com/office/officeart/2005/8/layout/cycle3"/>
    <dgm:cxn modelId="{58A1632F-03C0-4BC8-96BF-FDF2A4E19184}" type="presOf" srcId="{6F05D0D2-27C4-4286-992A-D11A049C6184}" destId="{32E58BF0-6EAB-4241-AF55-662E996A0AB4}" srcOrd="0" destOrd="0" presId="urn:microsoft.com/office/officeart/2005/8/layout/cycle3"/>
    <dgm:cxn modelId="{1F9B9334-F7D4-4660-910E-010B19E33939}" srcId="{2E350914-7933-4902-9D40-AC073F6D0929}" destId="{FACB39A5-31F8-4898-BAAC-AB7A15A7419D}" srcOrd="2" destOrd="0" parTransId="{FFA90F4F-24F9-4A69-A443-1569BB2EA011}" sibTransId="{9D4C46F6-DD5A-42DC-81D4-0DAA5BDE5387}"/>
    <dgm:cxn modelId="{23DFEE34-9998-457E-B090-70323A8F2D46}" type="presOf" srcId="{D8E55190-14B5-470A-B33A-AECEEA328C64}" destId="{BD69A3E8-F25A-4376-9222-87D0BFE6A2D4}" srcOrd="0" destOrd="0" presId="urn:microsoft.com/office/officeart/2005/8/layout/cycle3"/>
    <dgm:cxn modelId="{A9D0E83A-3CEB-4F92-91C1-8E5C834C9AB0}" srcId="{2E350914-7933-4902-9D40-AC073F6D0929}" destId="{E96F947D-03DA-435B-9BD2-58B6094BDFD0}" srcOrd="4" destOrd="0" parTransId="{07FB836A-7F7D-462F-BFAE-8E92AD3AEEF2}" sibTransId="{4B8BBC15-0E08-4240-A95F-BAD469DA8D22}"/>
    <dgm:cxn modelId="{E1C23245-C266-4891-9370-538CFB8E80CC}" srcId="{2E350914-7933-4902-9D40-AC073F6D0929}" destId="{D8E55190-14B5-470A-B33A-AECEEA328C64}" srcOrd="0" destOrd="0" parTransId="{448E277E-20B6-4797-947C-906266397045}" sibTransId="{A9FB5CC2-36A2-469B-BDD8-E0BF264D9787}"/>
    <dgm:cxn modelId="{58030D81-A9D3-4C9D-9CFE-8D68B255CB3D}" srcId="{2E350914-7933-4902-9D40-AC073F6D0929}" destId="{6F05D0D2-27C4-4286-992A-D11A049C6184}" srcOrd="3" destOrd="0" parTransId="{ADF20B7F-25CD-46CD-B3E1-14C053FD2BF4}" sibTransId="{CEE7C5CC-F9E0-489A-B0C9-C454CBFE40C8}"/>
    <dgm:cxn modelId="{EB521EE0-0AA2-40ED-95E3-FD38E0A7DA5B}" type="presOf" srcId="{FACB39A5-31F8-4898-BAAC-AB7A15A7419D}" destId="{48A87BED-313D-45B6-A60E-148B1FF256C4}" srcOrd="0" destOrd="0" presId="urn:microsoft.com/office/officeart/2005/8/layout/cycle3"/>
    <dgm:cxn modelId="{D4CF3162-B629-40D8-B4E5-E342CAEB5A13}" type="presParOf" srcId="{83FBCFB3-BC0B-49BE-82B2-F4758474FDEA}" destId="{A59483B1-8AA8-42E3-B170-CF62BCE92974}" srcOrd="0" destOrd="0" presId="urn:microsoft.com/office/officeart/2005/8/layout/cycle3"/>
    <dgm:cxn modelId="{01D4ACF4-D43A-496D-8E51-B3BF2415A1CA}" type="presParOf" srcId="{A59483B1-8AA8-42E3-B170-CF62BCE92974}" destId="{BD69A3E8-F25A-4376-9222-87D0BFE6A2D4}" srcOrd="0" destOrd="0" presId="urn:microsoft.com/office/officeart/2005/8/layout/cycle3"/>
    <dgm:cxn modelId="{668C14F5-A4E3-4772-A110-AF7F29D30519}" type="presParOf" srcId="{A59483B1-8AA8-42E3-B170-CF62BCE92974}" destId="{E42A9B59-3414-4E62-AA7B-18021D4122BD}" srcOrd="1" destOrd="0" presId="urn:microsoft.com/office/officeart/2005/8/layout/cycle3"/>
    <dgm:cxn modelId="{FC04203D-5ACA-40B3-97E7-44BAD0B405AA}" type="presParOf" srcId="{A59483B1-8AA8-42E3-B170-CF62BCE92974}" destId="{BDC426F7-0588-40CD-AE64-C729C24E6F70}" srcOrd="2" destOrd="0" presId="urn:microsoft.com/office/officeart/2005/8/layout/cycle3"/>
    <dgm:cxn modelId="{FBB8B98E-FE13-491A-8D8E-58DEBD0F198D}" type="presParOf" srcId="{A59483B1-8AA8-42E3-B170-CF62BCE92974}" destId="{48A87BED-313D-45B6-A60E-148B1FF256C4}" srcOrd="3" destOrd="0" presId="urn:microsoft.com/office/officeart/2005/8/layout/cycle3"/>
    <dgm:cxn modelId="{D0CE354B-FA75-422D-BC93-28660FD7B853}" type="presParOf" srcId="{A59483B1-8AA8-42E3-B170-CF62BCE92974}" destId="{32E58BF0-6EAB-4241-AF55-662E996A0AB4}" srcOrd="4" destOrd="0" presId="urn:microsoft.com/office/officeart/2005/8/layout/cycle3"/>
    <dgm:cxn modelId="{447D3DAC-2882-479D-9A08-5DA79DF65377}" type="presParOf" srcId="{A59483B1-8AA8-42E3-B170-CF62BCE92974}" destId="{4A832BB4-4EC6-4B87-910D-7C4191DF7679}" srcOrd="5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17323032-89A6-4535-B5BE-E1B6C02BCBA9}" type="doc">
      <dgm:prSet loTypeId="urn:microsoft.com/office/officeart/2005/8/layout/lProcess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8EFB3E6-354F-4CAA-8F67-9AB8738587F7}">
      <dgm:prSet phldrT="[Text]"/>
      <dgm:spPr/>
      <dgm:t>
        <a:bodyPr/>
        <a:lstStyle/>
        <a:p>
          <a:r>
            <a:rPr lang="en-US" dirty="0"/>
            <a:t>Current State</a:t>
          </a:r>
        </a:p>
      </dgm:t>
    </dgm:pt>
    <dgm:pt modelId="{0B50DC65-8B15-4F53-9CB1-EAA1E547CA4E}" type="parTrans" cxnId="{AFECC1D6-C16C-48E6-9348-393F93E25D74}">
      <dgm:prSet/>
      <dgm:spPr/>
      <dgm:t>
        <a:bodyPr/>
        <a:lstStyle/>
        <a:p>
          <a:endParaRPr lang="en-US"/>
        </a:p>
      </dgm:t>
    </dgm:pt>
    <dgm:pt modelId="{7537C21F-4886-4FAF-AB89-EEE2D0279A98}" type="sibTrans" cxnId="{AFECC1D6-C16C-48E6-9348-393F93E25D74}">
      <dgm:prSet/>
      <dgm:spPr/>
      <dgm:t>
        <a:bodyPr/>
        <a:lstStyle/>
        <a:p>
          <a:endParaRPr lang="en-US"/>
        </a:p>
      </dgm:t>
    </dgm:pt>
    <dgm:pt modelId="{72913983-B8A9-48CE-A2F6-C93FCFA890E0}">
      <dgm:prSet phldrT="[Text]"/>
      <dgm:spPr/>
      <dgm:t>
        <a:bodyPr/>
        <a:lstStyle/>
        <a:p>
          <a:r>
            <a:rPr lang="en-US" dirty="0"/>
            <a:t>Standard evaluated solely on Site Reviewer audit of operative report</a:t>
          </a:r>
        </a:p>
      </dgm:t>
    </dgm:pt>
    <dgm:pt modelId="{8A07E691-D10E-4647-BE59-03135C5A5EAE}" type="parTrans" cxnId="{D8BF19B0-E547-4181-9A14-37B31827BCC5}">
      <dgm:prSet/>
      <dgm:spPr/>
      <dgm:t>
        <a:bodyPr/>
        <a:lstStyle/>
        <a:p>
          <a:endParaRPr lang="en-US"/>
        </a:p>
      </dgm:t>
    </dgm:pt>
    <dgm:pt modelId="{90EFC37D-0025-43FF-86D3-51F411367D28}" type="sibTrans" cxnId="{D8BF19B0-E547-4181-9A14-37B31827BCC5}">
      <dgm:prSet/>
      <dgm:spPr/>
      <dgm:t>
        <a:bodyPr/>
        <a:lstStyle/>
        <a:p>
          <a:endParaRPr lang="en-US"/>
        </a:p>
      </dgm:t>
    </dgm:pt>
    <dgm:pt modelId="{6789A1E0-25BC-4666-9985-D6FE8035F1DF}">
      <dgm:prSet phldrT="[Text]"/>
      <dgm:spPr/>
      <dgm:t>
        <a:bodyPr/>
        <a:lstStyle/>
        <a:p>
          <a:r>
            <a:rPr lang="en-US" dirty="0"/>
            <a:t>Evaluated once every three years</a:t>
          </a:r>
        </a:p>
      </dgm:t>
    </dgm:pt>
    <dgm:pt modelId="{AB0FFED0-12CF-4770-8341-BA85DE43FD20}" type="parTrans" cxnId="{AC17EB4C-1866-42F0-96E3-E0AD23121ADC}">
      <dgm:prSet/>
      <dgm:spPr/>
      <dgm:t>
        <a:bodyPr/>
        <a:lstStyle/>
        <a:p>
          <a:endParaRPr lang="en-US"/>
        </a:p>
      </dgm:t>
    </dgm:pt>
    <dgm:pt modelId="{FECE3F48-1702-4403-AE3F-4F5DCB79E598}" type="sibTrans" cxnId="{AC17EB4C-1866-42F0-96E3-E0AD23121ADC}">
      <dgm:prSet/>
      <dgm:spPr/>
      <dgm:t>
        <a:bodyPr/>
        <a:lstStyle/>
        <a:p>
          <a:endParaRPr lang="en-US"/>
        </a:p>
      </dgm:t>
    </dgm:pt>
    <dgm:pt modelId="{622692A1-0508-41CA-B3B2-CE5DC45537DA}">
      <dgm:prSet phldrT="[Text]"/>
      <dgm:spPr/>
      <dgm:t>
        <a:bodyPr/>
        <a:lstStyle/>
        <a:p>
          <a:r>
            <a:rPr lang="en-US" dirty="0"/>
            <a:t>New Process</a:t>
          </a:r>
        </a:p>
      </dgm:t>
    </dgm:pt>
    <dgm:pt modelId="{584C4A8F-4820-4AF6-ADC1-46B80F942205}" type="parTrans" cxnId="{0C756D2A-2582-4F8D-94AB-5BF6BE7645E6}">
      <dgm:prSet/>
      <dgm:spPr/>
      <dgm:t>
        <a:bodyPr/>
        <a:lstStyle/>
        <a:p>
          <a:endParaRPr lang="en-US"/>
        </a:p>
      </dgm:t>
    </dgm:pt>
    <dgm:pt modelId="{CE63BD61-0A3E-4597-B8DF-F78210A378DD}" type="sibTrans" cxnId="{0C756D2A-2582-4F8D-94AB-5BF6BE7645E6}">
      <dgm:prSet/>
      <dgm:spPr/>
      <dgm:t>
        <a:bodyPr/>
        <a:lstStyle/>
        <a:p>
          <a:endParaRPr lang="en-US"/>
        </a:p>
      </dgm:t>
    </dgm:pt>
    <dgm:pt modelId="{9E0B29D1-0B67-4CBB-81D2-320BCD057276}">
      <dgm:prSet phldrT="[Text]"/>
      <dgm:spPr/>
      <dgm:t>
        <a:bodyPr/>
        <a:lstStyle/>
        <a:p>
          <a:r>
            <a:rPr lang="en-US" dirty="0"/>
            <a:t>Cancer Program performs annual audit for Standard 5.3-5.6</a:t>
          </a:r>
        </a:p>
      </dgm:t>
    </dgm:pt>
    <dgm:pt modelId="{4E827976-7A68-4EDB-BD09-EB06868A9C4B}" type="parTrans" cxnId="{53267A7C-DCFB-4138-B154-527F50A9E64A}">
      <dgm:prSet/>
      <dgm:spPr/>
      <dgm:t>
        <a:bodyPr/>
        <a:lstStyle/>
        <a:p>
          <a:endParaRPr lang="en-US"/>
        </a:p>
      </dgm:t>
    </dgm:pt>
    <dgm:pt modelId="{A9F0C47F-B9AA-4DDA-A2DA-A4A4F6D17713}" type="sibTrans" cxnId="{53267A7C-DCFB-4138-B154-527F50A9E64A}">
      <dgm:prSet/>
      <dgm:spPr/>
      <dgm:t>
        <a:bodyPr/>
        <a:lstStyle/>
        <a:p>
          <a:endParaRPr lang="en-US"/>
        </a:p>
      </dgm:t>
    </dgm:pt>
    <dgm:pt modelId="{17B7651E-212C-46B2-8CE7-A7548F7C9811}">
      <dgm:prSet phldrT="[Text]"/>
      <dgm:spPr/>
      <dgm:t>
        <a:bodyPr/>
        <a:lstStyle/>
        <a:p>
          <a:r>
            <a:rPr lang="en-US" dirty="0"/>
            <a:t>Compliance met by either audit results that meet/exceed 80% OR through a detailed action plan</a:t>
          </a:r>
        </a:p>
      </dgm:t>
    </dgm:pt>
    <dgm:pt modelId="{3F7417A4-0651-4D2E-8445-E77AD0F80E4D}" type="parTrans" cxnId="{FCB39084-B377-434F-B7A6-193A75B587F5}">
      <dgm:prSet/>
      <dgm:spPr/>
      <dgm:t>
        <a:bodyPr/>
        <a:lstStyle/>
        <a:p>
          <a:endParaRPr lang="en-US"/>
        </a:p>
      </dgm:t>
    </dgm:pt>
    <dgm:pt modelId="{F54A57BE-F8F4-4D49-9603-65A7F21A66AE}" type="sibTrans" cxnId="{FCB39084-B377-434F-B7A6-193A75B587F5}">
      <dgm:prSet/>
      <dgm:spPr/>
      <dgm:t>
        <a:bodyPr/>
        <a:lstStyle/>
        <a:p>
          <a:endParaRPr lang="en-US"/>
        </a:p>
      </dgm:t>
    </dgm:pt>
    <dgm:pt modelId="{D6EF2A4C-F6A0-4161-AF66-6CA203418A08}" type="pres">
      <dgm:prSet presAssocID="{17323032-89A6-4535-B5BE-E1B6C02BCBA9}" presName="Name0" presStyleCnt="0">
        <dgm:presLayoutVars>
          <dgm:dir/>
          <dgm:animLvl val="lvl"/>
          <dgm:resizeHandles val="exact"/>
        </dgm:presLayoutVars>
      </dgm:prSet>
      <dgm:spPr/>
    </dgm:pt>
    <dgm:pt modelId="{0AA067D6-D4CB-4B62-ACFF-7C44646B99EA}" type="pres">
      <dgm:prSet presAssocID="{58EFB3E6-354F-4CAA-8F67-9AB8738587F7}" presName="vertFlow" presStyleCnt="0"/>
      <dgm:spPr/>
    </dgm:pt>
    <dgm:pt modelId="{E168305C-748A-498E-80F0-6C970DD79A5B}" type="pres">
      <dgm:prSet presAssocID="{58EFB3E6-354F-4CAA-8F67-9AB8738587F7}" presName="header" presStyleLbl="node1" presStyleIdx="0" presStyleCnt="2"/>
      <dgm:spPr/>
    </dgm:pt>
    <dgm:pt modelId="{3F6E2684-3DEF-450F-9588-059E69438417}" type="pres">
      <dgm:prSet presAssocID="{8A07E691-D10E-4647-BE59-03135C5A5EAE}" presName="parTrans" presStyleLbl="sibTrans2D1" presStyleIdx="0" presStyleCnt="4"/>
      <dgm:spPr/>
    </dgm:pt>
    <dgm:pt modelId="{623FC79E-96C3-443B-8641-EB033D632EE8}" type="pres">
      <dgm:prSet presAssocID="{72913983-B8A9-48CE-A2F6-C93FCFA890E0}" presName="child" presStyleLbl="alignAccFollowNode1" presStyleIdx="0" presStyleCnt="4">
        <dgm:presLayoutVars>
          <dgm:chMax val="0"/>
          <dgm:bulletEnabled val="1"/>
        </dgm:presLayoutVars>
      </dgm:prSet>
      <dgm:spPr/>
    </dgm:pt>
    <dgm:pt modelId="{E931CDBB-E259-4CDB-8C96-0608F4087E9B}" type="pres">
      <dgm:prSet presAssocID="{90EFC37D-0025-43FF-86D3-51F411367D28}" presName="sibTrans" presStyleLbl="sibTrans2D1" presStyleIdx="1" presStyleCnt="4"/>
      <dgm:spPr/>
    </dgm:pt>
    <dgm:pt modelId="{70A9E002-B56F-48E3-8A15-DB23E431B511}" type="pres">
      <dgm:prSet presAssocID="{6789A1E0-25BC-4666-9985-D6FE8035F1DF}" presName="child" presStyleLbl="alignAccFollowNode1" presStyleIdx="1" presStyleCnt="4">
        <dgm:presLayoutVars>
          <dgm:chMax val="0"/>
          <dgm:bulletEnabled val="1"/>
        </dgm:presLayoutVars>
      </dgm:prSet>
      <dgm:spPr/>
    </dgm:pt>
    <dgm:pt modelId="{50BE81AA-9762-4D8D-9957-49FFF6BA1174}" type="pres">
      <dgm:prSet presAssocID="{58EFB3E6-354F-4CAA-8F67-9AB8738587F7}" presName="hSp" presStyleCnt="0"/>
      <dgm:spPr/>
    </dgm:pt>
    <dgm:pt modelId="{D1D062D2-FA32-4BBA-AC48-B9F819C61423}" type="pres">
      <dgm:prSet presAssocID="{622692A1-0508-41CA-B3B2-CE5DC45537DA}" presName="vertFlow" presStyleCnt="0"/>
      <dgm:spPr/>
    </dgm:pt>
    <dgm:pt modelId="{5E037049-B61A-41DB-BDAA-72D73F1FF398}" type="pres">
      <dgm:prSet presAssocID="{622692A1-0508-41CA-B3B2-CE5DC45537DA}" presName="header" presStyleLbl="node1" presStyleIdx="1" presStyleCnt="2"/>
      <dgm:spPr/>
    </dgm:pt>
    <dgm:pt modelId="{DF8C7ACC-1BDF-48B4-8725-F8478EA322B0}" type="pres">
      <dgm:prSet presAssocID="{4E827976-7A68-4EDB-BD09-EB06868A9C4B}" presName="parTrans" presStyleLbl="sibTrans2D1" presStyleIdx="2" presStyleCnt="4"/>
      <dgm:spPr/>
    </dgm:pt>
    <dgm:pt modelId="{3F090614-3FC1-4407-8194-1F68EAE4D190}" type="pres">
      <dgm:prSet presAssocID="{9E0B29D1-0B67-4CBB-81D2-320BCD057276}" presName="child" presStyleLbl="alignAccFollowNode1" presStyleIdx="2" presStyleCnt="4">
        <dgm:presLayoutVars>
          <dgm:chMax val="0"/>
          <dgm:bulletEnabled val="1"/>
        </dgm:presLayoutVars>
      </dgm:prSet>
      <dgm:spPr/>
    </dgm:pt>
    <dgm:pt modelId="{15AC100A-54AE-4D3D-915A-ECB44BBB88FF}" type="pres">
      <dgm:prSet presAssocID="{A9F0C47F-B9AA-4DDA-A2DA-A4A4F6D17713}" presName="sibTrans" presStyleLbl="sibTrans2D1" presStyleIdx="3" presStyleCnt="4"/>
      <dgm:spPr/>
    </dgm:pt>
    <dgm:pt modelId="{935D7129-14BD-43E8-8135-EB49FF0AAB9A}" type="pres">
      <dgm:prSet presAssocID="{17B7651E-212C-46B2-8CE7-A7548F7C9811}" presName="child" presStyleLbl="alignAccFollowNode1" presStyleIdx="3" presStyleCnt="4">
        <dgm:presLayoutVars>
          <dgm:chMax val="0"/>
          <dgm:bulletEnabled val="1"/>
        </dgm:presLayoutVars>
      </dgm:prSet>
      <dgm:spPr/>
    </dgm:pt>
  </dgm:ptLst>
  <dgm:cxnLst>
    <dgm:cxn modelId="{E563D515-9AF7-42DC-9190-A909E4712005}" type="presOf" srcId="{8A07E691-D10E-4647-BE59-03135C5A5EAE}" destId="{3F6E2684-3DEF-450F-9588-059E69438417}" srcOrd="0" destOrd="0" presId="urn:microsoft.com/office/officeart/2005/8/layout/lProcess1"/>
    <dgm:cxn modelId="{93B6DD18-25BC-4A32-8407-4BD269F22E46}" type="presOf" srcId="{A9F0C47F-B9AA-4DDA-A2DA-A4A4F6D17713}" destId="{15AC100A-54AE-4D3D-915A-ECB44BBB88FF}" srcOrd="0" destOrd="0" presId="urn:microsoft.com/office/officeart/2005/8/layout/lProcess1"/>
    <dgm:cxn modelId="{0C756D2A-2582-4F8D-94AB-5BF6BE7645E6}" srcId="{17323032-89A6-4535-B5BE-E1B6C02BCBA9}" destId="{622692A1-0508-41CA-B3B2-CE5DC45537DA}" srcOrd="1" destOrd="0" parTransId="{584C4A8F-4820-4AF6-ADC1-46B80F942205}" sibTransId="{CE63BD61-0A3E-4597-B8DF-F78210A378DD}"/>
    <dgm:cxn modelId="{2B635744-1F30-43BA-B143-F6EA9ACE570B}" type="presOf" srcId="{9E0B29D1-0B67-4CBB-81D2-320BCD057276}" destId="{3F090614-3FC1-4407-8194-1F68EAE4D190}" srcOrd="0" destOrd="0" presId="urn:microsoft.com/office/officeart/2005/8/layout/lProcess1"/>
    <dgm:cxn modelId="{ED174F4A-C700-40E6-9A40-30A1EFF320A4}" type="presOf" srcId="{72913983-B8A9-48CE-A2F6-C93FCFA890E0}" destId="{623FC79E-96C3-443B-8641-EB033D632EE8}" srcOrd="0" destOrd="0" presId="urn:microsoft.com/office/officeart/2005/8/layout/lProcess1"/>
    <dgm:cxn modelId="{AC17EB4C-1866-42F0-96E3-E0AD23121ADC}" srcId="{58EFB3E6-354F-4CAA-8F67-9AB8738587F7}" destId="{6789A1E0-25BC-4666-9985-D6FE8035F1DF}" srcOrd="1" destOrd="0" parTransId="{AB0FFED0-12CF-4770-8341-BA85DE43FD20}" sibTransId="{FECE3F48-1702-4403-AE3F-4F5DCB79E598}"/>
    <dgm:cxn modelId="{53267A7C-DCFB-4138-B154-527F50A9E64A}" srcId="{622692A1-0508-41CA-B3B2-CE5DC45537DA}" destId="{9E0B29D1-0B67-4CBB-81D2-320BCD057276}" srcOrd="0" destOrd="0" parTransId="{4E827976-7A68-4EDB-BD09-EB06868A9C4B}" sibTransId="{A9F0C47F-B9AA-4DDA-A2DA-A4A4F6D17713}"/>
    <dgm:cxn modelId="{FCB39084-B377-434F-B7A6-193A75B587F5}" srcId="{622692A1-0508-41CA-B3B2-CE5DC45537DA}" destId="{17B7651E-212C-46B2-8CE7-A7548F7C9811}" srcOrd="1" destOrd="0" parTransId="{3F7417A4-0651-4D2E-8445-E77AD0F80E4D}" sibTransId="{F54A57BE-F8F4-4D49-9603-65A7F21A66AE}"/>
    <dgm:cxn modelId="{D8BF19B0-E547-4181-9A14-37B31827BCC5}" srcId="{58EFB3E6-354F-4CAA-8F67-9AB8738587F7}" destId="{72913983-B8A9-48CE-A2F6-C93FCFA890E0}" srcOrd="0" destOrd="0" parTransId="{8A07E691-D10E-4647-BE59-03135C5A5EAE}" sibTransId="{90EFC37D-0025-43FF-86D3-51F411367D28}"/>
    <dgm:cxn modelId="{633839B1-7F74-4525-A7DF-FCCD85148AAF}" type="presOf" srcId="{6789A1E0-25BC-4666-9985-D6FE8035F1DF}" destId="{70A9E002-B56F-48E3-8A15-DB23E431B511}" srcOrd="0" destOrd="0" presId="urn:microsoft.com/office/officeart/2005/8/layout/lProcess1"/>
    <dgm:cxn modelId="{BAFD35B8-2574-4F18-BDC1-ED12EE7D8551}" type="presOf" srcId="{4E827976-7A68-4EDB-BD09-EB06868A9C4B}" destId="{DF8C7ACC-1BDF-48B4-8725-F8478EA322B0}" srcOrd="0" destOrd="0" presId="urn:microsoft.com/office/officeart/2005/8/layout/lProcess1"/>
    <dgm:cxn modelId="{95E3A1C0-AD5F-406C-921E-BB03501941B6}" type="presOf" srcId="{17B7651E-212C-46B2-8CE7-A7548F7C9811}" destId="{935D7129-14BD-43E8-8135-EB49FF0AAB9A}" srcOrd="0" destOrd="0" presId="urn:microsoft.com/office/officeart/2005/8/layout/lProcess1"/>
    <dgm:cxn modelId="{18C61CC4-2A8C-4684-A5A0-84AE22ED2DCA}" type="presOf" srcId="{90EFC37D-0025-43FF-86D3-51F411367D28}" destId="{E931CDBB-E259-4CDB-8C96-0608F4087E9B}" srcOrd="0" destOrd="0" presId="urn:microsoft.com/office/officeart/2005/8/layout/lProcess1"/>
    <dgm:cxn modelId="{AFECC1D6-C16C-48E6-9348-393F93E25D74}" srcId="{17323032-89A6-4535-B5BE-E1B6C02BCBA9}" destId="{58EFB3E6-354F-4CAA-8F67-9AB8738587F7}" srcOrd="0" destOrd="0" parTransId="{0B50DC65-8B15-4F53-9CB1-EAA1E547CA4E}" sibTransId="{7537C21F-4886-4FAF-AB89-EEE2D0279A98}"/>
    <dgm:cxn modelId="{711C52DE-78CB-41CE-AD48-97250F42B7F2}" type="presOf" srcId="{58EFB3E6-354F-4CAA-8F67-9AB8738587F7}" destId="{E168305C-748A-498E-80F0-6C970DD79A5B}" srcOrd="0" destOrd="0" presId="urn:microsoft.com/office/officeart/2005/8/layout/lProcess1"/>
    <dgm:cxn modelId="{26BF65F1-04DC-4F53-AC9A-0DB5E40ECBC5}" type="presOf" srcId="{622692A1-0508-41CA-B3B2-CE5DC45537DA}" destId="{5E037049-B61A-41DB-BDAA-72D73F1FF398}" srcOrd="0" destOrd="0" presId="urn:microsoft.com/office/officeart/2005/8/layout/lProcess1"/>
    <dgm:cxn modelId="{1D37E0FB-F1A5-4954-A118-3E6DA5A9AC77}" type="presOf" srcId="{17323032-89A6-4535-B5BE-E1B6C02BCBA9}" destId="{D6EF2A4C-F6A0-4161-AF66-6CA203418A08}" srcOrd="0" destOrd="0" presId="urn:microsoft.com/office/officeart/2005/8/layout/lProcess1"/>
    <dgm:cxn modelId="{C5FE68BC-17D0-4E44-8646-161ACAAAC52A}" type="presParOf" srcId="{D6EF2A4C-F6A0-4161-AF66-6CA203418A08}" destId="{0AA067D6-D4CB-4B62-ACFF-7C44646B99EA}" srcOrd="0" destOrd="0" presId="urn:microsoft.com/office/officeart/2005/8/layout/lProcess1"/>
    <dgm:cxn modelId="{0E0177D8-87CC-47A0-A7C3-1BB890E4B156}" type="presParOf" srcId="{0AA067D6-D4CB-4B62-ACFF-7C44646B99EA}" destId="{E168305C-748A-498E-80F0-6C970DD79A5B}" srcOrd="0" destOrd="0" presId="urn:microsoft.com/office/officeart/2005/8/layout/lProcess1"/>
    <dgm:cxn modelId="{61A088EB-3287-4C99-8DE1-18740C7133E2}" type="presParOf" srcId="{0AA067D6-D4CB-4B62-ACFF-7C44646B99EA}" destId="{3F6E2684-3DEF-450F-9588-059E69438417}" srcOrd="1" destOrd="0" presId="urn:microsoft.com/office/officeart/2005/8/layout/lProcess1"/>
    <dgm:cxn modelId="{10FFE06E-B005-4774-932F-8212B6DE4135}" type="presParOf" srcId="{0AA067D6-D4CB-4B62-ACFF-7C44646B99EA}" destId="{623FC79E-96C3-443B-8641-EB033D632EE8}" srcOrd="2" destOrd="0" presId="urn:microsoft.com/office/officeart/2005/8/layout/lProcess1"/>
    <dgm:cxn modelId="{1562D60E-00A1-4A69-8E00-0F8995E2FBF9}" type="presParOf" srcId="{0AA067D6-D4CB-4B62-ACFF-7C44646B99EA}" destId="{E931CDBB-E259-4CDB-8C96-0608F4087E9B}" srcOrd="3" destOrd="0" presId="urn:microsoft.com/office/officeart/2005/8/layout/lProcess1"/>
    <dgm:cxn modelId="{F978DE72-ADBF-4A9D-84A8-EF8BD253BEBE}" type="presParOf" srcId="{0AA067D6-D4CB-4B62-ACFF-7C44646B99EA}" destId="{70A9E002-B56F-48E3-8A15-DB23E431B511}" srcOrd="4" destOrd="0" presId="urn:microsoft.com/office/officeart/2005/8/layout/lProcess1"/>
    <dgm:cxn modelId="{80F946CA-C912-45FC-925C-221A76D9138F}" type="presParOf" srcId="{D6EF2A4C-F6A0-4161-AF66-6CA203418A08}" destId="{50BE81AA-9762-4D8D-9957-49FFF6BA1174}" srcOrd="1" destOrd="0" presId="urn:microsoft.com/office/officeart/2005/8/layout/lProcess1"/>
    <dgm:cxn modelId="{55B01C06-D98D-4CE4-BCBD-4885C596C747}" type="presParOf" srcId="{D6EF2A4C-F6A0-4161-AF66-6CA203418A08}" destId="{D1D062D2-FA32-4BBA-AC48-B9F819C61423}" srcOrd="2" destOrd="0" presId="urn:microsoft.com/office/officeart/2005/8/layout/lProcess1"/>
    <dgm:cxn modelId="{1A9AA405-1CC7-4290-B2E1-D1C125A189AD}" type="presParOf" srcId="{D1D062D2-FA32-4BBA-AC48-B9F819C61423}" destId="{5E037049-B61A-41DB-BDAA-72D73F1FF398}" srcOrd="0" destOrd="0" presId="urn:microsoft.com/office/officeart/2005/8/layout/lProcess1"/>
    <dgm:cxn modelId="{FF74C5A9-A72B-4CD4-A01F-D7EE38F96D6E}" type="presParOf" srcId="{D1D062D2-FA32-4BBA-AC48-B9F819C61423}" destId="{DF8C7ACC-1BDF-48B4-8725-F8478EA322B0}" srcOrd="1" destOrd="0" presId="urn:microsoft.com/office/officeart/2005/8/layout/lProcess1"/>
    <dgm:cxn modelId="{306B498D-CDFC-44F9-A915-5144EDA06FBA}" type="presParOf" srcId="{D1D062D2-FA32-4BBA-AC48-B9F819C61423}" destId="{3F090614-3FC1-4407-8194-1F68EAE4D190}" srcOrd="2" destOrd="0" presId="urn:microsoft.com/office/officeart/2005/8/layout/lProcess1"/>
    <dgm:cxn modelId="{381F50DD-50EE-40C0-84CE-3051681C14CF}" type="presParOf" srcId="{D1D062D2-FA32-4BBA-AC48-B9F819C61423}" destId="{15AC100A-54AE-4D3D-915A-ECB44BBB88FF}" srcOrd="3" destOrd="0" presId="urn:microsoft.com/office/officeart/2005/8/layout/lProcess1"/>
    <dgm:cxn modelId="{FD37E41F-C492-433B-8960-FA4C6DB2DADA}" type="presParOf" srcId="{D1D062D2-FA32-4BBA-AC48-B9F819C61423}" destId="{935D7129-14BD-43E8-8135-EB49FF0AAB9A}" srcOrd="4" destOrd="0" presId="urn:microsoft.com/office/officeart/2005/8/layout/l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F11112C-2749-4116-A464-1232956C28BA}">
      <dsp:nvSpPr>
        <dsp:cNvPr id="0" name=""/>
        <dsp:cNvSpPr/>
      </dsp:nvSpPr>
      <dsp:spPr>
        <a:xfrm>
          <a:off x="5872988" y="1462177"/>
          <a:ext cx="5045673" cy="39369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6847"/>
              </a:lnTo>
              <a:lnTo>
                <a:pt x="5045673" y="196847"/>
              </a:lnTo>
              <a:lnTo>
                <a:pt x="5045673" y="393695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9B55E60-8C9A-4EF5-90CF-A37B2635DAE2}">
      <dsp:nvSpPr>
        <dsp:cNvPr id="0" name=""/>
        <dsp:cNvSpPr/>
      </dsp:nvSpPr>
      <dsp:spPr>
        <a:xfrm>
          <a:off x="5872988" y="1462177"/>
          <a:ext cx="2995645" cy="39369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6847"/>
              </a:lnTo>
              <a:lnTo>
                <a:pt x="2995645" y="196847"/>
              </a:lnTo>
              <a:lnTo>
                <a:pt x="2995645" y="393695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65E0D52-6B7C-4951-98F2-1CB98283B349}">
      <dsp:nvSpPr>
        <dsp:cNvPr id="0" name=""/>
        <dsp:cNvSpPr/>
      </dsp:nvSpPr>
      <dsp:spPr>
        <a:xfrm>
          <a:off x="5872988" y="1462177"/>
          <a:ext cx="948618" cy="39369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6847"/>
              </a:lnTo>
              <a:lnTo>
                <a:pt x="948618" y="196847"/>
              </a:lnTo>
              <a:lnTo>
                <a:pt x="948618" y="393695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A099523-1128-4D2F-86D1-A21382DA9879}">
      <dsp:nvSpPr>
        <dsp:cNvPr id="0" name=""/>
        <dsp:cNvSpPr/>
      </dsp:nvSpPr>
      <dsp:spPr>
        <a:xfrm>
          <a:off x="4729045" y="3485274"/>
          <a:ext cx="91440" cy="637345"/>
        </a:xfrm>
        <a:custGeom>
          <a:avLst/>
          <a:gdLst/>
          <a:ahLst/>
          <a:cxnLst/>
          <a:rect l="0" t="0" r="0" b="0"/>
          <a:pathLst>
            <a:path>
              <a:moveTo>
                <a:pt x="47557" y="0"/>
              </a:moveTo>
              <a:lnTo>
                <a:pt x="47557" y="440498"/>
              </a:lnTo>
              <a:lnTo>
                <a:pt x="45720" y="440498"/>
              </a:lnTo>
              <a:lnTo>
                <a:pt x="45720" y="637345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3389C96-79FE-46FA-8F60-0AF40FFA9F70}">
      <dsp:nvSpPr>
        <dsp:cNvPr id="0" name=""/>
        <dsp:cNvSpPr/>
      </dsp:nvSpPr>
      <dsp:spPr>
        <a:xfrm>
          <a:off x="4776603" y="1462177"/>
          <a:ext cx="1096384" cy="393695"/>
        </a:xfrm>
        <a:custGeom>
          <a:avLst/>
          <a:gdLst/>
          <a:ahLst/>
          <a:cxnLst/>
          <a:rect l="0" t="0" r="0" b="0"/>
          <a:pathLst>
            <a:path>
              <a:moveTo>
                <a:pt x="1096384" y="0"/>
              </a:moveTo>
              <a:lnTo>
                <a:pt x="1096384" y="196847"/>
              </a:lnTo>
              <a:lnTo>
                <a:pt x="0" y="196847"/>
              </a:lnTo>
              <a:lnTo>
                <a:pt x="0" y="393695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40B7548-0C0E-4088-A788-CB32C9815038}">
      <dsp:nvSpPr>
        <dsp:cNvPr id="0" name=""/>
        <dsp:cNvSpPr/>
      </dsp:nvSpPr>
      <dsp:spPr>
        <a:xfrm>
          <a:off x="2742070" y="1462177"/>
          <a:ext cx="3130917" cy="393695"/>
        </a:xfrm>
        <a:custGeom>
          <a:avLst/>
          <a:gdLst/>
          <a:ahLst/>
          <a:cxnLst/>
          <a:rect l="0" t="0" r="0" b="0"/>
          <a:pathLst>
            <a:path>
              <a:moveTo>
                <a:pt x="3130917" y="0"/>
              </a:moveTo>
              <a:lnTo>
                <a:pt x="3130917" y="196847"/>
              </a:lnTo>
              <a:lnTo>
                <a:pt x="0" y="196847"/>
              </a:lnTo>
              <a:lnTo>
                <a:pt x="0" y="393695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F75895C-E4A4-444D-A64E-416B913DE1D6}">
      <dsp:nvSpPr>
        <dsp:cNvPr id="0" name=""/>
        <dsp:cNvSpPr/>
      </dsp:nvSpPr>
      <dsp:spPr>
        <a:xfrm>
          <a:off x="250130" y="3517866"/>
          <a:ext cx="91440" cy="2028580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028580"/>
              </a:lnTo>
              <a:lnTo>
                <a:pt x="134675" y="2028580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3D69989-A227-44CE-92ED-E9003E54EEE2}">
      <dsp:nvSpPr>
        <dsp:cNvPr id="0" name=""/>
        <dsp:cNvSpPr/>
      </dsp:nvSpPr>
      <dsp:spPr>
        <a:xfrm>
          <a:off x="250130" y="3517866"/>
          <a:ext cx="91440" cy="797054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797054"/>
              </a:lnTo>
              <a:lnTo>
                <a:pt x="134675" y="797054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8A87B2C-E9D9-41F3-831C-725C975E33F0}">
      <dsp:nvSpPr>
        <dsp:cNvPr id="0" name=""/>
        <dsp:cNvSpPr/>
      </dsp:nvSpPr>
      <dsp:spPr>
        <a:xfrm>
          <a:off x="909662" y="1462177"/>
          <a:ext cx="4963325" cy="426287"/>
        </a:xfrm>
        <a:custGeom>
          <a:avLst/>
          <a:gdLst/>
          <a:ahLst/>
          <a:cxnLst/>
          <a:rect l="0" t="0" r="0" b="0"/>
          <a:pathLst>
            <a:path>
              <a:moveTo>
                <a:pt x="4963325" y="0"/>
              </a:moveTo>
              <a:lnTo>
                <a:pt x="4963325" y="229439"/>
              </a:lnTo>
              <a:lnTo>
                <a:pt x="0" y="229439"/>
              </a:lnTo>
              <a:lnTo>
                <a:pt x="0" y="426287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EE1B956-579C-4702-9BFE-6C7D60D5F2F3}">
      <dsp:nvSpPr>
        <dsp:cNvPr id="0" name=""/>
        <dsp:cNvSpPr/>
      </dsp:nvSpPr>
      <dsp:spPr>
        <a:xfrm>
          <a:off x="4935618" y="524807"/>
          <a:ext cx="1874739" cy="937369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/>
            <a:t>Executive Committee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Chair: Laurie Kirstein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Vice-Chair: Dan Boffa 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Liaison: Erin Reuter</a:t>
          </a:r>
        </a:p>
      </dsp:txBody>
      <dsp:txXfrm>
        <a:off x="4935618" y="524807"/>
        <a:ext cx="1874739" cy="937369"/>
      </dsp:txXfrm>
    </dsp:sp>
    <dsp:sp modelId="{7EC1C89F-B41A-419E-A2AD-AAB006939466}">
      <dsp:nvSpPr>
        <dsp:cNvPr id="0" name=""/>
        <dsp:cNvSpPr/>
      </dsp:nvSpPr>
      <dsp:spPr>
        <a:xfrm>
          <a:off x="142397" y="1888464"/>
          <a:ext cx="1534530" cy="1629401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/>
            <a:t>Accreditation Committee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latin typeface="Calibri" panose="020F0502020204030204" pitchFamily="34" charset="0"/>
            </a:rPr>
            <a:t>Chair: Aaron Bleznak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latin typeface="Calibri" panose="020F0502020204030204" pitchFamily="34" charset="0"/>
            </a:rPr>
            <a:t>Vice-Chair: David Mullins 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latin typeface="Calibri" panose="020F0502020204030204" pitchFamily="34" charset="0"/>
            </a:rPr>
            <a:t>Staff Liaison: Erin Reuter</a:t>
          </a:r>
          <a:endParaRPr lang="en-US" sz="1200" kern="1200" dirty="0"/>
        </a:p>
      </dsp:txBody>
      <dsp:txXfrm>
        <a:off x="142397" y="1888464"/>
        <a:ext cx="1534530" cy="1629401"/>
      </dsp:txXfrm>
    </dsp:sp>
    <dsp:sp modelId="{E1751EE8-9390-4FA2-8EE9-AC792D45936B}">
      <dsp:nvSpPr>
        <dsp:cNvPr id="0" name=""/>
        <dsp:cNvSpPr/>
      </dsp:nvSpPr>
      <dsp:spPr>
        <a:xfrm>
          <a:off x="384806" y="3878969"/>
          <a:ext cx="1297113" cy="871903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Program Review Subcommittee</a:t>
          </a:r>
        </a:p>
      </dsp:txBody>
      <dsp:txXfrm>
        <a:off x="384806" y="3878969"/>
        <a:ext cx="1297113" cy="871903"/>
      </dsp:txXfrm>
    </dsp:sp>
    <dsp:sp modelId="{858D66BF-29DD-4828-8B11-A515AEA53B76}">
      <dsp:nvSpPr>
        <dsp:cNvPr id="0" name=""/>
        <dsp:cNvSpPr/>
      </dsp:nvSpPr>
      <dsp:spPr>
        <a:xfrm>
          <a:off x="384806" y="5144568"/>
          <a:ext cx="1297113" cy="803756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Cancer Programs Site Reviewer Committee</a:t>
          </a:r>
        </a:p>
      </dsp:txBody>
      <dsp:txXfrm>
        <a:off x="384806" y="5144568"/>
        <a:ext cx="1297113" cy="803756"/>
      </dsp:txXfrm>
    </dsp:sp>
    <dsp:sp modelId="{503409DA-A049-4824-8C61-F3E10AA4EC86}">
      <dsp:nvSpPr>
        <dsp:cNvPr id="0" name=""/>
        <dsp:cNvSpPr/>
      </dsp:nvSpPr>
      <dsp:spPr>
        <a:xfrm>
          <a:off x="1929399" y="1855872"/>
          <a:ext cx="1625342" cy="1629401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/>
            <a:t>Advocacy Committee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srgbClr val="000000"/>
              </a:solidFill>
              <a:latin typeface="Calibri" panose="020F0502020204030204" pitchFamily="34" charset="0"/>
            </a:rPr>
            <a:t>Chair: James McLoughlin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srgbClr val="000000"/>
              </a:solidFill>
              <a:latin typeface="Calibri" panose="020F0502020204030204" pitchFamily="34" charset="0"/>
            </a:rPr>
            <a:t>Staff Liaison: Victoria Hernandez</a:t>
          </a:r>
          <a:endParaRPr lang="en-US" sz="1200" kern="1200" dirty="0"/>
        </a:p>
      </dsp:txBody>
      <dsp:txXfrm>
        <a:off x="1929399" y="1855872"/>
        <a:ext cx="1625342" cy="1629401"/>
      </dsp:txXfrm>
    </dsp:sp>
    <dsp:sp modelId="{E5B2D6FD-A692-4AC4-828B-3226A49BB0C5}">
      <dsp:nvSpPr>
        <dsp:cNvPr id="0" name=""/>
        <dsp:cNvSpPr/>
      </dsp:nvSpPr>
      <dsp:spPr>
        <a:xfrm>
          <a:off x="3948436" y="1855872"/>
          <a:ext cx="1656332" cy="1629401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/>
            <a:t>Committee on Cancer Liaison (CLPs)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kern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Chair: Maria T. Castaldi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kern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Vice-Chair: Quan P. Ly 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kern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Staff Liaison: Melissa Leeb</a:t>
          </a:r>
          <a:endParaRPr lang="en-US" sz="1200" kern="1200" dirty="0"/>
        </a:p>
      </dsp:txBody>
      <dsp:txXfrm>
        <a:off x="3948436" y="1855872"/>
        <a:ext cx="1656332" cy="1629401"/>
      </dsp:txXfrm>
    </dsp:sp>
    <dsp:sp modelId="{EADBB3FB-606F-4202-BCF6-D0EE651C0855}">
      <dsp:nvSpPr>
        <dsp:cNvPr id="0" name=""/>
        <dsp:cNvSpPr/>
      </dsp:nvSpPr>
      <dsp:spPr>
        <a:xfrm>
          <a:off x="3569008" y="4122619"/>
          <a:ext cx="2411514" cy="1610850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/>
            <a:t>Advisory Groups: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SzPct val="85000"/>
            <a:buFont typeface="Wingdings" panose="05000000000000000000" pitchFamily="2" charset="2"/>
            <a:buNone/>
          </a:pPr>
          <a:r>
            <a:rPr lang="en-US" sz="1200" kern="1200" dirty="0">
              <a:latin typeface="Calibri" panose="020F0502020204030204" pitchFamily="34" charset="0"/>
              <a:cs typeface="Calibri" panose="020F0502020204030204" pitchFamily="34" charset="0"/>
            </a:rPr>
            <a:t>• </a:t>
          </a:r>
          <a:r>
            <a:rPr lang="en-US" sz="1200" kern="1200" dirty="0"/>
            <a:t>State Chair Recognition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1200" kern="1200" dirty="0">
              <a:latin typeface="Calibri" panose="020F0502020204030204" pitchFamily="34" charset="0"/>
              <a:cs typeface="Calibri" panose="020F0502020204030204" pitchFamily="34" charset="0"/>
            </a:rPr>
            <a:t>•</a:t>
          </a:r>
          <a:r>
            <a:rPr lang="en-US" sz="1200" kern="1200" dirty="0"/>
            <a:t> CLP Education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1200" kern="1200" dirty="0">
              <a:latin typeface="Calibri" panose="020F0502020204030204" pitchFamily="34" charset="0"/>
              <a:cs typeface="Calibri" panose="020F0502020204030204" pitchFamily="34" charset="0"/>
            </a:rPr>
            <a:t>•</a:t>
          </a:r>
          <a:r>
            <a:rPr lang="en-US" sz="1200" kern="1200" dirty="0"/>
            <a:t> Paper Competition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1200" kern="1200" dirty="0">
              <a:latin typeface="Calibri" panose="020F0502020204030204" pitchFamily="34" charset="0"/>
              <a:cs typeface="Calibri" panose="020F0502020204030204" pitchFamily="34" charset="0"/>
            </a:rPr>
            <a:t>•</a:t>
          </a:r>
          <a:r>
            <a:rPr lang="en-US" sz="1200" kern="1200" dirty="0"/>
            <a:t> State Chair &amp; CLP Meeting Planning</a:t>
          </a:r>
        </a:p>
      </dsp:txBody>
      <dsp:txXfrm>
        <a:off x="3569008" y="4122619"/>
        <a:ext cx="2411514" cy="1610850"/>
      </dsp:txXfrm>
    </dsp:sp>
    <dsp:sp modelId="{754EBED6-543A-4B1B-B332-380435655CB3}">
      <dsp:nvSpPr>
        <dsp:cNvPr id="0" name=""/>
        <dsp:cNvSpPr/>
      </dsp:nvSpPr>
      <dsp:spPr>
        <a:xfrm>
          <a:off x="5998464" y="1855872"/>
          <a:ext cx="1646283" cy="1629401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/>
            <a:t>Education Committee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Chair: Bruce Brenner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Vice-Chair: </a:t>
          </a:r>
          <a:r>
            <a:rPr lang="en-US" sz="1200" kern="1200" dirty="0">
              <a:solidFill>
                <a:schemeClr val="dk1"/>
              </a:solidFill>
              <a:effectLst/>
              <a:latin typeface="+mn-lt"/>
              <a:ea typeface="+mn-ea"/>
              <a:cs typeface="+mn-cs"/>
            </a:rPr>
            <a:t>Taryne Imai</a:t>
          </a:r>
          <a:endParaRPr lang="en-US" sz="1200" kern="1200" dirty="0"/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Staff Liaison: Asa Carter</a:t>
          </a:r>
        </a:p>
      </dsp:txBody>
      <dsp:txXfrm>
        <a:off x="5998464" y="1855872"/>
        <a:ext cx="1646283" cy="1629401"/>
      </dsp:txXfrm>
    </dsp:sp>
    <dsp:sp modelId="{7F9658E7-6046-4DD4-9371-4FE62E42A180}">
      <dsp:nvSpPr>
        <dsp:cNvPr id="0" name=""/>
        <dsp:cNvSpPr/>
      </dsp:nvSpPr>
      <dsp:spPr>
        <a:xfrm>
          <a:off x="8038443" y="1855872"/>
          <a:ext cx="1660381" cy="1629401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/>
            <a:t>Member Organization Steering Committee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Chair: </a:t>
          </a:r>
          <a:r>
            <a:rPr lang="en-US" sz="1200" kern="1200" dirty="0">
              <a:solidFill>
                <a:schemeClr val="dk1"/>
              </a:solidFill>
              <a:effectLst/>
              <a:latin typeface="+mn-lt"/>
              <a:ea typeface="+mn-ea"/>
              <a:cs typeface="+mn-cs"/>
            </a:rPr>
            <a:t>Erica Fischer-Cartlidge</a:t>
          </a:r>
          <a:endParaRPr lang="en-US" sz="1200" kern="1200" dirty="0"/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Staff Liaison: Melissa Leeb</a:t>
          </a:r>
        </a:p>
      </dsp:txBody>
      <dsp:txXfrm>
        <a:off x="8038443" y="1855872"/>
        <a:ext cx="1660381" cy="1629401"/>
      </dsp:txXfrm>
    </dsp:sp>
    <dsp:sp modelId="{A342A6BD-F550-426F-9505-94A6A7B35109}">
      <dsp:nvSpPr>
        <dsp:cNvPr id="0" name=""/>
        <dsp:cNvSpPr/>
      </dsp:nvSpPr>
      <dsp:spPr>
        <a:xfrm>
          <a:off x="10092519" y="1855872"/>
          <a:ext cx="1652282" cy="1626092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/>
            <a:t>Quality </a:t>
          </a:r>
          <a:r>
            <a:rPr lang="en-US" sz="1200" b="1" kern="1200" dirty="0">
              <a:solidFill>
                <a:schemeClr val="tx1"/>
              </a:solidFill>
            </a:rPr>
            <a:t>Assurance &amp; Data  Committee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schemeClr val="tx1"/>
              </a:solidFill>
            </a:rPr>
            <a:t>Chair: Clara Park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schemeClr val="tx1"/>
              </a:solidFill>
            </a:rPr>
            <a:t>Vice-Chair: David Odell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schemeClr val="tx1"/>
              </a:solidFill>
            </a:rPr>
            <a:t>Staff Liaison: Ryan McCabe</a:t>
          </a:r>
        </a:p>
      </dsp:txBody>
      <dsp:txXfrm>
        <a:off x="10092519" y="1855872"/>
        <a:ext cx="1652282" cy="162609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42B113-4C32-4375-99A5-050B1830E868}">
      <dsp:nvSpPr>
        <dsp:cNvPr id="0" name=""/>
        <dsp:cNvSpPr/>
      </dsp:nvSpPr>
      <dsp:spPr>
        <a:xfrm>
          <a:off x="4980" y="1893177"/>
          <a:ext cx="2177454" cy="161267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Evaluated Current CoC Standards</a:t>
          </a:r>
        </a:p>
      </dsp:txBody>
      <dsp:txXfrm>
        <a:off x="52214" y="1940411"/>
        <a:ext cx="2082986" cy="1518208"/>
      </dsp:txXfrm>
    </dsp:sp>
    <dsp:sp modelId="{C428CC47-FB59-45CD-8EAF-CB2B6C1662F4}">
      <dsp:nvSpPr>
        <dsp:cNvPr id="0" name=""/>
        <dsp:cNvSpPr/>
      </dsp:nvSpPr>
      <dsp:spPr>
        <a:xfrm>
          <a:off x="2400179" y="2429511"/>
          <a:ext cx="461620" cy="540008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/>
        </a:p>
      </dsp:txBody>
      <dsp:txXfrm>
        <a:off x="2400179" y="2537513"/>
        <a:ext cx="323134" cy="324004"/>
      </dsp:txXfrm>
    </dsp:sp>
    <dsp:sp modelId="{3662DC76-E22B-4634-8695-526ABD0236E5}">
      <dsp:nvSpPr>
        <dsp:cNvPr id="0" name=""/>
        <dsp:cNvSpPr/>
      </dsp:nvSpPr>
      <dsp:spPr>
        <a:xfrm>
          <a:off x="3053416" y="1893177"/>
          <a:ext cx="2177454" cy="161267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Developed first draft of modifications based on feedback from rural hospitals 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(IA &amp; KY)</a:t>
          </a:r>
        </a:p>
      </dsp:txBody>
      <dsp:txXfrm>
        <a:off x="3100650" y="1940411"/>
        <a:ext cx="2082986" cy="1518208"/>
      </dsp:txXfrm>
    </dsp:sp>
    <dsp:sp modelId="{285319AD-4084-4522-871A-BE2838D7A942}">
      <dsp:nvSpPr>
        <dsp:cNvPr id="0" name=""/>
        <dsp:cNvSpPr/>
      </dsp:nvSpPr>
      <dsp:spPr>
        <a:xfrm>
          <a:off x="5448615" y="2429511"/>
          <a:ext cx="461620" cy="540008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/>
        </a:p>
      </dsp:txBody>
      <dsp:txXfrm>
        <a:off x="5448615" y="2537513"/>
        <a:ext cx="323134" cy="324004"/>
      </dsp:txXfrm>
    </dsp:sp>
    <dsp:sp modelId="{354DB65B-AD25-4E53-8624-8305E18D237B}">
      <dsp:nvSpPr>
        <dsp:cNvPr id="0" name=""/>
        <dsp:cNvSpPr/>
      </dsp:nvSpPr>
      <dsp:spPr>
        <a:xfrm>
          <a:off x="6101851" y="1893177"/>
          <a:ext cx="2177454" cy="161267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Created rural taskforce &amp; vetted modifications</a:t>
          </a:r>
        </a:p>
      </dsp:txBody>
      <dsp:txXfrm>
        <a:off x="6149085" y="1940411"/>
        <a:ext cx="2082986" cy="1518208"/>
      </dsp:txXfrm>
    </dsp:sp>
    <dsp:sp modelId="{7A981DF4-FAAD-4080-9C25-8EB5C81F0FE6}">
      <dsp:nvSpPr>
        <dsp:cNvPr id="0" name=""/>
        <dsp:cNvSpPr/>
      </dsp:nvSpPr>
      <dsp:spPr>
        <a:xfrm>
          <a:off x="8497051" y="2429511"/>
          <a:ext cx="461620" cy="540008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/>
        </a:p>
      </dsp:txBody>
      <dsp:txXfrm>
        <a:off x="8497051" y="2537513"/>
        <a:ext cx="323134" cy="324004"/>
      </dsp:txXfrm>
    </dsp:sp>
    <dsp:sp modelId="{EE84CE08-368D-4DFE-AD59-8CFF4C6F380D}">
      <dsp:nvSpPr>
        <dsp:cNvPr id="0" name=""/>
        <dsp:cNvSpPr/>
      </dsp:nvSpPr>
      <dsp:spPr>
        <a:xfrm>
          <a:off x="9150287" y="1893177"/>
          <a:ext cx="2177454" cy="161267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Gathered feedback</a:t>
          </a:r>
        </a:p>
      </dsp:txBody>
      <dsp:txXfrm>
        <a:off x="9197521" y="1940411"/>
        <a:ext cx="2082986" cy="151820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3C7BDB8-C4EB-4EE4-81E2-1E4D6F055A0B}">
      <dsp:nvSpPr>
        <dsp:cNvPr id="0" name=""/>
        <dsp:cNvSpPr/>
      </dsp:nvSpPr>
      <dsp:spPr>
        <a:xfrm>
          <a:off x="4042" y="1582871"/>
          <a:ext cx="1838086" cy="82080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Dec 2025</a:t>
          </a:r>
        </a:p>
      </dsp:txBody>
      <dsp:txXfrm>
        <a:off x="4042" y="1582871"/>
        <a:ext cx="1838086" cy="547200"/>
      </dsp:txXfrm>
    </dsp:sp>
    <dsp:sp modelId="{8696978E-A583-4AF5-B194-A964D089A956}">
      <dsp:nvSpPr>
        <dsp:cNvPr id="0" name=""/>
        <dsp:cNvSpPr/>
      </dsp:nvSpPr>
      <dsp:spPr>
        <a:xfrm>
          <a:off x="380518" y="2130071"/>
          <a:ext cx="1838086" cy="170572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5128" tIns="135128" rIns="135128" bIns="135128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/>
            <a:t>Rural Cancer Program Standards Released</a:t>
          </a:r>
        </a:p>
      </dsp:txBody>
      <dsp:txXfrm>
        <a:off x="430477" y="2180030"/>
        <a:ext cx="1738168" cy="1605806"/>
      </dsp:txXfrm>
    </dsp:sp>
    <dsp:sp modelId="{76742BB1-E81E-44B6-B9A6-A0D717FE6938}">
      <dsp:nvSpPr>
        <dsp:cNvPr id="0" name=""/>
        <dsp:cNvSpPr/>
      </dsp:nvSpPr>
      <dsp:spPr>
        <a:xfrm>
          <a:off x="2120776" y="1627655"/>
          <a:ext cx="590732" cy="45763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/>
        </a:p>
      </dsp:txBody>
      <dsp:txXfrm>
        <a:off x="2120776" y="1719181"/>
        <a:ext cx="453443" cy="274578"/>
      </dsp:txXfrm>
    </dsp:sp>
    <dsp:sp modelId="{D962D9F4-7528-4820-A55E-A4A36BBB4905}">
      <dsp:nvSpPr>
        <dsp:cNvPr id="0" name=""/>
        <dsp:cNvSpPr/>
      </dsp:nvSpPr>
      <dsp:spPr>
        <a:xfrm>
          <a:off x="2956718" y="1582871"/>
          <a:ext cx="1838086" cy="82080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2026 </a:t>
          </a:r>
        </a:p>
      </dsp:txBody>
      <dsp:txXfrm>
        <a:off x="2956718" y="1582871"/>
        <a:ext cx="1838086" cy="547200"/>
      </dsp:txXfrm>
    </dsp:sp>
    <dsp:sp modelId="{B11CA2F1-B6BE-4A3B-A3F9-A7B4439C7451}">
      <dsp:nvSpPr>
        <dsp:cNvPr id="0" name=""/>
        <dsp:cNvSpPr/>
      </dsp:nvSpPr>
      <dsp:spPr>
        <a:xfrm>
          <a:off x="3333194" y="2160893"/>
          <a:ext cx="1838086" cy="170572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5128" tIns="135128" rIns="135128" bIns="135128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/>
            <a:t>Program complies standards</a:t>
          </a:r>
        </a:p>
      </dsp:txBody>
      <dsp:txXfrm>
        <a:off x="3383153" y="2210852"/>
        <a:ext cx="1738168" cy="1605806"/>
      </dsp:txXfrm>
    </dsp:sp>
    <dsp:sp modelId="{436F6027-5613-4F5A-8A9F-8FBA7878E75D}">
      <dsp:nvSpPr>
        <dsp:cNvPr id="0" name=""/>
        <dsp:cNvSpPr/>
      </dsp:nvSpPr>
      <dsp:spPr>
        <a:xfrm>
          <a:off x="5073452" y="1627655"/>
          <a:ext cx="590732" cy="45763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/>
        </a:p>
      </dsp:txBody>
      <dsp:txXfrm>
        <a:off x="5073452" y="1719181"/>
        <a:ext cx="453443" cy="274578"/>
      </dsp:txXfrm>
    </dsp:sp>
    <dsp:sp modelId="{D46C13CD-9ED2-4220-A4E4-C4F74F5FBF5E}">
      <dsp:nvSpPr>
        <dsp:cNvPr id="0" name=""/>
        <dsp:cNvSpPr/>
      </dsp:nvSpPr>
      <dsp:spPr>
        <a:xfrm>
          <a:off x="5909394" y="1582871"/>
          <a:ext cx="1838086" cy="82080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Fall 2026</a:t>
          </a:r>
        </a:p>
      </dsp:txBody>
      <dsp:txXfrm>
        <a:off x="5909394" y="1582871"/>
        <a:ext cx="1838086" cy="547200"/>
      </dsp:txXfrm>
    </dsp:sp>
    <dsp:sp modelId="{EA54D671-6299-4084-B7FE-F8C2419C2D5E}">
      <dsp:nvSpPr>
        <dsp:cNvPr id="0" name=""/>
        <dsp:cNvSpPr/>
      </dsp:nvSpPr>
      <dsp:spPr>
        <a:xfrm>
          <a:off x="6285870" y="2130071"/>
          <a:ext cx="1838086" cy="170572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5128" tIns="135128" rIns="135128" bIns="135128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/>
            <a:t>Application open for rural accreditation track</a:t>
          </a:r>
        </a:p>
      </dsp:txBody>
      <dsp:txXfrm>
        <a:off x="6335829" y="2180030"/>
        <a:ext cx="1738168" cy="160580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42A9B59-3414-4E62-AA7B-18021D4122BD}">
      <dsp:nvSpPr>
        <dsp:cNvPr id="0" name=""/>
        <dsp:cNvSpPr/>
      </dsp:nvSpPr>
      <dsp:spPr>
        <a:xfrm>
          <a:off x="1311909" y="-31534"/>
          <a:ext cx="5177609" cy="5177609"/>
        </a:xfrm>
        <a:prstGeom prst="circularArrow">
          <a:avLst>
            <a:gd name="adj1" fmla="val 5544"/>
            <a:gd name="adj2" fmla="val 330680"/>
            <a:gd name="adj3" fmla="val 13773979"/>
            <a:gd name="adj4" fmla="val 17387148"/>
            <a:gd name="adj5" fmla="val 5757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D69A3E8-F25A-4376-9222-87D0BFE6A2D4}">
      <dsp:nvSpPr>
        <dsp:cNvPr id="0" name=""/>
        <dsp:cNvSpPr/>
      </dsp:nvSpPr>
      <dsp:spPr>
        <a:xfrm>
          <a:off x="2687455" y="1081"/>
          <a:ext cx="2426518" cy="121325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Expert panel evaluates research and best practices</a:t>
          </a:r>
        </a:p>
      </dsp:txBody>
      <dsp:txXfrm>
        <a:off x="2746681" y="60307"/>
        <a:ext cx="2308066" cy="1094807"/>
      </dsp:txXfrm>
    </dsp:sp>
    <dsp:sp modelId="{BDC426F7-0588-40CD-AE64-C729C24E6F70}">
      <dsp:nvSpPr>
        <dsp:cNvPr id="0" name=""/>
        <dsp:cNvSpPr/>
      </dsp:nvSpPr>
      <dsp:spPr>
        <a:xfrm>
          <a:off x="4787326" y="1526727"/>
          <a:ext cx="2426518" cy="121325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Develops achievable accreditation standards</a:t>
          </a:r>
        </a:p>
      </dsp:txBody>
      <dsp:txXfrm>
        <a:off x="4846552" y="1585953"/>
        <a:ext cx="2308066" cy="1094807"/>
      </dsp:txXfrm>
    </dsp:sp>
    <dsp:sp modelId="{48A87BED-313D-45B6-A60E-148B1FF256C4}">
      <dsp:nvSpPr>
        <dsp:cNvPr id="0" name=""/>
        <dsp:cNvSpPr/>
      </dsp:nvSpPr>
      <dsp:spPr>
        <a:xfrm>
          <a:off x="4424621" y="3449013"/>
          <a:ext cx="2426518" cy="121325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Releases accreditation standards to focus groups and/or public comment</a:t>
          </a:r>
        </a:p>
      </dsp:txBody>
      <dsp:txXfrm>
        <a:off x="4483847" y="3508239"/>
        <a:ext cx="2308066" cy="1094807"/>
      </dsp:txXfrm>
    </dsp:sp>
    <dsp:sp modelId="{32E58BF0-6EAB-4241-AF55-662E996A0AB4}">
      <dsp:nvSpPr>
        <dsp:cNvPr id="0" name=""/>
        <dsp:cNvSpPr/>
      </dsp:nvSpPr>
      <dsp:spPr>
        <a:xfrm>
          <a:off x="1104653" y="3413383"/>
          <a:ext cx="2426518" cy="121325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Implements accreditation standards</a:t>
          </a:r>
        </a:p>
      </dsp:txBody>
      <dsp:txXfrm>
        <a:off x="1163879" y="3472609"/>
        <a:ext cx="2308066" cy="1094807"/>
      </dsp:txXfrm>
    </dsp:sp>
    <dsp:sp modelId="{4A832BB4-4EC6-4B87-910D-7C4191DF7679}">
      <dsp:nvSpPr>
        <dsp:cNvPr id="0" name=""/>
        <dsp:cNvSpPr/>
      </dsp:nvSpPr>
      <dsp:spPr>
        <a:xfrm>
          <a:off x="587583" y="1526727"/>
          <a:ext cx="2426518" cy="121325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Monitors compliance through site visits by trained physician reviewers</a:t>
          </a:r>
        </a:p>
      </dsp:txBody>
      <dsp:txXfrm>
        <a:off x="646809" y="1585953"/>
        <a:ext cx="2308066" cy="1094807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168305C-748A-498E-80F0-6C970DD79A5B}">
      <dsp:nvSpPr>
        <dsp:cNvPr id="0" name=""/>
        <dsp:cNvSpPr/>
      </dsp:nvSpPr>
      <dsp:spPr>
        <a:xfrm>
          <a:off x="4286" y="954550"/>
          <a:ext cx="3794125" cy="94853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040" tIns="66040" rIns="66040" bIns="66040" numCol="1" spcCol="1270" anchor="ctr" anchorCtr="0">
          <a:noAutofit/>
        </a:bodyPr>
        <a:lstStyle/>
        <a:p>
          <a:pPr marL="0" lvl="0" indent="0" algn="ctr" defTabSz="2311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200" kern="1200" dirty="0"/>
            <a:t>Current State</a:t>
          </a:r>
        </a:p>
      </dsp:txBody>
      <dsp:txXfrm>
        <a:off x="32068" y="982332"/>
        <a:ext cx="3738561" cy="892967"/>
      </dsp:txXfrm>
    </dsp:sp>
    <dsp:sp modelId="{3F6E2684-3DEF-450F-9588-059E69438417}">
      <dsp:nvSpPr>
        <dsp:cNvPr id="0" name=""/>
        <dsp:cNvSpPr/>
      </dsp:nvSpPr>
      <dsp:spPr>
        <a:xfrm rot="5400000">
          <a:off x="1818352" y="1986078"/>
          <a:ext cx="165992" cy="165992"/>
        </a:xfrm>
        <a:prstGeom prst="rightArrow">
          <a:avLst>
            <a:gd name="adj1" fmla="val 667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23FC79E-96C3-443B-8641-EB033D632EE8}">
      <dsp:nvSpPr>
        <dsp:cNvPr id="0" name=""/>
        <dsp:cNvSpPr/>
      </dsp:nvSpPr>
      <dsp:spPr>
        <a:xfrm>
          <a:off x="4286" y="2235067"/>
          <a:ext cx="3794125" cy="948531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Standard evaluated solely on Site Reviewer audit of operative report</a:t>
          </a:r>
        </a:p>
      </dsp:txBody>
      <dsp:txXfrm>
        <a:off x="32068" y="2262849"/>
        <a:ext cx="3738561" cy="892967"/>
      </dsp:txXfrm>
    </dsp:sp>
    <dsp:sp modelId="{E931CDBB-E259-4CDB-8C96-0608F4087E9B}">
      <dsp:nvSpPr>
        <dsp:cNvPr id="0" name=""/>
        <dsp:cNvSpPr/>
      </dsp:nvSpPr>
      <dsp:spPr>
        <a:xfrm rot="5400000">
          <a:off x="1818352" y="3266595"/>
          <a:ext cx="165992" cy="165992"/>
        </a:xfrm>
        <a:prstGeom prst="rightArrow">
          <a:avLst>
            <a:gd name="adj1" fmla="val 667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0A9E002-B56F-48E3-8A15-DB23E431B511}">
      <dsp:nvSpPr>
        <dsp:cNvPr id="0" name=""/>
        <dsp:cNvSpPr/>
      </dsp:nvSpPr>
      <dsp:spPr>
        <a:xfrm>
          <a:off x="4286" y="3515585"/>
          <a:ext cx="3794125" cy="948531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Evaluated once every three years</a:t>
          </a:r>
        </a:p>
      </dsp:txBody>
      <dsp:txXfrm>
        <a:off x="32068" y="3543367"/>
        <a:ext cx="3738561" cy="892967"/>
      </dsp:txXfrm>
    </dsp:sp>
    <dsp:sp modelId="{5E037049-B61A-41DB-BDAA-72D73F1FF398}">
      <dsp:nvSpPr>
        <dsp:cNvPr id="0" name=""/>
        <dsp:cNvSpPr/>
      </dsp:nvSpPr>
      <dsp:spPr>
        <a:xfrm>
          <a:off x="4329588" y="954550"/>
          <a:ext cx="3794125" cy="94853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040" tIns="66040" rIns="66040" bIns="66040" numCol="1" spcCol="1270" anchor="ctr" anchorCtr="0">
          <a:noAutofit/>
        </a:bodyPr>
        <a:lstStyle/>
        <a:p>
          <a:pPr marL="0" lvl="0" indent="0" algn="ctr" defTabSz="2311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200" kern="1200" dirty="0"/>
            <a:t>New Process</a:t>
          </a:r>
        </a:p>
      </dsp:txBody>
      <dsp:txXfrm>
        <a:off x="4357370" y="982332"/>
        <a:ext cx="3738561" cy="892967"/>
      </dsp:txXfrm>
    </dsp:sp>
    <dsp:sp modelId="{DF8C7ACC-1BDF-48B4-8725-F8478EA322B0}">
      <dsp:nvSpPr>
        <dsp:cNvPr id="0" name=""/>
        <dsp:cNvSpPr/>
      </dsp:nvSpPr>
      <dsp:spPr>
        <a:xfrm rot="5400000">
          <a:off x="6143654" y="1986078"/>
          <a:ext cx="165992" cy="165992"/>
        </a:xfrm>
        <a:prstGeom prst="rightArrow">
          <a:avLst>
            <a:gd name="adj1" fmla="val 667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F090614-3FC1-4407-8194-1F68EAE4D190}">
      <dsp:nvSpPr>
        <dsp:cNvPr id="0" name=""/>
        <dsp:cNvSpPr/>
      </dsp:nvSpPr>
      <dsp:spPr>
        <a:xfrm>
          <a:off x="4329588" y="2235067"/>
          <a:ext cx="3794125" cy="948531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Cancer Program performs annual audit for Standard 5.3-5.6</a:t>
          </a:r>
        </a:p>
      </dsp:txBody>
      <dsp:txXfrm>
        <a:off x="4357370" y="2262849"/>
        <a:ext cx="3738561" cy="892967"/>
      </dsp:txXfrm>
    </dsp:sp>
    <dsp:sp modelId="{15AC100A-54AE-4D3D-915A-ECB44BBB88FF}">
      <dsp:nvSpPr>
        <dsp:cNvPr id="0" name=""/>
        <dsp:cNvSpPr/>
      </dsp:nvSpPr>
      <dsp:spPr>
        <a:xfrm rot="5400000">
          <a:off x="6143654" y="3266595"/>
          <a:ext cx="165992" cy="165992"/>
        </a:xfrm>
        <a:prstGeom prst="rightArrow">
          <a:avLst>
            <a:gd name="adj1" fmla="val 667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35D7129-14BD-43E8-8135-EB49FF0AAB9A}">
      <dsp:nvSpPr>
        <dsp:cNvPr id="0" name=""/>
        <dsp:cNvSpPr/>
      </dsp:nvSpPr>
      <dsp:spPr>
        <a:xfrm>
          <a:off x="4329588" y="3515585"/>
          <a:ext cx="3794125" cy="948531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Compliance met by either audit results that meet/exceed 80% OR through a detailed action plan</a:t>
          </a:r>
        </a:p>
      </dsp:txBody>
      <dsp:txXfrm>
        <a:off x="4357370" y="3543367"/>
        <a:ext cx="3738561" cy="89296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3">
  <dgm:title val=""/>
  <dgm:desc val=""/>
  <dgm:catLst>
    <dgm:cat type="process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3" destOrd="0"/>
        <dgm:cxn modelId="12" srcId="1" destId="11" srcOrd="0" destOrd="0"/>
        <dgm:cxn modelId="23" srcId="2" destId="21" srcOrd="0" destOrd="0"/>
        <dgm:cxn modelId="34" srcId="3" destId="3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fact="0.3333"/>
      <dgm:constr type="w" for="des" forName="parTx"/>
      <dgm:constr type="h" for="des" forName="parTx" op="equ"/>
      <dgm:constr type="h" for="des" forName="parSh" op="equ"/>
      <dgm:constr type="w" for="des" forName="desTx"/>
      <dgm:constr type="h" for="des" forName="desTx" op="equ"/>
      <dgm:constr type="w" for="des" forName="parSh"/>
      <dgm:constr type="primFontSz" for="des" forName="parTx" val="65"/>
      <dgm:constr type="secFontSz" for="des" forName="desTx" refType="primFontSz" refFor="des" refForName="parTx" op="equ"/>
      <dgm:constr type="primFontSz" for="des" forName="connTx" refType="primFontSz" refFor="des" refForName="parTx" fact="0.8"/>
      <dgm:constr type="primFontSz" for="des" forName="connTx" refType="primFontSz" refFor="des" refForName="parTx" op="lte" fact="0.8"/>
      <dgm:constr type="h" for="des" forName="parTx" refType="primFontSz" refFor="des" refForName="parTx" fact="0.8"/>
      <dgm:constr type="h" for="des" forName="parSh" refType="primFontSz" refFor="des" refForName="parTx" fact="1.2"/>
      <dgm:constr type="h" for="des" forName="desTx" refType="primFontSz" refFor="des" refForName="parTx" fact="1.6"/>
      <dgm:constr type="h" for="des" forName="parSh" refType="h" refFor="des" refForName="parTx" op="lte" fact="1.5"/>
      <dgm:constr type="h" for="des" forName="parSh" refType="h" refFor="des" refForName="parTx" op="gte" fact="1.5"/>
    </dgm:constrLst>
    <dgm:ruleLst>
      <dgm:rule type="w" for="ch" forName="composite" val="0" fact="NaN" max="NaN"/>
      <dgm:rule type="primFontSz" for="des" forName="parTx" val="5" fact="NaN" max="NaN"/>
    </dgm:ruleLst>
    <dgm:forEach name="Name3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func="var" arg="dir" op="equ" val="norm">
            <dgm:constrLst>
              <dgm:constr type="h" refType="w" fact="1000"/>
              <dgm:constr type="l" for="ch" forName="parTx"/>
              <dgm:constr type="w" for="ch" forName="parTx" refType="w" fact="0.83"/>
              <dgm:constr type="t" for="ch" forName="parTx"/>
              <dgm:constr type="l" for="ch" forName="parSh"/>
              <dgm:constr type="w" for="ch" forName="parSh" refType="w" refFor="ch" refForName="parTx"/>
              <dgm:constr type="t" for="ch" forName="parSh"/>
              <dgm:constr type="l" for="ch" forName="desTx" refType="w" fact="0.17"/>
              <dgm:constr type="w" for="ch" forName="desTx" refType="w" refFor="ch" refForName="parTx"/>
              <dgm:constr type="t" for="ch" forName="desTx" refType="h" refFor="ch" refForName="parTx"/>
            </dgm:constrLst>
          </dgm:if>
          <dgm:else name="Name6">
            <dgm:constrLst>
              <dgm:constr type="h" refType="w" fact="1000"/>
              <dgm:constr type="l" for="ch" forName="parTx" refType="w" fact="0.17"/>
              <dgm:constr type="w" for="ch" forName="parTx" refType="w" fact="0.83"/>
              <dgm:constr type="t" for="ch" forName="parTx"/>
              <dgm:constr type="l" for="ch" forName="parSh" refType="w" fact="0.15"/>
              <dgm:constr type="w" for="ch" forName="parSh" refType="w" refFor="ch" refForName="parTx"/>
              <dgm:constr type="t" for="ch" forName="parSh"/>
              <dgm:constr type="l" for="ch" forName="desTx"/>
              <dgm:constr type="w" for="ch" forName="desTx" refType="w" refFor="ch" refForName="parTx"/>
              <dgm:constr type="t" for="ch" forName="desTx" refType="h" refFor="ch" refForName="parTx"/>
            </dgm:constrLst>
          </dgm:else>
        </dgm:choose>
        <dgm:ruleLst>
          <dgm:rule type="h" val="INF" fact="NaN" max="NaN"/>
        </dgm:ruleLst>
        <dgm:layoutNode name="parTx">
          <dgm:varLst>
            <dgm:chMax val="0"/>
            <dgm:chPref val="0"/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1" hideGeom="1">
            <dgm:adjLst>
              <dgm:adj idx="1" val="0.1"/>
            </dgm:adjLst>
          </dgm:shape>
          <dgm:presOf axis="self" ptType="node"/>
          <dgm:constrLst>
            <dgm:constr type="h" refType="w" op="lte" fact="0.4"/>
            <dgm:constr type="bMarg" refType="primFontSz" fact="0.3"/>
            <dgm:constr type="h"/>
          </dgm:constrLst>
          <dgm:ruleLst>
            <dgm:rule type="h" val="INF" fact="NaN" max="NaN"/>
          </dgm:ruleLst>
        </dgm:layoutNode>
        <dgm:layoutNode name="parSh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 ptType="node"/>
          <dgm:constrLst>
            <dgm:constr type="h"/>
          </dgm:constrLst>
          <dgm:ruleLst/>
        </dgm:layoutNode>
        <dgm:layoutNode name="desTx" styleLbl="f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Rect" r:blip="">
            <dgm:adjLst>
              <dgm:adj idx="1" val="0.1"/>
            </dgm:adjLst>
          </dgm:shape>
          <dgm:presOf axis="des" ptType="node"/>
          <dgm:constrLst>
            <dgm:constr type="secFontSz" val="65"/>
            <dgm:constr type="primFontSz" refType="secFontSz"/>
            <dgm:constr type="h"/>
          </dgm:constrLst>
          <dgm:ruleLst>
            <dgm:rule type="h" val="INF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parTx"/>
            <dgm:param type="dstNode" val="parTx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lProcess1">
  <dgm:title val=""/>
  <dgm:desc val=""/>
  <dgm:catLst>
    <dgm:cat type="process" pri="1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1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2"/>
      </dgm:ptLst>
      <dgm:cxnLst>
        <dgm:cxn modelId="3" srcId="0" destId="1" srcOrd="0" destOrd="0"/>
        <dgm:cxn modelId="4" srcId="0" destId="2" srcOrd="0" destOrd="0"/>
        <dgm:cxn modelId="5" srcId="1" destId="11" srcOrd="0" destOrd="0"/>
        <dgm:cxn modelId="6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R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header" refType="h"/>
      <dgm:constr type="w" for="des" forName="header" refType="h" refFor="des" refForName="header" op="equ" fact="4"/>
      <dgm:constr type="h" for="des" forName="child" refType="h" refFor="des" refForName="header" op="equ"/>
      <dgm:constr type="w" for="des" forName="child" refType="w" refFor="des" refForName="header" op="equ"/>
      <dgm:constr type="w" for="ch" forName="hSp" refType="w" refFor="des" refForName="header" op="equ" fact="0.14"/>
      <dgm:constr type="h" for="des" forName="parTrans" refType="h" refFor="des" refForName="header" op="equ" fact="0.35"/>
      <dgm:constr type="h" for="des" forName="sibTrans" refType="h" refFor="des" refForName="parTrans" op="equ"/>
      <dgm:constr type="primFontSz" for="des" forName="child" op="equ" val="65"/>
      <dgm:constr type="primFontSz" for="des" forName="header" op="equ" val="65"/>
    </dgm:constrLst>
    <dgm:ruleLst/>
    <dgm:forEach name="Name4" axis="ch" ptType="node">
      <dgm:layoutNode name="vertFlow">
        <dgm:choose name="Name5">
          <dgm:if name="Name6" func="var" arg="dir" op="equ" val="norm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if>
          <dgm:else name="Name7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header" styleLbl="node1"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8" axis="ch" ptType="parTrans" cnt="1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w" refType="h"/>
              <dgm:constr type="connDist"/>
              <dgm:constr type="wArH" refType="h" fact="0.25"/>
              <dgm:constr type="hArH" refType="wArH" fact="2"/>
              <dgm:constr type="stemThick" refType="hArH" fact="0.667"/>
              <dgm:constr type="begPad" refType="connDist" fact="0.25"/>
              <dgm:constr type="endPad" refType="connDist" fact="0.25"/>
            </dgm:constrLst>
            <dgm:ruleLst/>
          </dgm:layoutNode>
        </dgm:forEach>
        <dgm:forEach name="Name9" axis="ch" ptType="node">
          <dgm:layoutNode name="child" styleLbl="alignAccFollowNode1">
            <dgm:varLst>
              <dgm:chMax val="0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  <dgm:forEach name="Name10" axis="followSib" ptType="sibTrans" cnt="1">
            <dgm:layoutNode name="sibTrans" styleLbl="sibTrans2D1">
              <dgm:alg type="conn">
                <dgm:param type="begPts" val="auto"/>
                <dgm:param type="endPts" val="auto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w" refType="h"/>
                <dgm:constr type="connDist"/>
                <dgm:constr type="wArH" refType="h" fact="0.25"/>
                <dgm:constr type="hArH" refType="wArH" fact="2"/>
                <dgm:constr type="stemThick" refType="hArH" fact="0.667"/>
                <dgm:constr type="begPad" refType="w" fact="0.25"/>
                <dgm:constr type="endPad" refType="w" fact="0.25"/>
              </dgm:constrLst>
              <dgm:ruleLst/>
            </dgm:layoutNode>
          </dgm:forEach>
        </dgm:forEach>
      </dgm:layoutNode>
      <dgm:choose name="Name11">
        <dgm:if name="Name12" axis="self" ptType="node" func="revPos" op="gte" val="2">
          <dgm:layoutNode name="h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3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EB5938-4633-40D5-812C-A9DACA41D9D0}" type="datetimeFigureOut">
              <a:rPr lang="en-US" smtClean="0"/>
              <a:t>11/8/2025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C98681-70A1-45D6-AB95-24BC16092E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4033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77 counties qualify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C98681-70A1-45D6-AB95-24BC16092E3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6871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FEF126-DA6D-91D9-6132-654DC9A12A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30EB137-9429-AD38-11DA-5DD552C892E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E7EBC6C-0250-2D5A-C5A5-47ABF079D5B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128615-C9AE-A01D-4173-78690221C61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793958-3618-4A45-9F96-3BA8D69B7A3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75041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B175F1-FC57-10FE-2D46-48566224C6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F24BCAB-30D8-CB86-B4B5-8403F5A0395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9A45B9F-BA9F-E2BA-1955-944776BF080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E2491A-A71B-2D6E-F486-57C4AB15CF5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013DE9-FEE9-4837-B73B-FC43E075D94C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33048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C98681-70A1-45D6-AB95-24BC16092E3B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6425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A876C726-FA81-52AF-B7FD-3246E8D6B7A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23925" y="2814638"/>
            <a:ext cx="9083675" cy="15636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4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here to add title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8BD065EA-F222-E2DB-786F-2F2E6E69054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23925" y="4643438"/>
            <a:ext cx="9083675" cy="108680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here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17372235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F7FCA325-BF42-0CE7-51F4-0FB1B0B90B9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54162" y="1331278"/>
            <a:ext cx="9083675" cy="15636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54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here to add title</a:t>
            </a:r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AB055AB7-D677-7839-661C-04C531056EE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554161" y="3175159"/>
            <a:ext cx="9083675" cy="108680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here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21600341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C706C3A-0105-9A96-5616-B6CC6743FCA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44563" y="2163763"/>
            <a:ext cx="10037762" cy="6397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callout title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1EE45D68-EE69-7DD5-21F3-1063A35A84A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44563" y="2986723"/>
            <a:ext cx="10037762" cy="25304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important body text</a:t>
            </a:r>
          </a:p>
        </p:txBody>
      </p:sp>
    </p:spTree>
    <p:extLst>
      <p:ext uri="{BB962C8B-B14F-4D97-AF65-F5344CB8AC3E}">
        <p14:creationId xmlns:p14="http://schemas.microsoft.com/office/powerpoint/2010/main" val="25526733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77572F-5F34-93F4-3334-6131554B7E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FADBA9-5B23-2FFA-C83F-B4B74B48CFC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Click to add presentation title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78372B0-7D8D-781B-3D11-3CE06868F7F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1638003"/>
            <a:ext cx="10515600" cy="5794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7152FEC-941C-EA33-5EF6-541A505E261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38200" y="2433044"/>
            <a:ext cx="10515600" cy="37973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087826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77572F-5F34-93F4-3334-6131554B7E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FADBA9-5B23-2FFA-C83F-B4B74B48CFC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Click to add presentation title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78372B0-7D8D-781B-3D11-3CE06868F7F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1638003"/>
            <a:ext cx="10515600" cy="5794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7152FEC-941C-EA33-5EF6-541A505E261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38200" y="2433044"/>
            <a:ext cx="4973320" cy="37973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0A58265B-705C-58EA-99A7-376ACA53E42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80480" y="2433044"/>
            <a:ext cx="4973320" cy="37973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07403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Content_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77572F-5F34-93F4-3334-6131554B7E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FADBA9-5B23-2FFA-C83F-B4B74B48CFC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Click to add presentation title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7152FEC-941C-EA33-5EF6-541A505E261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38200" y="1663879"/>
            <a:ext cx="10515600" cy="456646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511512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_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77572F-5F34-93F4-3334-6131554B7E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FADBA9-5B23-2FFA-C83F-B4B74B48CFC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Click to add presentation title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7152FEC-941C-EA33-5EF6-541A505E261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38200" y="1663879"/>
            <a:ext cx="4973320" cy="456646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0A58265B-705C-58EA-99A7-376ACA53E42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80480" y="1663879"/>
            <a:ext cx="4973320" cy="456646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175682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1CB4ED-B16A-9F77-7409-28ECDF3197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01732B-0877-6B89-8D5C-6A7803B1B7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6F5A2D-AD99-58DB-A2FD-4894008C2B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AED0F-0560-48C4-AB81-27CE4AC0B789}" type="datetimeFigureOut">
              <a:rPr lang="en-US" smtClean="0"/>
              <a:t>11/8/2025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55045E-6265-62EB-80A9-3D7AA16C0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15098D-7473-EB0D-1C10-0F67398D6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C3549-E450-41CB-AC97-48E69A1A0F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1360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E1F1B646-1065-8830-F0C9-861E1C8A6B3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32258" y="5464398"/>
            <a:ext cx="3584294" cy="473304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400" b="0" i="1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 err="1"/>
              <a:t>facs.org</a:t>
            </a:r>
            <a:r>
              <a:rPr lang="en-US" dirty="0"/>
              <a:t>/</a:t>
            </a:r>
            <a:r>
              <a:rPr lang="en-US" dirty="0" err="1"/>
              <a:t>loremipsum</a:t>
            </a:r>
            <a:endParaRPr lang="en-US" dirty="0"/>
          </a:p>
        </p:txBody>
      </p:sp>
      <p:sp>
        <p:nvSpPr>
          <p:cNvPr id="3" name="Text Placeholder 13">
            <a:extLst>
              <a:ext uri="{FF2B5EF4-FFF2-40B4-BE49-F238E27FC236}">
                <a16:creationId xmlns:a16="http://schemas.microsoft.com/office/drawing/2014/main" id="{432D329A-B3A0-0270-9180-795B643859C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947319" y="2746541"/>
            <a:ext cx="4297362" cy="355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/>
            </a:lvl1pPr>
          </a:lstStyle>
          <a:p>
            <a:pPr lvl="0"/>
            <a:r>
              <a:rPr lang="en-US" dirty="0"/>
              <a:t>Add your call to action</a:t>
            </a:r>
          </a:p>
        </p:txBody>
      </p:sp>
      <p:sp>
        <p:nvSpPr>
          <p:cNvPr id="4" name="Picture Placeholder 15">
            <a:extLst>
              <a:ext uri="{FF2B5EF4-FFF2-40B4-BE49-F238E27FC236}">
                <a16:creationId xmlns:a16="http://schemas.microsoft.com/office/drawing/2014/main" id="{6F87AE3A-F5EE-AD9E-4E24-5FE5271C4E7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343525" y="3203106"/>
            <a:ext cx="1524000" cy="15144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to insert QR code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EC50F5D-5270-0BD9-C594-C64A02138DAF}"/>
              </a:ext>
            </a:extLst>
          </p:cNvPr>
          <p:cNvSpPr txBox="1"/>
          <p:nvPr userDrawn="1"/>
        </p:nvSpPr>
        <p:spPr>
          <a:xfrm>
            <a:off x="6708912" y="5492265"/>
            <a:ext cx="2550829" cy="424732"/>
          </a:xfrm>
          <a:prstGeom prst="rect">
            <a:avLst/>
          </a:prstGeom>
          <a:noFill/>
        </p:spPr>
        <p:txBody>
          <a:bodyPr wrap="square" anchor="ctr" anchorCtr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400" dirty="0"/>
              <a:t>@amcollsurgeons</a:t>
            </a:r>
          </a:p>
        </p:txBody>
      </p:sp>
    </p:spTree>
    <p:extLst>
      <p:ext uri="{BB962C8B-B14F-4D97-AF65-F5344CB8AC3E}">
        <p14:creationId xmlns:p14="http://schemas.microsoft.com/office/powerpoint/2010/main" val="5450583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4.jpg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8.xml"/><Relationship Id="rId4" Type="http://schemas.openxmlformats.org/officeDocument/2006/relationships/slideLayout" Target="../slideLayouts/slideLayout7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Logo&#10;&#10;Description automatically generated with low confidence">
            <a:extLst>
              <a:ext uri="{FF2B5EF4-FFF2-40B4-BE49-F238E27FC236}">
                <a16:creationId xmlns:a16="http://schemas.microsoft.com/office/drawing/2014/main" id="{BACE7061-F53F-BE63-910B-10DF2714DAA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4594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Logo&#10;&#10;Description automatically generated with medium confidence">
            <a:extLst>
              <a:ext uri="{FF2B5EF4-FFF2-40B4-BE49-F238E27FC236}">
                <a16:creationId xmlns:a16="http://schemas.microsoft.com/office/drawing/2014/main" id="{69C27FA8-E712-8220-A2C5-40B01BF041E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7174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Logo, company name&#10;&#10;Description automatically generated">
            <a:extLst>
              <a:ext uri="{FF2B5EF4-FFF2-40B4-BE49-F238E27FC236}">
                <a16:creationId xmlns:a16="http://schemas.microsoft.com/office/drawing/2014/main" id="{8F3F4135-532B-8B54-350B-67B5DA87B1C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1066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D47269CB-AB0B-69A1-9242-C6E9D8D57CAD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itle Placeholder 8">
            <a:extLst>
              <a:ext uri="{FF2B5EF4-FFF2-40B4-BE49-F238E27FC236}">
                <a16:creationId xmlns:a16="http://schemas.microsoft.com/office/drawing/2014/main" id="{A620CC51-B047-4A59-536F-17CF1654CC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37845"/>
            <a:ext cx="10515600" cy="8845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add title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07C6019B-CAEA-B835-D16A-63CCFA49E4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38556"/>
            <a:ext cx="6659880" cy="2578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add presentation title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501787C-2106-14B5-7584-D3D6E3361B9B}"/>
              </a:ext>
            </a:extLst>
          </p:cNvPr>
          <p:cNvSpPr txBox="1"/>
          <p:nvPr userDrawn="1"/>
        </p:nvSpPr>
        <p:spPr>
          <a:xfrm>
            <a:off x="807720" y="6522720"/>
            <a:ext cx="105156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© American College of Surgeons. Content may not be reproduced or repurposed without the written permission of the American College of Surgeons. </a:t>
            </a:r>
          </a:p>
        </p:txBody>
      </p:sp>
    </p:spTree>
    <p:extLst>
      <p:ext uri="{BB962C8B-B14F-4D97-AF65-F5344CB8AC3E}">
        <p14:creationId xmlns:p14="http://schemas.microsoft.com/office/powerpoint/2010/main" val="26031087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  <p:sldLayoutId id="2147483657" r:id="rId3"/>
    <p:sldLayoutId id="2147483658" r:id="rId4"/>
    <p:sldLayoutId id="2147483661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accent4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2561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4.sv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dreamstime.com/latest-updates-shown-using-text-latest-updates-shown-using-text-image277757185" TargetMode="External"/><Relationship Id="rId3" Type="http://schemas.openxmlformats.org/officeDocument/2006/relationships/image" Target="../media/image37.png"/><Relationship Id="rId7" Type="http://schemas.openxmlformats.org/officeDocument/2006/relationships/image" Target="../media/image3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www.skillshub.com/blog/active-learning-strategies-examples/" TargetMode="External"/><Relationship Id="rId5" Type="http://schemas.openxmlformats.org/officeDocument/2006/relationships/image" Target="../media/image38.png"/><Relationship Id="rId10" Type="http://schemas.openxmlformats.org/officeDocument/2006/relationships/hyperlink" Target="https://heatonkent.com/2018/02/05/the-power-of-example/" TargetMode="External"/><Relationship Id="rId4" Type="http://schemas.openxmlformats.org/officeDocument/2006/relationships/hyperlink" Target="https://www.eyeetiquetteoptical.ca/2023/04/19/covid-update-for-april-2023/" TargetMode="External"/><Relationship Id="rId9" Type="http://schemas.openxmlformats.org/officeDocument/2006/relationships/image" Target="../media/image40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penaire.eu/blogs/openaire-webinars-in-the-greek-language-webinar-on-research-data-management-and-data-management-plans-1" TargetMode="External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0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harperchalice.com/blog/3-questions-to-ask-yourself-when-installing-electric-security-fencing/" TargetMode="External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13" Type="http://schemas.openxmlformats.org/officeDocument/2006/relationships/hyperlink" Target="mailto:NAPRC@facs.org" TargetMode="External"/><Relationship Id="rId3" Type="http://schemas.openxmlformats.org/officeDocument/2006/relationships/image" Target="../media/image12.jpg"/><Relationship Id="rId7" Type="http://schemas.openxmlformats.org/officeDocument/2006/relationships/image" Target="../media/image16.jpg"/><Relationship Id="rId12" Type="http://schemas.openxmlformats.org/officeDocument/2006/relationships/hyperlink" Target="mailto:NAPBC@facs.org" TargetMode="External"/><Relationship Id="rId17" Type="http://schemas.openxmlformats.org/officeDocument/2006/relationships/image" Target="../media/image23.png"/><Relationship Id="rId2" Type="http://schemas.openxmlformats.org/officeDocument/2006/relationships/image" Target="../media/image11.jpg"/><Relationship Id="rId16" Type="http://schemas.openxmlformats.org/officeDocument/2006/relationships/image" Target="../media/image22.sv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jpg"/><Relationship Id="rId11" Type="http://schemas.openxmlformats.org/officeDocument/2006/relationships/hyperlink" Target="mailto:CoC@facs.org" TargetMode="External"/><Relationship Id="rId5" Type="http://schemas.openxmlformats.org/officeDocument/2006/relationships/image" Target="../media/image14.jpg"/><Relationship Id="rId15" Type="http://schemas.openxmlformats.org/officeDocument/2006/relationships/image" Target="../media/image21.png"/><Relationship Id="rId10" Type="http://schemas.openxmlformats.org/officeDocument/2006/relationships/image" Target="../media/image19.jpg"/><Relationship Id="rId4" Type="http://schemas.openxmlformats.org/officeDocument/2006/relationships/image" Target="../media/image13.jpg"/><Relationship Id="rId9" Type="http://schemas.openxmlformats.org/officeDocument/2006/relationships/image" Target="../media/image18.jpg"/><Relationship Id="rId1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rs.usda.gov/data-products/rural-urban-continuum-codes" TargetMode="Externa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ar.inspiredpencil.com/pictures-2023/constructive-feedback-examples" TargetMode="External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8136D84-7660-D9CB-0AA5-02C27F736A2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Introduction to the CoC Rural Cancer Program Accreditation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EE4FAF-FFDF-B7B1-9749-857FD030DF0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Erin Reuter, JD, MS</a:t>
            </a:r>
            <a:br>
              <a:rPr lang="en-US" dirty="0"/>
            </a:br>
            <a:r>
              <a:rPr lang="en-US" dirty="0"/>
              <a:t>Senior Manager, Accreditation</a:t>
            </a:r>
            <a:br>
              <a:rPr lang="en-US" dirty="0"/>
            </a:br>
            <a:r>
              <a:rPr lang="en-US" dirty="0"/>
              <a:t>American College of Surgeons Cancer Programs</a:t>
            </a:r>
          </a:p>
        </p:txBody>
      </p:sp>
    </p:spTree>
    <p:extLst>
      <p:ext uri="{BB962C8B-B14F-4D97-AF65-F5344CB8AC3E}">
        <p14:creationId xmlns:p14="http://schemas.microsoft.com/office/powerpoint/2010/main" val="10013307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9CF9C8-8836-C709-7A69-7F3C4A20E5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How’d we come up with the standards?</a:t>
            </a:r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2A7B42FE-12A4-5438-6A95-32D32EAA257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60642474"/>
              </p:ext>
            </p:extLst>
          </p:nvPr>
        </p:nvGraphicFramePr>
        <p:xfrm>
          <a:off x="429639" y="729484"/>
          <a:ext cx="11332722" cy="53990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790176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1378F7-AF4C-224D-B3B2-90F2509050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This is happening soon!*</a:t>
            </a:r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D812A5B8-9B67-93B5-0684-F144A18CE36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13833503"/>
              </p:ext>
            </p:extLst>
          </p:nvPr>
        </p:nvGraphicFramePr>
        <p:xfrm>
          <a:off x="2032000" y="71966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A8EDEA9A-D708-7EE1-41E9-C4DE8CED5E46}"/>
              </a:ext>
            </a:extLst>
          </p:cNvPr>
          <p:cNvSpPr txBox="1"/>
          <p:nvPr/>
        </p:nvSpPr>
        <p:spPr>
          <a:xfrm>
            <a:off x="8819535" y="5486400"/>
            <a:ext cx="22270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*Subject to Change</a:t>
            </a:r>
          </a:p>
        </p:txBody>
      </p:sp>
    </p:spTree>
    <p:extLst>
      <p:ext uri="{BB962C8B-B14F-4D97-AF65-F5344CB8AC3E}">
        <p14:creationId xmlns:p14="http://schemas.microsoft.com/office/powerpoint/2010/main" val="36361622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082AF5-573F-AB3A-6676-37585D07C1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5328" y="2777611"/>
            <a:ext cx="10515600" cy="884555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What’s different in the Rural Track?</a:t>
            </a:r>
          </a:p>
        </p:txBody>
      </p:sp>
    </p:spTree>
    <p:extLst>
      <p:ext uri="{BB962C8B-B14F-4D97-AF65-F5344CB8AC3E}">
        <p14:creationId xmlns:p14="http://schemas.microsoft.com/office/powerpoint/2010/main" val="34190836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8B1372-F6C3-9E17-FDDD-3D917E06C3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5458" y="627656"/>
            <a:ext cx="10515600" cy="884555"/>
          </a:xfrm>
        </p:spPr>
        <p:txBody>
          <a:bodyPr/>
          <a:lstStyle/>
          <a:p>
            <a:r>
              <a:rPr lang="en-US" dirty="0"/>
              <a:t>Fewer requirements to apply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C73375-FB03-9397-1146-B1620BA784E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lIns="91440" tIns="45720" rIns="91440" bIns="45720" anchor="t"/>
          <a:lstStyle/>
          <a:p>
            <a:pPr marL="0" indent="0">
              <a:buNone/>
            </a:pPr>
            <a:r>
              <a:rPr lang="en-US" dirty="0"/>
              <a:t>Exempt at initial site visit:</a:t>
            </a:r>
          </a:p>
          <a:p>
            <a:pPr lvl="1"/>
            <a:r>
              <a:rPr lang="en-US" dirty="0"/>
              <a:t>Tumor Board*</a:t>
            </a:r>
            <a:endParaRPr lang="en-US" dirty="0">
              <a:ea typeface="Calibri"/>
              <a:cs typeface="Calibri"/>
            </a:endParaRPr>
          </a:p>
          <a:p>
            <a:pPr lvl="1"/>
            <a:r>
              <a:rPr lang="en-US" dirty="0"/>
              <a:t>Quality Improvement Initiative</a:t>
            </a:r>
          </a:p>
          <a:p>
            <a:pPr lvl="1"/>
            <a:r>
              <a:rPr lang="en-US" dirty="0"/>
              <a:t>Barriers to Care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Only need to offer 1 of 3 supportive care services at initial site visit:</a:t>
            </a:r>
          </a:p>
          <a:p>
            <a:pPr lvl="1"/>
            <a:r>
              <a:rPr lang="en-US" dirty="0"/>
              <a:t>4.5 Palliative Care</a:t>
            </a:r>
          </a:p>
          <a:p>
            <a:pPr lvl="1"/>
            <a:r>
              <a:rPr lang="en-US" dirty="0"/>
              <a:t>4.7 Nutrition</a:t>
            </a:r>
          </a:p>
          <a:p>
            <a:pPr lvl="1"/>
            <a:r>
              <a:rPr lang="en-US" dirty="0"/>
              <a:t>5.2 Psychosocial distress screening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74664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4A93B2-C574-F690-3A68-CE445F97F0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3395" y="477526"/>
            <a:ext cx="10515600" cy="884555"/>
          </a:xfrm>
        </p:spPr>
        <p:txBody>
          <a:bodyPr/>
          <a:lstStyle/>
          <a:p>
            <a:r>
              <a:rPr lang="en-US" dirty="0"/>
              <a:t>Decreased staffing requirements</a:t>
            </a:r>
          </a:p>
        </p:txBody>
      </p:sp>
      <p:pic>
        <p:nvPicPr>
          <p:cNvPr id="4" name="Picture 3" descr="A book cover of a child holding vegetables&#10;&#10;AI-generated content may be incorrect.">
            <a:extLst>
              <a:ext uri="{FF2B5EF4-FFF2-40B4-BE49-F238E27FC236}">
                <a16:creationId xmlns:a16="http://schemas.microsoft.com/office/drawing/2014/main" id="{58B805AA-3465-C007-6768-63FC16DCC4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17319" y="4582275"/>
            <a:ext cx="1339446" cy="1926404"/>
          </a:xfrm>
          <a:prstGeom prst="rect">
            <a:avLst/>
          </a:prstGeom>
        </p:spPr>
      </p:pic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4C681F21-2DA1-1B4A-F5C2-A257A8DE8169}"/>
              </a:ext>
            </a:extLst>
          </p:cNvPr>
          <p:cNvSpPr txBox="1">
            <a:spLocks/>
          </p:cNvSpPr>
          <p:nvPr/>
        </p:nvSpPr>
        <p:spPr>
          <a:xfrm>
            <a:off x="838200" y="1814009"/>
            <a:ext cx="4996912" cy="4566465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/>
              <a:t>Current Requirements:</a:t>
            </a:r>
          </a:p>
          <a:p>
            <a:pPr lvl="1"/>
            <a:r>
              <a:rPr lang="en-US" dirty="0"/>
              <a:t>Must have a cancer committee with the following specialties: </a:t>
            </a:r>
            <a:r>
              <a:rPr lang="en-US" b="1" dirty="0">
                <a:solidFill>
                  <a:schemeClr val="accent4"/>
                </a:solidFill>
              </a:rPr>
              <a:t>radiology, pathology, surgery, medical oncology, radiation oncology, nursing, social work, and Oncology Data Specialist</a:t>
            </a:r>
          </a:p>
          <a:p>
            <a:pPr marL="457189" lvl="1" indent="0">
              <a:buFont typeface="Arial" panose="020B0604020202020204" pitchFamily="34" charset="0"/>
              <a:buNone/>
            </a:pPr>
            <a:endParaRPr lang="en-US" dirty="0"/>
          </a:p>
          <a:p>
            <a:pPr lvl="1"/>
            <a:r>
              <a:rPr lang="en-US" dirty="0"/>
              <a:t>Must have a CLP, Cancer Committee Chair, Cancer Program Administrator, and representatives filling </a:t>
            </a:r>
            <a:r>
              <a:rPr lang="en-US" b="1" dirty="0">
                <a:solidFill>
                  <a:schemeClr val="accent4"/>
                </a:solidFill>
              </a:rPr>
              <a:t>six</a:t>
            </a:r>
            <a:r>
              <a:rPr lang="en-US" dirty="0"/>
              <a:t> coordinator positions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9AAA3BAB-DC93-6AF3-3190-6088EE8C8F69}"/>
              </a:ext>
            </a:extLst>
          </p:cNvPr>
          <p:cNvSpPr txBox="1">
            <a:spLocks/>
          </p:cNvSpPr>
          <p:nvPr/>
        </p:nvSpPr>
        <p:spPr>
          <a:xfrm>
            <a:off x="6096000" y="1814008"/>
            <a:ext cx="4996912" cy="456646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377">
              <a:buNone/>
              <a:defRPr/>
            </a:pPr>
            <a:r>
              <a:rPr lang="en-US" b="1" dirty="0">
                <a:latin typeface="Calibri" panose="020F0502020204030204"/>
              </a:rPr>
              <a:t>Modified RCP Requirements:</a:t>
            </a:r>
          </a:p>
          <a:p>
            <a:pPr marL="685783" lvl="1" indent="-228594" defTabSz="914377">
              <a:defRPr/>
            </a:pPr>
            <a:r>
              <a:rPr lang="en-US" dirty="0">
                <a:latin typeface="Calibri" panose="020F0502020204030204"/>
              </a:rPr>
              <a:t>Must have a cancer committee with </a:t>
            </a:r>
            <a:r>
              <a:rPr lang="en-US" b="1" dirty="0">
                <a:solidFill>
                  <a:srgbClr val="C00000"/>
                </a:solidFill>
                <a:latin typeface="Calibri" panose="020F0502020204030204"/>
              </a:rPr>
              <a:t>three physicians </a:t>
            </a:r>
            <a:r>
              <a:rPr lang="en-US" dirty="0">
                <a:latin typeface="Calibri" panose="020F0502020204030204"/>
              </a:rPr>
              <a:t>and </a:t>
            </a:r>
            <a:r>
              <a:rPr lang="en-US" b="1" dirty="0">
                <a:solidFill>
                  <a:srgbClr val="C00000"/>
                </a:solidFill>
                <a:latin typeface="Calibri" panose="020F0502020204030204"/>
              </a:rPr>
              <a:t>two healthcare professionals</a:t>
            </a:r>
            <a:r>
              <a:rPr lang="en-US" dirty="0">
                <a:solidFill>
                  <a:srgbClr val="C00000"/>
                </a:solidFill>
                <a:latin typeface="Calibri" panose="020F0502020204030204"/>
              </a:rPr>
              <a:t> </a:t>
            </a:r>
            <a:r>
              <a:rPr lang="en-US" dirty="0">
                <a:latin typeface="Calibri" panose="020F0502020204030204"/>
              </a:rPr>
              <a:t>(all from different disciplines)</a:t>
            </a:r>
          </a:p>
          <a:p>
            <a:pPr marL="457189" lvl="1" indent="0" defTabSz="914377">
              <a:buNone/>
              <a:defRPr/>
            </a:pPr>
            <a:endParaRPr lang="en-US" dirty="0">
              <a:latin typeface="Calibri" panose="020F0502020204030204"/>
            </a:endParaRPr>
          </a:p>
          <a:p>
            <a:pPr marL="685783" lvl="1" indent="-228594" defTabSz="914377">
              <a:defRPr/>
            </a:pPr>
            <a:r>
              <a:rPr lang="en-US" dirty="0">
                <a:latin typeface="Calibri" panose="020F0502020204030204"/>
              </a:rPr>
              <a:t>Additionally, required to have CLP, Cancer Program Administrator, and </a:t>
            </a:r>
            <a:r>
              <a:rPr lang="en-US" b="1" dirty="0">
                <a:solidFill>
                  <a:srgbClr val="C00000"/>
                </a:solidFill>
                <a:latin typeface="Calibri" panose="020F0502020204030204"/>
              </a:rPr>
              <a:t>three</a:t>
            </a:r>
            <a:r>
              <a:rPr lang="en-US" dirty="0">
                <a:latin typeface="Calibri" panose="020F0502020204030204"/>
              </a:rPr>
              <a:t> coordinator positions</a:t>
            </a:r>
          </a:p>
        </p:txBody>
      </p:sp>
    </p:spTree>
    <p:extLst>
      <p:ext uri="{BB962C8B-B14F-4D97-AF65-F5344CB8AC3E}">
        <p14:creationId xmlns:p14="http://schemas.microsoft.com/office/powerpoint/2010/main" val="31221579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A95A90-1663-274B-4132-1B210E8498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884" y="605364"/>
            <a:ext cx="10515600" cy="884555"/>
          </a:xfrm>
        </p:spPr>
        <p:txBody>
          <a:bodyPr>
            <a:normAutofit fontScale="90000"/>
          </a:bodyPr>
          <a:lstStyle/>
          <a:p>
            <a:r>
              <a:rPr lang="en-US" dirty="0"/>
              <a:t>Decreased tracking and documentation requirements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9003D8-D84E-9347-CE99-68A1A9DD4A1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lIns="91440" tIns="45720" rIns="91440" bIns="45720" anchor="t"/>
          <a:lstStyle/>
          <a:p>
            <a:r>
              <a:rPr lang="en-US" dirty="0"/>
              <a:t>Reports only required once per 3-year accreditation cycle instead of annually for:</a:t>
            </a:r>
          </a:p>
          <a:p>
            <a:pPr lvl="1"/>
            <a:r>
              <a:rPr lang="en-US" dirty="0"/>
              <a:t>Monitoring concordance with EBG</a:t>
            </a:r>
          </a:p>
          <a:p>
            <a:r>
              <a:rPr lang="en-US" dirty="0"/>
              <a:t>No requirement for tracking of number of patients referred for:</a:t>
            </a:r>
          </a:p>
          <a:p>
            <a:pPr lvl="1"/>
            <a:r>
              <a:rPr lang="en-US" dirty="0"/>
              <a:t>Genetic Counseling, Palliative Care, Nutrition, Psychosocial Distress Screening, Survivorship, Clinical trials</a:t>
            </a:r>
            <a:endParaRPr lang="en-US" dirty="0">
              <a:ea typeface="Calibri"/>
              <a:cs typeface="Calibri"/>
            </a:endParaRPr>
          </a:p>
          <a:p>
            <a:r>
              <a:rPr lang="en-US" dirty="0"/>
              <a:t>Only one QI project required per accreditation cycle </a:t>
            </a:r>
          </a:p>
          <a:p>
            <a:r>
              <a:rPr lang="en-US" dirty="0"/>
              <a:t>Only one survivorship program needs to be reviewed per year (vs 3)</a:t>
            </a:r>
            <a:endParaRPr lang="en-US" dirty="0">
              <a:ea typeface="Calibri"/>
              <a:cs typeface="Calibri"/>
            </a:endParaRPr>
          </a:p>
        </p:txBody>
      </p:sp>
      <p:pic>
        <p:nvPicPr>
          <p:cNvPr id="4" name="Picture 3" descr="A hand holding a pen and writing on a piece of paper&#10;&#10;AI-generated content may be incorrect.">
            <a:extLst>
              <a:ext uri="{FF2B5EF4-FFF2-40B4-BE49-F238E27FC236}">
                <a16:creationId xmlns:a16="http://schemas.microsoft.com/office/drawing/2014/main" id="{A3D3AE33-9715-0385-5CDB-CC1C48E9AD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21004" y="270076"/>
            <a:ext cx="1231136" cy="1222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9301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B93F68-DEBA-C02F-0C7B-978924C0B7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2D9DAF-4AA7-2F89-3AE3-3BD2EE9E17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8995" y="477527"/>
            <a:ext cx="10515600" cy="921616"/>
          </a:xfrm>
        </p:spPr>
        <p:txBody>
          <a:bodyPr>
            <a:normAutofit fontScale="90000"/>
          </a:bodyPr>
          <a:lstStyle/>
          <a:p>
            <a:pPr algn="ctr"/>
            <a:r>
              <a:rPr lang="en-US" u="sng" dirty="0">
                <a:solidFill>
                  <a:srgbClr val="0070C0"/>
                </a:solidFill>
              </a:rPr>
              <a:t>Standard 4.4: Genetic Counseling and Risk Assessment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F8E68A-0256-967A-5CEE-D7821745E5B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38200" y="1814009"/>
            <a:ext cx="4996912" cy="456646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dirty="0"/>
              <a:t>Current Requirements:</a:t>
            </a:r>
          </a:p>
          <a:p>
            <a:r>
              <a:rPr lang="en-US" dirty="0"/>
              <a:t>Risk assessment, genetic counseling/testing provided either on-site or by referral by qualified genetics professional</a:t>
            </a:r>
          </a:p>
          <a:p>
            <a:r>
              <a:rPr lang="en-US" dirty="0"/>
              <a:t>Policy in procedure in place</a:t>
            </a:r>
          </a:p>
          <a:p>
            <a:r>
              <a:rPr lang="en-US" dirty="0"/>
              <a:t>Process in place to pursuant to evidence-based guidelines for specific cancer site. </a:t>
            </a:r>
          </a:p>
          <a:p>
            <a:pPr lvl="1"/>
            <a:r>
              <a:rPr lang="en-US" dirty="0"/>
              <a:t>In-depth review of a specific cancer site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430A1148-7E66-90F0-94C8-F723A34820D1}"/>
              </a:ext>
            </a:extLst>
          </p:cNvPr>
          <p:cNvSpPr txBox="1">
            <a:spLocks/>
          </p:cNvSpPr>
          <p:nvPr/>
        </p:nvSpPr>
        <p:spPr>
          <a:xfrm>
            <a:off x="6096000" y="1814008"/>
            <a:ext cx="4996912" cy="456646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377">
              <a:buNone/>
              <a:defRPr/>
            </a:pPr>
            <a:r>
              <a:rPr lang="en-US" b="1" dirty="0">
                <a:latin typeface="Calibri" panose="020F0502020204030204"/>
              </a:rPr>
              <a:t>Modified RCP Requirements:</a:t>
            </a:r>
          </a:p>
          <a:p>
            <a:pPr defTabSz="914377">
              <a:defRPr/>
            </a:pPr>
            <a:r>
              <a:rPr lang="en-US" b="1" dirty="0">
                <a:solidFill>
                  <a:srgbClr val="C00000"/>
                </a:solidFill>
                <a:latin typeface="Calibri" panose="020F0502020204030204"/>
              </a:rPr>
              <a:t>No data review </a:t>
            </a:r>
            <a:r>
              <a:rPr lang="en-US" dirty="0">
                <a:latin typeface="Calibri" panose="020F0502020204030204"/>
              </a:rPr>
              <a:t>for a specific cancer site</a:t>
            </a:r>
          </a:p>
          <a:p>
            <a:pPr marL="0" indent="0" defTabSz="914377">
              <a:buNone/>
              <a:defRPr/>
            </a:pPr>
            <a:endParaRPr lang="en-US" dirty="0">
              <a:latin typeface="Calibri" panose="020F0502020204030204"/>
            </a:endParaRPr>
          </a:p>
          <a:p>
            <a:pPr defTabSz="914377">
              <a:defRPr/>
            </a:pPr>
            <a:r>
              <a:rPr lang="en-US" b="1" dirty="0">
                <a:solidFill>
                  <a:srgbClr val="C00000"/>
                </a:solidFill>
                <a:latin typeface="Calibri" panose="020F0502020204030204"/>
              </a:rPr>
              <a:t>Annual review limited </a:t>
            </a:r>
            <a:r>
              <a:rPr lang="en-US" dirty="0">
                <a:latin typeface="Calibri" panose="020F0502020204030204"/>
              </a:rPr>
              <a:t>to monitoring, evaluating, and making recommendations for improvement to genetics </a:t>
            </a:r>
          </a:p>
        </p:txBody>
      </p:sp>
    </p:spTree>
    <p:extLst>
      <p:ext uri="{BB962C8B-B14F-4D97-AF65-F5344CB8AC3E}">
        <p14:creationId xmlns:p14="http://schemas.microsoft.com/office/powerpoint/2010/main" val="40441665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7480FC-5C6E-5B84-9444-F7B80E8D156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1694" y="2107705"/>
            <a:ext cx="9925486" cy="4415757"/>
          </a:xfrm>
        </p:spPr>
        <p:txBody>
          <a:bodyPr/>
          <a:lstStyle/>
          <a:p>
            <a:r>
              <a:rPr lang="en-US" sz="3000" dirty="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Before the </a:t>
            </a:r>
            <a:r>
              <a:rPr lang="en-US" sz="3000" b="1" dirty="0">
                <a:solidFill>
                  <a:srgbClr val="C00000"/>
                </a:solidFill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initial site visit</a:t>
            </a:r>
            <a:r>
              <a:rPr lang="en-US" sz="3000" dirty="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, the Rural Cancer Program complies with </a:t>
            </a:r>
            <a:r>
              <a:rPr lang="en-US" sz="3000" b="1" dirty="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one</a:t>
            </a:r>
            <a:r>
              <a:rPr lang="en-US" sz="3000" dirty="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 of the following standards: 4.5, 4.7, or 5.2. </a:t>
            </a:r>
          </a:p>
          <a:p>
            <a:pPr marL="0" indent="0">
              <a:buNone/>
            </a:pPr>
            <a:endParaRPr lang="en-US" sz="3000" dirty="0">
              <a:effectLst/>
              <a:latin typeface="+mj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r>
              <a:rPr lang="en-US" sz="3000" dirty="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By the </a:t>
            </a:r>
            <a:r>
              <a:rPr lang="en-US" sz="3000" b="1" dirty="0">
                <a:solidFill>
                  <a:srgbClr val="C00000"/>
                </a:solidFill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reaccreditation visit</a:t>
            </a:r>
            <a:r>
              <a:rPr lang="en-US" sz="3000" dirty="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, the Rural Cancer Program must comply with </a:t>
            </a:r>
            <a:r>
              <a:rPr lang="en-US" sz="3000" b="1" dirty="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at least two </a:t>
            </a:r>
            <a:r>
              <a:rPr lang="en-US" sz="3000" dirty="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of the following standards: 4.5, 4.7, or 5.2. </a:t>
            </a:r>
          </a:p>
          <a:p>
            <a:pPr marL="0" indent="0">
              <a:buNone/>
            </a:pPr>
            <a:endParaRPr lang="en-US" sz="3000" dirty="0">
              <a:effectLst/>
              <a:latin typeface="+mj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r>
              <a:rPr lang="en-US" sz="3000" dirty="0"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T</a:t>
            </a:r>
            <a:r>
              <a:rPr lang="en-US" sz="3000" dirty="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he required annual review is limited to monitoring, evaluating, and making recommendations for improvements.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A4147C-9457-7CA2-8BD1-39F1AEF0A1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955" y="479841"/>
            <a:ext cx="11080845" cy="44571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Decreased requirement for patient services</a:t>
            </a:r>
            <a:endParaRPr lang="en-US" sz="5400" dirty="0">
              <a:solidFill>
                <a:schemeClr val="tx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4F4E2AB-804F-CF21-A900-F562094F9D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67078" y="2574484"/>
            <a:ext cx="991751" cy="1039978"/>
          </a:xfrm>
          <a:prstGeom prst="rect">
            <a:avLst/>
          </a:prstGeom>
        </p:spPr>
      </p:pic>
      <p:pic>
        <p:nvPicPr>
          <p:cNvPr id="6" name="Graphic 5" descr="Hospital outline">
            <a:extLst>
              <a:ext uri="{FF2B5EF4-FFF2-40B4-BE49-F238E27FC236}">
                <a16:creationId xmlns:a16="http://schemas.microsoft.com/office/drawing/2014/main" id="{FC5F9527-1155-9EC6-4519-E2D42E2A4B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668728" y="4226206"/>
            <a:ext cx="1370143" cy="137014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EAB0B33-27CC-7010-57CA-C3D9AF743115}"/>
              </a:ext>
            </a:extLst>
          </p:cNvPr>
          <p:cNvSpPr txBox="1"/>
          <p:nvPr/>
        </p:nvSpPr>
        <p:spPr>
          <a:xfrm>
            <a:off x="282108" y="925551"/>
            <a:ext cx="1108084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Standard 4.5: Palliative Care Services, Standard 4.7: Oncology Nutrition Services, and Standard 5.2: Psychosocial Distress Screening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5291480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46DA98-208C-C71D-7E6F-725E4B44AB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standards that remain the same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887419-C876-6688-6E63-B082F2728BD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sz="3200" dirty="0"/>
              <a:t>Data submission requirements</a:t>
            </a:r>
          </a:p>
          <a:p>
            <a:r>
              <a:rPr lang="en-US" sz="3200" dirty="0"/>
              <a:t>Compliance with Quality Measures</a:t>
            </a:r>
          </a:p>
          <a:p>
            <a:r>
              <a:rPr lang="en-US" sz="3200" dirty="0"/>
              <a:t>Operative Standards</a:t>
            </a:r>
          </a:p>
          <a:p>
            <a:r>
              <a:rPr lang="en-US" sz="3200" dirty="0"/>
              <a:t>Pathology Reporting</a:t>
            </a:r>
          </a:p>
          <a:p>
            <a:r>
              <a:rPr lang="en-US" sz="3200" dirty="0"/>
              <a:t>Smoking Cessation </a:t>
            </a:r>
          </a:p>
          <a:p>
            <a:r>
              <a:rPr lang="en-US" sz="3200" dirty="0"/>
              <a:t>Prevention and Screening Events</a:t>
            </a:r>
          </a:p>
          <a:p>
            <a:r>
              <a:rPr lang="en-US" sz="3200" dirty="0"/>
              <a:t>Tumor Board (but only after initial site visit)</a:t>
            </a:r>
          </a:p>
          <a:p>
            <a:r>
              <a:rPr lang="en-US" sz="3200" dirty="0"/>
              <a:t>Cancer Liaison Physician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5953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4439B8-7254-3AC9-FCEB-F313B2D3C2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0116812-3674-6DA6-3051-C81D23E3E0F6}"/>
              </a:ext>
            </a:extLst>
          </p:cNvPr>
          <p:cNvSpPr txBox="1">
            <a:spLocks/>
          </p:cNvSpPr>
          <p:nvPr/>
        </p:nvSpPr>
        <p:spPr>
          <a:xfrm>
            <a:off x="203200" y="383222"/>
            <a:ext cx="11531600" cy="8845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accent4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dirty="0"/>
              <a:t>Continuous Cycle of Evaluating Standards</a:t>
            </a: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D92C995D-D11A-45D6-CC2F-13DF9FA9D104}"/>
              </a:ext>
            </a:extLst>
          </p:cNvPr>
          <p:cNvGraphicFramePr/>
          <p:nvPr/>
        </p:nvGraphicFramePr>
        <p:xfrm>
          <a:off x="0" y="1267777"/>
          <a:ext cx="7801429" cy="52096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B54CF4C8-F55A-189D-BC8F-C4B36EFF25A9}"/>
              </a:ext>
            </a:extLst>
          </p:cNvPr>
          <p:cNvSpPr txBox="1"/>
          <p:nvPr/>
        </p:nvSpPr>
        <p:spPr>
          <a:xfrm>
            <a:off x="7801429" y="1267777"/>
            <a:ext cx="354676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sz="2400" dirty="0"/>
              <a:t>The continuous monitoring process focuses on identifying when standards may need to be revised, sunset, or added due to: 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C4A0DE65-4C06-0E9A-34BB-2A4625E7CDC7}"/>
              </a:ext>
            </a:extLst>
          </p:cNvPr>
          <p:cNvSpPr txBox="1">
            <a:spLocks/>
          </p:cNvSpPr>
          <p:nvPr/>
        </p:nvSpPr>
        <p:spPr>
          <a:xfrm>
            <a:off x="7620000" y="3422073"/>
            <a:ext cx="3728193" cy="262120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sz="2000" dirty="0"/>
              <a:t>New or changing evidence</a:t>
            </a:r>
          </a:p>
          <a:p>
            <a:pPr lvl="1"/>
            <a:r>
              <a:rPr lang="en-US" sz="2000" dirty="0"/>
              <a:t>Consistent pattern of high compliance over a sustained period</a:t>
            </a:r>
          </a:p>
          <a:p>
            <a:pPr lvl="1"/>
            <a:r>
              <a:rPr lang="en-US" sz="2000" dirty="0"/>
              <a:t>Consistent challenges with compliance due to feasibility</a:t>
            </a:r>
          </a:p>
        </p:txBody>
      </p:sp>
    </p:spTree>
    <p:extLst>
      <p:ext uri="{BB962C8B-B14F-4D97-AF65-F5344CB8AC3E}">
        <p14:creationId xmlns:p14="http://schemas.microsoft.com/office/powerpoint/2010/main" val="5745827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A2B70D-4308-F938-319A-28263731D4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 know Iowa well!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A2FE2F-6677-DD70-A3FA-E2B74A9A150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145455" y="1696855"/>
            <a:ext cx="3586566" cy="1133565"/>
          </a:xfrm>
        </p:spPr>
        <p:txBody>
          <a:bodyPr/>
          <a:lstStyle/>
          <a:p>
            <a:r>
              <a:rPr lang="en-US" dirty="0"/>
              <a:t>Waterloo native</a:t>
            </a:r>
          </a:p>
          <a:p>
            <a:r>
              <a:rPr lang="en-US" dirty="0"/>
              <a:t>Iowa State graduate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60AD1D6-593A-2E3E-366F-A87EC3AF71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3283" y="2340615"/>
            <a:ext cx="3515216" cy="288647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F67D138-ABF8-6C78-A0B1-AC823BFBE20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547" t="2231" b="3420"/>
          <a:stretch>
            <a:fillRect/>
          </a:stretch>
        </p:blipFill>
        <p:spPr>
          <a:xfrm>
            <a:off x="8413845" y="980122"/>
            <a:ext cx="2391630" cy="2642461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192F1A02-647C-EE76-934D-D37D1435E2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7463" y="4129334"/>
            <a:ext cx="3105830" cy="2329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3691C6CA-F557-02F2-1404-F7D9586DE468}"/>
              </a:ext>
            </a:extLst>
          </p:cNvPr>
          <p:cNvCxnSpPr/>
          <p:nvPr/>
        </p:nvCxnSpPr>
        <p:spPr>
          <a:xfrm>
            <a:off x="7847463" y="1630907"/>
            <a:ext cx="1132764" cy="504968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2922C2B7-301F-1826-5DDB-77181A727CA1}"/>
              </a:ext>
            </a:extLst>
          </p:cNvPr>
          <p:cNvSpPr txBox="1"/>
          <p:nvPr/>
        </p:nvSpPr>
        <p:spPr>
          <a:xfrm>
            <a:off x="5468910" y="1422400"/>
            <a:ext cx="23484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My grandpa at Hilton Coliseum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391FB23-7477-A4CF-509C-2F64AD660C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7962" y="3277925"/>
            <a:ext cx="4229690" cy="2762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647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4AFA08-6CB4-9CF1-7363-C3F5AD1F28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437" y="434478"/>
            <a:ext cx="10515600" cy="884555"/>
          </a:xfrm>
        </p:spPr>
        <p:txBody>
          <a:bodyPr/>
          <a:lstStyle/>
          <a:p>
            <a:r>
              <a:rPr lang="en-US" dirty="0"/>
              <a:t>How often do standards change?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77008B-CCC5-4DBF-483F-FC8A431051C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96294" y="1449194"/>
            <a:ext cx="6636026" cy="1979806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Current iteration released in October 2019</a:t>
            </a:r>
          </a:p>
          <a:p>
            <a:pPr lvl="1"/>
            <a:r>
              <a:rPr lang="en-US" dirty="0"/>
              <a:t>Updates have been made ~2x/year since—usually minor</a:t>
            </a:r>
          </a:p>
          <a:p>
            <a:pPr lvl="1"/>
            <a:r>
              <a:rPr lang="en-US" dirty="0"/>
              <a:t>(Very) detailed change log available to track changes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7907B3C-55B0-8DDB-2B10-F62BA539BC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6518" y="1214151"/>
            <a:ext cx="3821458" cy="49202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61B6157-029E-EA7E-6293-C1248C1A78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163" y="3674291"/>
            <a:ext cx="4084958" cy="2114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4434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hand holding a sign&#10;&#10;AI-generated content may be incorrect.">
            <a:extLst>
              <a:ext uri="{FF2B5EF4-FFF2-40B4-BE49-F238E27FC236}">
                <a16:creationId xmlns:a16="http://schemas.microsoft.com/office/drawing/2014/main" id="{1D8D1BE7-93F3-7EBF-61B6-57F65F71FF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5988203" y="886647"/>
            <a:ext cx="4228893" cy="2744022"/>
          </a:xfrm>
          <a:prstGeom prst="rect">
            <a:avLst/>
          </a:prstGeom>
        </p:spPr>
      </p:pic>
      <p:pic>
        <p:nvPicPr>
          <p:cNvPr id="5" name="Picture 4" descr="A hand and wooden blocks with black letters&#10;&#10;AI-generated content may be incorrect.">
            <a:extLst>
              <a:ext uri="{FF2B5EF4-FFF2-40B4-BE49-F238E27FC236}">
                <a16:creationId xmlns:a16="http://schemas.microsoft.com/office/drawing/2014/main" id="{42A259CA-8221-3CD4-579B-3D24DDDDCA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5988203" y="3630669"/>
            <a:ext cx="4228893" cy="2586063"/>
          </a:xfrm>
          <a:prstGeom prst="rect">
            <a:avLst/>
          </a:prstGeom>
        </p:spPr>
      </p:pic>
      <p:pic>
        <p:nvPicPr>
          <p:cNvPr id="11" name="Picture 10" descr="A magnifying glass next to a progress bar&#10;&#10;AI-generated content may be incorrect.">
            <a:extLst>
              <a:ext uri="{FF2B5EF4-FFF2-40B4-BE49-F238E27FC236}">
                <a16:creationId xmlns:a16="http://schemas.microsoft.com/office/drawing/2014/main" id="{A77C3E2B-4EF6-9DC5-7084-965A85554AF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1633031" y="3630669"/>
            <a:ext cx="4355172" cy="2586062"/>
          </a:xfrm>
          <a:prstGeom prst="rect">
            <a:avLst/>
          </a:prstGeom>
        </p:spPr>
      </p:pic>
      <p:pic>
        <p:nvPicPr>
          <p:cNvPr id="13" name="Picture 12" descr="A group of wooden dice with letters on them&#10;&#10;AI-generated content may be incorrect.">
            <a:extLst>
              <a:ext uri="{FF2B5EF4-FFF2-40B4-BE49-F238E27FC236}">
                <a16:creationId xmlns:a16="http://schemas.microsoft.com/office/drawing/2014/main" id="{4EB8EC5A-75A5-BAA9-4BE4-A0DFD89F2BA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1633032" y="886646"/>
            <a:ext cx="4355172" cy="2744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786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540D75-11B7-214A-748B-F831198CE4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316" y="537845"/>
            <a:ext cx="11233484" cy="884555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Updated!</a:t>
            </a:r>
            <a:r>
              <a:rPr lang="en-US" dirty="0"/>
              <a:t> Changes in Operative Standards </a:t>
            </a:r>
            <a:br>
              <a:rPr lang="en-US" dirty="0"/>
            </a:br>
            <a:r>
              <a:rPr lang="en-US" dirty="0"/>
              <a:t>(5.3-5.6) Assessment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14DF08CB-4082-3F15-E548-AA74A19B38A5}"/>
              </a:ext>
            </a:extLst>
          </p:cNvPr>
          <p:cNvGraphicFramePr/>
          <p:nvPr/>
        </p:nvGraphicFramePr>
        <p:xfrm>
          <a:off x="2032000" y="803887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595557C7-8C20-6E70-F6EB-E0548E3ABE74}"/>
              </a:ext>
            </a:extLst>
          </p:cNvPr>
          <p:cNvSpPr txBox="1"/>
          <p:nvPr/>
        </p:nvSpPr>
        <p:spPr>
          <a:xfrm>
            <a:off x="4159405" y="5760889"/>
            <a:ext cx="38731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Does not apply to</a:t>
            </a:r>
          </a:p>
          <a:p>
            <a:r>
              <a:rPr lang="en-US" b="1" dirty="0"/>
              <a:t>Standard 5.7: </a:t>
            </a:r>
            <a:r>
              <a:rPr lang="en-US" dirty="0"/>
              <a:t>Total </a:t>
            </a:r>
            <a:r>
              <a:rPr lang="en-US" dirty="0" err="1"/>
              <a:t>Mesorectal</a:t>
            </a:r>
            <a:r>
              <a:rPr lang="en-US" dirty="0"/>
              <a:t> Excision</a:t>
            </a:r>
          </a:p>
          <a:p>
            <a:r>
              <a:rPr lang="en-US" b="1" dirty="0"/>
              <a:t>Standard 5.8: </a:t>
            </a:r>
            <a:r>
              <a:rPr lang="en-US" dirty="0"/>
              <a:t>Pulmonary Resection</a:t>
            </a:r>
          </a:p>
        </p:txBody>
      </p:sp>
    </p:spTree>
    <p:extLst>
      <p:ext uri="{BB962C8B-B14F-4D97-AF65-F5344CB8AC3E}">
        <p14:creationId xmlns:p14="http://schemas.microsoft.com/office/powerpoint/2010/main" val="42488984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FFC3C10F-F3B1-7F3C-5B39-09CE76FB4F1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69258" y="1702804"/>
            <a:ext cx="10515599" cy="3660933"/>
          </a:xfrm>
        </p:spPr>
        <p:txBody>
          <a:bodyPr/>
          <a:lstStyle/>
          <a:p>
            <a:r>
              <a:rPr lang="en-US" dirty="0"/>
              <a:t>Programs must perform an </a:t>
            </a:r>
            <a:r>
              <a:rPr lang="en-US" b="1" dirty="0"/>
              <a:t>audit of 30 cases </a:t>
            </a:r>
            <a:r>
              <a:rPr lang="en-US" dirty="0"/>
              <a:t>(or all applicable cases) of eligible cases. For each case, the audit must assess:</a:t>
            </a:r>
          </a:p>
          <a:p>
            <a:pPr lvl="1"/>
            <a:r>
              <a:rPr lang="en-US" dirty="0"/>
              <a:t>All </a:t>
            </a:r>
            <a:r>
              <a:rPr lang="en-US" b="1" dirty="0"/>
              <a:t>required elements </a:t>
            </a:r>
            <a:r>
              <a:rPr lang="en-US" dirty="0"/>
              <a:t>are present in the operative report in </a:t>
            </a:r>
            <a:r>
              <a:rPr lang="en-US" b="1" dirty="0"/>
              <a:t>synoptic format</a:t>
            </a:r>
          </a:p>
          <a:p>
            <a:pPr lvl="1"/>
            <a:r>
              <a:rPr lang="en-US" b="1" dirty="0"/>
              <a:t>Responses</a:t>
            </a:r>
            <a:r>
              <a:rPr lang="en-US" dirty="0"/>
              <a:t> to the required elements are appropriate</a:t>
            </a:r>
          </a:p>
          <a:p>
            <a:pPr lvl="1"/>
            <a:r>
              <a:rPr lang="en-US" dirty="0"/>
              <a:t>All elements of the audit are </a:t>
            </a:r>
            <a:r>
              <a:rPr lang="en-US" b="1" dirty="0"/>
              <a:t>recorded in the CoC audit template</a:t>
            </a:r>
          </a:p>
          <a:p>
            <a:pPr marL="457200" lvl="1" indent="0">
              <a:buNone/>
            </a:pPr>
            <a:endParaRPr lang="en-US" b="1" dirty="0"/>
          </a:p>
          <a:p>
            <a:r>
              <a:rPr lang="en-US" dirty="0"/>
              <a:t>Audit results must be reported and discussed with the cancer committee each year AND </a:t>
            </a:r>
            <a:r>
              <a:rPr lang="en-US" u="sng" dirty="0"/>
              <a:t>documented in the minutes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A5B41CE-B741-0BC4-88C1-1D661DFA72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185" y="609708"/>
            <a:ext cx="10515600" cy="884555"/>
          </a:xfrm>
        </p:spPr>
        <p:txBody>
          <a:bodyPr/>
          <a:lstStyle/>
          <a:p>
            <a:r>
              <a:rPr lang="en-US" dirty="0"/>
              <a:t>All Programs: Requirements during 2026</a:t>
            </a:r>
          </a:p>
        </p:txBody>
      </p:sp>
    </p:spTree>
    <p:extLst>
      <p:ext uri="{BB962C8B-B14F-4D97-AF65-F5344CB8AC3E}">
        <p14:creationId xmlns:p14="http://schemas.microsoft.com/office/powerpoint/2010/main" val="148328765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53B190-2264-B7C6-8063-76FB115F1C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Standard 5.3-5.6: Standard Compliance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0B6B05A0-AA85-3FA3-5FDF-FEF2AF21BA0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38200" y="1990165"/>
            <a:ext cx="9569824" cy="3612777"/>
          </a:xfrm>
        </p:spPr>
        <p:txBody>
          <a:bodyPr/>
          <a:lstStyle/>
          <a:p>
            <a:r>
              <a:rPr lang="en-US" dirty="0"/>
              <a:t>If the audit demonstrates that all requirements are met in 80% or more cases, no further action is needed</a:t>
            </a:r>
          </a:p>
          <a:p>
            <a:endParaRPr lang="en-US" dirty="0"/>
          </a:p>
          <a:p>
            <a:r>
              <a:rPr lang="en-US" dirty="0">
                <a:sym typeface="Wingdings" panose="05000000000000000000" pitchFamily="2" charset="2"/>
              </a:rPr>
              <a:t>If audit demonstrates less than 80% compliance, then a </a:t>
            </a:r>
            <a:r>
              <a:rPr lang="en-US" b="1" dirty="0">
                <a:sym typeface="Wingdings" panose="05000000000000000000" pitchFamily="2" charset="2"/>
              </a:rPr>
              <a:t>meaningful action plan </a:t>
            </a:r>
            <a:r>
              <a:rPr lang="en-US" dirty="0">
                <a:sym typeface="Wingdings" panose="05000000000000000000" pitchFamily="2" charset="2"/>
              </a:rPr>
              <a:t>must be developed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Requires a </a:t>
            </a:r>
            <a:r>
              <a:rPr lang="en-US" u="sng" dirty="0">
                <a:sym typeface="Wingdings" panose="05000000000000000000" pitchFamily="2" charset="2"/>
              </a:rPr>
              <a:t>second audit within 6 months</a:t>
            </a:r>
            <a:r>
              <a:rPr lang="en-US" dirty="0">
                <a:sym typeface="Wingdings" panose="05000000000000000000" pitchFamily="2" charset="2"/>
              </a:rPr>
              <a:t> to determine impact of intervention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Consecutive action plans without new/additional action will result in deficiency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6196D0C-B763-5DA7-1930-AB6FFD9801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44784" y="2219818"/>
            <a:ext cx="1127858" cy="110956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8CAE23C-8B0C-8F66-47D9-043B8291AC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08024" y="4612563"/>
            <a:ext cx="1133954" cy="1127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554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C95FA5-4D09-8F4F-68A6-B519A50113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of CoC Audit Template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8905316-CB21-9B81-5E94-EAC3986481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259" y="1921093"/>
            <a:ext cx="11851342" cy="46185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CCC3FF7-0A6B-116D-1E0D-19F25108ECA8}"/>
              </a:ext>
            </a:extLst>
          </p:cNvPr>
          <p:cNvSpPr txBox="1"/>
          <p:nvPr/>
        </p:nvSpPr>
        <p:spPr>
          <a:xfrm>
            <a:off x="1887474" y="1422400"/>
            <a:ext cx="84170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Audit templates provided that facilitate consistent application across cancer programs</a:t>
            </a:r>
          </a:p>
        </p:txBody>
      </p:sp>
    </p:spTree>
    <p:extLst>
      <p:ext uri="{BB962C8B-B14F-4D97-AF65-F5344CB8AC3E}">
        <p14:creationId xmlns:p14="http://schemas.microsoft.com/office/powerpoint/2010/main" val="168794708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B36D56-8637-8C71-F55F-30AA5B8D7A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0000"/>
                </a:solidFill>
              </a:rPr>
              <a:t>NEW! </a:t>
            </a:r>
            <a:r>
              <a:rPr lang="en-US" dirty="0"/>
              <a:t>Standard 5.9: Smoking Cessation for Patients with Cancer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6314043-3803-9412-0CD1-2A8BAFEC26D9}"/>
              </a:ext>
            </a:extLst>
          </p:cNvPr>
          <p:cNvSpPr txBox="1"/>
          <p:nvPr/>
        </p:nvSpPr>
        <p:spPr>
          <a:xfrm>
            <a:off x="661737" y="1961146"/>
            <a:ext cx="4776537" cy="3847207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/>
              <a:t>Process Requirements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Must implement process to screen for smoking status in patients with newly diagnosed cancer at initial consultation at accredited program for cancer treatment</a:t>
            </a:r>
          </a:p>
          <a:p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Referrals must receive or be referred for smoking cessation treatment consistent with evidence-based guidelines. </a:t>
            </a:r>
          </a:p>
          <a:p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Services must be available on-site or by referral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EA26448-C7E8-5836-9F30-71C5DF3B0661}"/>
              </a:ext>
            </a:extLst>
          </p:cNvPr>
          <p:cNvSpPr txBox="1"/>
          <p:nvPr/>
        </p:nvSpPr>
        <p:spPr>
          <a:xfrm>
            <a:off x="6280763" y="1422400"/>
            <a:ext cx="4776537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Audit Requirements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Each year, cancer committee must conduct an internal audit of a minimum of 20 patients with newly diagnosed cancer to determine: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# screened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# who reported current smoking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# who reported smoking and received/were referred for smoking cessation treatment</a:t>
            </a:r>
          </a:p>
          <a:p>
            <a:pPr lvl="1"/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Action plan required if audit shows: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Less than 90% of patients were screened for smoking status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Less than 80% of current smokers were referred for treatment</a:t>
            </a:r>
          </a:p>
        </p:txBody>
      </p:sp>
    </p:spTree>
    <p:extLst>
      <p:ext uri="{BB962C8B-B14F-4D97-AF65-F5344CB8AC3E}">
        <p14:creationId xmlns:p14="http://schemas.microsoft.com/office/powerpoint/2010/main" val="309955609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computer on a desk&#10;&#10;AI-generated content may be incorrect.">
            <a:extLst>
              <a:ext uri="{FF2B5EF4-FFF2-40B4-BE49-F238E27FC236}">
                <a16:creationId xmlns:a16="http://schemas.microsoft.com/office/drawing/2014/main" id="{5E3CF0DC-F42F-E0AA-3B6F-95D06063B9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018994" y="1723490"/>
            <a:ext cx="4847048" cy="341102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A4801EB-3302-584D-D34D-EABF86AA40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Free Smoking Cessation Webinar Available!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D6EC2DD-B41F-773B-8E6E-D501A94FFC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45800" y="1797978"/>
            <a:ext cx="1322208" cy="13222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1E1F5D2-F609-27C3-915D-CBD8B6B527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3014" y="1723490"/>
            <a:ext cx="5524979" cy="363505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47848068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9B7217-7EC2-BDA1-4601-97C003DF82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0000"/>
                </a:solidFill>
              </a:rPr>
              <a:t>Updated!</a:t>
            </a:r>
            <a:r>
              <a:rPr lang="en-US" dirty="0"/>
              <a:t> Standard 4.2: Oncology Nursing Credentials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8C67FBBB-0D8D-A59E-1832-9987D2E46777}"/>
              </a:ext>
            </a:extLst>
          </p:cNvPr>
          <p:cNvSpPr txBox="1">
            <a:spLocks/>
          </p:cNvSpPr>
          <p:nvPr/>
        </p:nvSpPr>
        <p:spPr>
          <a:xfrm>
            <a:off x="4840941" y="1677673"/>
            <a:ext cx="6992471" cy="456646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Education:</a:t>
            </a:r>
          </a:p>
          <a:p>
            <a:pPr lvl="1"/>
            <a:r>
              <a:rPr lang="en-US" dirty="0"/>
              <a:t>Oncology nursing certification or</a:t>
            </a:r>
          </a:p>
          <a:p>
            <a:pPr lvl="1"/>
            <a:r>
              <a:rPr lang="en-US" dirty="0"/>
              <a:t>Completion of </a:t>
            </a:r>
            <a:r>
              <a:rPr lang="en-US" u="sng" dirty="0"/>
              <a:t>18</a:t>
            </a:r>
            <a:r>
              <a:rPr lang="en-US" dirty="0"/>
              <a:t> oncology nursing education credits </a:t>
            </a:r>
          </a:p>
          <a:p>
            <a:pPr lvl="1"/>
            <a:r>
              <a:rPr lang="en-US" dirty="0"/>
              <a:t>External review changed to Internal tracking</a:t>
            </a:r>
          </a:p>
          <a:p>
            <a:r>
              <a:rPr lang="en-US" b="1" dirty="0"/>
              <a:t>Annual Competency:</a:t>
            </a:r>
          </a:p>
          <a:p>
            <a:pPr lvl="1"/>
            <a:r>
              <a:rPr lang="en-US" dirty="0"/>
              <a:t>Increased specifics outlined for annual oncology competency assessments</a:t>
            </a:r>
          </a:p>
          <a:p>
            <a:pPr lvl="1"/>
            <a:r>
              <a:rPr lang="en-US" dirty="0"/>
              <a:t>ROBUST</a:t>
            </a:r>
          </a:p>
          <a:p>
            <a:r>
              <a:rPr lang="en-US" b="1" dirty="0"/>
              <a:t>Action plan can be used for 2026 site visits if not meeting requirements</a:t>
            </a:r>
          </a:p>
          <a:p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endParaRPr lang="en-US" b="1" dirty="0"/>
          </a:p>
          <a:p>
            <a:endParaRPr lang="en-US" b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7DD0CA0-A7DE-8110-1049-754D717A30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784" y="1677673"/>
            <a:ext cx="3250374" cy="41976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2471800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70EAF3-E754-15F1-5054-34797067F3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Webinar Opportunity!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841A2FE-FAFD-8C52-335C-90E4395D81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556" y="1692372"/>
            <a:ext cx="6098196" cy="317758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05DD42FA-1751-F77A-5918-7E04CF4F7365}"/>
              </a:ext>
            </a:extLst>
          </p:cNvPr>
          <p:cNvSpPr/>
          <p:nvPr/>
        </p:nvSpPr>
        <p:spPr>
          <a:xfrm>
            <a:off x="2363056" y="3215811"/>
            <a:ext cx="2681555" cy="57535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6ABF819-1D17-B3AB-AF91-836279E80F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9313" y="2130683"/>
            <a:ext cx="2596634" cy="2596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9919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78B1CDFD-0403-24FB-29DC-0B06C6141D8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35106970"/>
              </p:ext>
            </p:extLst>
          </p:nvPr>
        </p:nvGraphicFramePr>
        <p:xfrm>
          <a:off x="192024" y="293450"/>
          <a:ext cx="11745976" cy="64731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Picture 5" descr="A picture containing logo&#10;&#10;Description automatically generated">
            <a:extLst>
              <a:ext uri="{FF2B5EF4-FFF2-40B4-BE49-F238E27FC236}">
                <a16:creationId xmlns:a16="http://schemas.microsoft.com/office/drawing/2014/main" id="{2EDFAC83-5C4D-AE44-EDAE-11C24B8949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5383" y="293450"/>
            <a:ext cx="3621671" cy="147982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E7EFEAB-0C05-F733-AC62-DFAAE0632E45}"/>
              </a:ext>
            </a:extLst>
          </p:cNvPr>
          <p:cNvSpPr/>
          <p:nvPr/>
        </p:nvSpPr>
        <p:spPr>
          <a:xfrm>
            <a:off x="192024" y="2011680"/>
            <a:ext cx="1819656" cy="4468633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24201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C821F0-CD11-96E0-DA71-9B097B8BE9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5706" y="323160"/>
            <a:ext cx="10515600" cy="884555"/>
          </a:xfrm>
        </p:spPr>
        <p:txBody>
          <a:bodyPr/>
          <a:lstStyle/>
          <a:p>
            <a:r>
              <a:rPr lang="en-US" dirty="0"/>
              <a:t>How to Learn About Changes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C77181-1E25-9D9F-4AD2-D01EA8B8DA2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94469" y="5284524"/>
            <a:ext cx="3303103" cy="742565"/>
          </a:xfrm>
        </p:spPr>
        <p:txBody>
          <a:bodyPr/>
          <a:lstStyle/>
          <a:p>
            <a:pPr marL="0" indent="0" algn="ctr">
              <a:buNone/>
            </a:pPr>
            <a:r>
              <a:rPr lang="en-US" sz="1800" b="1" dirty="0"/>
              <a:t>Cancer Programs e-newsletter</a:t>
            </a:r>
          </a:p>
          <a:p>
            <a:pPr marL="0" indent="0" algn="ctr">
              <a:buNone/>
            </a:pPr>
            <a:r>
              <a:rPr lang="en-US" sz="1800" dirty="0"/>
              <a:t>Comes out every other Thursday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CD8A0AE-3FB9-6349-D78D-EE906FCE8AF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684" t="2095" r="2044"/>
          <a:stretch>
            <a:fillRect/>
          </a:stretch>
        </p:blipFill>
        <p:spPr>
          <a:xfrm>
            <a:off x="897836" y="1573476"/>
            <a:ext cx="3690067" cy="351759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EB7732C-D11B-5D3F-6C81-1D652CA6BE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306956"/>
            <a:ext cx="4887984" cy="224408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7CD97ACC-4E36-3267-F82B-052548C117ED}"/>
              </a:ext>
            </a:extLst>
          </p:cNvPr>
          <p:cNvSpPr txBox="1">
            <a:spLocks/>
          </p:cNvSpPr>
          <p:nvPr/>
        </p:nvSpPr>
        <p:spPr>
          <a:xfrm>
            <a:off x="6888440" y="5174531"/>
            <a:ext cx="3892866" cy="74256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800" b="1" dirty="0"/>
              <a:t>CoC Implementation Website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800" dirty="0"/>
              <a:t>Updated with substantive changes</a:t>
            </a:r>
          </a:p>
        </p:txBody>
      </p:sp>
    </p:spTree>
    <p:extLst>
      <p:ext uri="{BB962C8B-B14F-4D97-AF65-F5344CB8AC3E}">
        <p14:creationId xmlns:p14="http://schemas.microsoft.com/office/powerpoint/2010/main" val="415825683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E241AFF-7FF9-4BD0-649F-BE676EB0A3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8FEBC2-58ED-6F25-7211-CE54721C0AD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574" y="5834221"/>
            <a:ext cx="2080098" cy="485934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Go Cyclones!</a:t>
            </a:r>
          </a:p>
        </p:txBody>
      </p:sp>
      <p:pic>
        <p:nvPicPr>
          <p:cNvPr id="1030" name="Picture 6" descr="Iowa State Cyclones decal – North 49 Decals">
            <a:extLst>
              <a:ext uri="{FF2B5EF4-FFF2-40B4-BE49-F238E27FC236}">
                <a16:creationId xmlns:a16="http://schemas.microsoft.com/office/drawing/2014/main" id="{B3B68D16-2614-DEC4-1D35-75B04C1691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0672" y="5834221"/>
            <a:ext cx="840227" cy="87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34010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 51">
            <a:extLst>
              <a:ext uri="{FF2B5EF4-FFF2-40B4-BE49-F238E27FC236}">
                <a16:creationId xmlns:a16="http://schemas.microsoft.com/office/drawing/2014/main" id="{72003B60-9C61-2EF1-63E0-7338646E1F26}"/>
              </a:ext>
            </a:extLst>
          </p:cNvPr>
          <p:cNvSpPr/>
          <p:nvPr/>
        </p:nvSpPr>
        <p:spPr>
          <a:xfrm>
            <a:off x="8611263" y="1375577"/>
            <a:ext cx="3362739" cy="188446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3C95802-96E8-7BD1-52BD-875A267EDC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7998" y="354965"/>
            <a:ext cx="10515600" cy="884555"/>
          </a:xfrm>
        </p:spPr>
        <p:txBody>
          <a:bodyPr/>
          <a:lstStyle/>
          <a:p>
            <a:r>
              <a:rPr lang="en-US" dirty="0"/>
              <a:t>We’re here to help! </a:t>
            </a:r>
          </a:p>
        </p:txBody>
      </p:sp>
      <p:pic>
        <p:nvPicPr>
          <p:cNvPr id="5" name="Picture 4" descr="A person with blonde hair&#10;&#10;AI-generated content may be incorrect.">
            <a:extLst>
              <a:ext uri="{FF2B5EF4-FFF2-40B4-BE49-F238E27FC236}">
                <a16:creationId xmlns:a16="http://schemas.microsoft.com/office/drawing/2014/main" id="{A088F6AC-4DD5-A26C-FE5F-93DF93C76D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450" y="2194560"/>
            <a:ext cx="1234440" cy="1234440"/>
          </a:xfrm>
          <a:prstGeom prst="rect">
            <a:avLst/>
          </a:prstGeom>
        </p:spPr>
      </p:pic>
      <p:pic>
        <p:nvPicPr>
          <p:cNvPr id="9" name="Picture 8" descr="A person with braided hair smiling&#10;&#10;AI-generated content may be incorrect.">
            <a:extLst>
              <a:ext uri="{FF2B5EF4-FFF2-40B4-BE49-F238E27FC236}">
                <a16:creationId xmlns:a16="http://schemas.microsoft.com/office/drawing/2014/main" id="{9B65165F-8E79-62FA-89A2-22E0F9F3E7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522" y="3549650"/>
            <a:ext cx="1303020" cy="1303020"/>
          </a:xfrm>
          <a:prstGeom prst="rect">
            <a:avLst/>
          </a:prstGeom>
        </p:spPr>
      </p:pic>
      <p:pic>
        <p:nvPicPr>
          <p:cNvPr id="11" name="Picture 10" descr="A person wearing glasses and a suit&#10;&#10;AI-generated content may be incorrect.">
            <a:extLst>
              <a:ext uri="{FF2B5EF4-FFF2-40B4-BE49-F238E27FC236}">
                <a16:creationId xmlns:a16="http://schemas.microsoft.com/office/drawing/2014/main" id="{D83BB0D5-CCFF-479C-1A5B-8A16C1B1F4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55822" y="4186624"/>
            <a:ext cx="1332092" cy="1332092"/>
          </a:xfrm>
          <a:prstGeom prst="rect">
            <a:avLst/>
          </a:prstGeom>
        </p:spPr>
      </p:pic>
      <p:pic>
        <p:nvPicPr>
          <p:cNvPr id="15" name="Picture 14" descr="A person smiling at the camera&#10;&#10;AI-generated content may be incorrect.">
            <a:extLst>
              <a:ext uri="{FF2B5EF4-FFF2-40B4-BE49-F238E27FC236}">
                <a16:creationId xmlns:a16="http://schemas.microsoft.com/office/drawing/2014/main" id="{DC728C79-B756-2FD4-FFFA-4BE9F28A93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8378" y="4929505"/>
            <a:ext cx="1361164" cy="1361164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6F06B373-0BB4-5D5B-A81E-36FA371EEEF3}"/>
              </a:ext>
            </a:extLst>
          </p:cNvPr>
          <p:cNvSpPr txBox="1"/>
          <p:nvPr/>
        </p:nvSpPr>
        <p:spPr>
          <a:xfrm>
            <a:off x="1786033" y="3877994"/>
            <a:ext cx="159622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b="1" dirty="0"/>
              <a:t>Ciara Rounsaville</a:t>
            </a:r>
          </a:p>
          <a:p>
            <a:pPr algn="ctr"/>
            <a:r>
              <a:rPr lang="en-US" sz="1200" dirty="0"/>
              <a:t>Coordinator, Cancer Accreditation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5486CDC-C4AE-198D-F77D-C1DC0446583A}"/>
              </a:ext>
            </a:extLst>
          </p:cNvPr>
          <p:cNvSpPr txBox="1"/>
          <p:nvPr/>
        </p:nvSpPr>
        <p:spPr>
          <a:xfrm>
            <a:off x="1786033" y="5177656"/>
            <a:ext cx="159622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b="1" dirty="0"/>
              <a:t>Karen Taubert-Boone</a:t>
            </a:r>
          </a:p>
          <a:p>
            <a:pPr algn="ctr"/>
            <a:r>
              <a:rPr lang="en-US" sz="1200" dirty="0"/>
              <a:t>Coordinator, Cancer Accreditation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8CDA137-F0DF-982E-776D-4625D67C4F59}"/>
              </a:ext>
            </a:extLst>
          </p:cNvPr>
          <p:cNvSpPr txBox="1"/>
          <p:nvPr/>
        </p:nvSpPr>
        <p:spPr>
          <a:xfrm>
            <a:off x="1584878" y="2497921"/>
            <a:ext cx="166778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b="1" dirty="0"/>
              <a:t>Alana Swanson Mikosz</a:t>
            </a:r>
          </a:p>
          <a:p>
            <a:pPr algn="ctr"/>
            <a:r>
              <a:rPr lang="en-US" sz="1200" dirty="0"/>
              <a:t>Manager, Cancer Accreditation Support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1938141-7B85-C4B5-67FF-174130CE6771}"/>
              </a:ext>
            </a:extLst>
          </p:cNvPr>
          <p:cNvSpPr txBox="1"/>
          <p:nvPr/>
        </p:nvSpPr>
        <p:spPr>
          <a:xfrm>
            <a:off x="8623756" y="5554008"/>
            <a:ext cx="159622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b="1" dirty="0"/>
              <a:t>Jacob Schamber</a:t>
            </a:r>
          </a:p>
          <a:p>
            <a:pPr algn="ctr"/>
            <a:r>
              <a:rPr lang="en-US" sz="1200" dirty="0"/>
              <a:t>Administrator, </a:t>
            </a:r>
          </a:p>
          <a:p>
            <a:pPr algn="ctr"/>
            <a:r>
              <a:rPr lang="en-US" sz="1200" dirty="0"/>
              <a:t>Site Reviewer Training &amp; Development</a:t>
            </a: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73869DF0-ED50-47B9-1A88-3FD32BD7DD92}"/>
              </a:ext>
            </a:extLst>
          </p:cNvPr>
          <p:cNvGrpSpPr/>
          <p:nvPr/>
        </p:nvGrpSpPr>
        <p:grpSpPr>
          <a:xfrm>
            <a:off x="3399154" y="1283225"/>
            <a:ext cx="5077327" cy="5478297"/>
            <a:chOff x="3581243" y="1319096"/>
            <a:chExt cx="5077327" cy="5478297"/>
          </a:xfrm>
        </p:grpSpPr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FB4B3EE4-D70A-8CE3-1D26-30EB3057E96F}"/>
                </a:ext>
              </a:extLst>
            </p:cNvPr>
            <p:cNvSpPr/>
            <p:nvPr/>
          </p:nvSpPr>
          <p:spPr>
            <a:xfrm>
              <a:off x="3581243" y="1319096"/>
              <a:ext cx="5077327" cy="5478297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 descr="A person with blonde hair&#10;&#10;AI-generated content may be incorrect.">
              <a:extLst>
                <a:ext uri="{FF2B5EF4-FFF2-40B4-BE49-F238E27FC236}">
                  <a16:creationId xmlns:a16="http://schemas.microsoft.com/office/drawing/2014/main" id="{6AEE9E57-D68F-0A5F-835D-57ACDE457C0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927558" y="4366882"/>
              <a:ext cx="1303020" cy="1303020"/>
            </a:xfrm>
            <a:prstGeom prst="rect">
              <a:avLst/>
            </a:prstGeom>
          </p:spPr>
        </p:pic>
        <p:pic>
          <p:nvPicPr>
            <p:cNvPr id="13" name="Picture 12" descr="A person wearing a pink sweater and earrings&#10;&#10;AI-generated content may be incorrect.">
              <a:extLst>
                <a:ext uri="{FF2B5EF4-FFF2-40B4-BE49-F238E27FC236}">
                  <a16:creationId xmlns:a16="http://schemas.microsoft.com/office/drawing/2014/main" id="{E1940F2A-BF6E-9875-DC08-4ACF1FAE462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541309" y="4376183"/>
              <a:ext cx="1076353" cy="1332092"/>
            </a:xfrm>
            <a:prstGeom prst="rect">
              <a:avLst/>
            </a:prstGeom>
          </p:spPr>
        </p:pic>
        <p:pic>
          <p:nvPicPr>
            <p:cNvPr id="17" name="Picture 16" descr="A close-up of a person smiling&#10;&#10;AI-generated content may be incorrect.">
              <a:extLst>
                <a:ext uri="{FF2B5EF4-FFF2-40B4-BE49-F238E27FC236}">
                  <a16:creationId xmlns:a16="http://schemas.microsoft.com/office/drawing/2014/main" id="{DC6D56F3-8218-8662-A0DB-50B128BB703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876069" y="2179633"/>
              <a:ext cx="1278835" cy="1278835"/>
            </a:xfrm>
            <a:prstGeom prst="rect">
              <a:avLst/>
            </a:prstGeom>
          </p:spPr>
        </p:pic>
        <p:pic>
          <p:nvPicPr>
            <p:cNvPr id="19" name="Picture 18" descr="A person wearing glasses and smiling&#10;&#10;AI-generated content may be incorrect.">
              <a:extLst>
                <a:ext uri="{FF2B5EF4-FFF2-40B4-BE49-F238E27FC236}">
                  <a16:creationId xmlns:a16="http://schemas.microsoft.com/office/drawing/2014/main" id="{059DBFC2-A06D-49A2-530A-FB76838A0FE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404988" y="2160270"/>
              <a:ext cx="1303020" cy="1303020"/>
            </a:xfrm>
            <a:prstGeom prst="rect">
              <a:avLst/>
            </a:prstGeom>
          </p:spPr>
        </p:pic>
        <p:pic>
          <p:nvPicPr>
            <p:cNvPr id="23" name="Picture 22" descr="A person in a blue shirt&#10;&#10;AI-generated content may be incorrect.">
              <a:extLst>
                <a:ext uri="{FF2B5EF4-FFF2-40B4-BE49-F238E27FC236}">
                  <a16:creationId xmlns:a16="http://schemas.microsoft.com/office/drawing/2014/main" id="{DDD1B5E7-CFE3-80FE-B96F-F452FA9735D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952995" y="2173300"/>
              <a:ext cx="1292584" cy="1292584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DB42F81C-02C4-FB7E-973A-B98F4FAA40BE}"/>
                </a:ext>
              </a:extLst>
            </p:cNvPr>
            <p:cNvSpPr txBox="1"/>
            <p:nvPr/>
          </p:nvSpPr>
          <p:spPr>
            <a:xfrm>
              <a:off x="6876358" y="3444902"/>
              <a:ext cx="1596224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200" b="1" dirty="0"/>
                <a:t>Vicki Chiappetta, RHIA, CTR</a:t>
              </a:r>
            </a:p>
            <a:p>
              <a:pPr algn="ctr"/>
              <a:r>
                <a:rPr lang="en-US" sz="1200" dirty="0"/>
                <a:t>Senior Accreditation Specialist</a:t>
              </a:r>
            </a:p>
            <a:p>
              <a:pPr algn="ctr"/>
              <a:endParaRPr lang="en-US" sz="1200" dirty="0"/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21D38DE8-B083-6D82-3C44-03F4E223D22A}"/>
                </a:ext>
              </a:extLst>
            </p:cNvPr>
            <p:cNvSpPr txBox="1"/>
            <p:nvPr/>
          </p:nvSpPr>
          <p:spPr>
            <a:xfrm>
              <a:off x="3669108" y="3503189"/>
              <a:ext cx="1596224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200" b="1" dirty="0"/>
                <a:t>Lauren Dyer</a:t>
              </a:r>
            </a:p>
            <a:p>
              <a:pPr algn="ctr"/>
              <a:r>
                <a:rPr lang="en-US" sz="1200" dirty="0"/>
                <a:t>Senior Accreditation Specialist</a:t>
              </a:r>
            </a:p>
            <a:p>
              <a:pPr algn="ctr"/>
              <a:endParaRPr lang="en-US" sz="1200" dirty="0"/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5BEEFE60-ADB6-A776-A80A-0463F0580F0C}"/>
                </a:ext>
              </a:extLst>
            </p:cNvPr>
            <p:cNvSpPr txBox="1"/>
            <p:nvPr/>
          </p:nvSpPr>
          <p:spPr>
            <a:xfrm>
              <a:off x="5269085" y="5650732"/>
              <a:ext cx="1607854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200" b="1" dirty="0"/>
                <a:t>Kalea Whitmore, </a:t>
              </a:r>
            </a:p>
            <a:p>
              <a:pPr algn="ctr"/>
              <a:r>
                <a:rPr lang="en-US" sz="1200" b="1" dirty="0"/>
                <a:t>MS, MBA</a:t>
              </a:r>
            </a:p>
            <a:p>
              <a:pPr algn="ctr"/>
              <a:r>
                <a:rPr lang="en-US" sz="1200" dirty="0"/>
                <a:t>Accreditation Specialist</a:t>
              </a:r>
            </a:p>
            <a:p>
              <a:pPr algn="ctr"/>
              <a:endParaRPr lang="en-US" sz="1200" dirty="0"/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3C6F1779-E98A-7C58-3D4B-BD86DE98FB1D}"/>
                </a:ext>
              </a:extLst>
            </p:cNvPr>
            <p:cNvSpPr txBox="1"/>
            <p:nvPr/>
          </p:nvSpPr>
          <p:spPr>
            <a:xfrm>
              <a:off x="6917812" y="5650732"/>
              <a:ext cx="1596224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200" b="1" dirty="0"/>
                <a:t>Karen Stachon, CPHQ</a:t>
              </a:r>
            </a:p>
            <a:p>
              <a:pPr algn="ctr"/>
              <a:r>
                <a:rPr lang="en-US" sz="1200" dirty="0"/>
                <a:t>Senior Accreditation Specialist</a:t>
              </a:r>
            </a:p>
            <a:p>
              <a:pPr algn="ctr"/>
              <a:endParaRPr lang="en-US" sz="1200" dirty="0"/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BD170A78-D157-9B54-BD67-6069A4805DCF}"/>
                </a:ext>
              </a:extLst>
            </p:cNvPr>
            <p:cNvSpPr txBox="1"/>
            <p:nvPr/>
          </p:nvSpPr>
          <p:spPr>
            <a:xfrm>
              <a:off x="3767190" y="5669902"/>
              <a:ext cx="1607854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200" b="1" dirty="0"/>
                <a:t>Amy Szkorla, MPH</a:t>
              </a:r>
            </a:p>
            <a:p>
              <a:pPr algn="ctr"/>
              <a:r>
                <a:rPr lang="en-US" sz="1200" dirty="0"/>
                <a:t>Accreditation Specialist</a:t>
              </a:r>
            </a:p>
            <a:p>
              <a:pPr algn="ctr"/>
              <a:endParaRPr lang="en-US" sz="1200" dirty="0"/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78494B68-08CC-11BD-9A0B-36658DFF0EA0}"/>
                </a:ext>
              </a:extLst>
            </p:cNvPr>
            <p:cNvSpPr txBox="1"/>
            <p:nvPr/>
          </p:nvSpPr>
          <p:spPr>
            <a:xfrm>
              <a:off x="5230703" y="3503189"/>
              <a:ext cx="1607854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200" b="1" dirty="0"/>
                <a:t>Marci Ramahi</a:t>
              </a:r>
            </a:p>
            <a:p>
              <a:pPr algn="ctr"/>
              <a:r>
                <a:rPr lang="en-US" sz="1200" dirty="0"/>
                <a:t>Manager, Cancer Accreditation</a:t>
              </a:r>
            </a:p>
            <a:p>
              <a:pPr algn="ctr"/>
              <a:endParaRPr lang="en-US" sz="1200" dirty="0"/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A413AC97-14F3-2A32-2A0F-EB8E26346E01}"/>
                </a:ext>
              </a:extLst>
            </p:cNvPr>
            <p:cNvSpPr txBox="1"/>
            <p:nvPr/>
          </p:nvSpPr>
          <p:spPr>
            <a:xfrm>
              <a:off x="3876069" y="1351722"/>
              <a:ext cx="44693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/>
                <a:t>Quality Assurance Team</a:t>
              </a:r>
            </a:p>
          </p:txBody>
        </p:sp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6D00434E-67CE-5C9E-9B99-742CDED3EEA4}"/>
              </a:ext>
            </a:extLst>
          </p:cNvPr>
          <p:cNvSpPr txBox="1"/>
          <p:nvPr/>
        </p:nvSpPr>
        <p:spPr>
          <a:xfrm>
            <a:off x="424083" y="1283225"/>
            <a:ext cx="24309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Customer Support Team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5A7BA498-8D6C-83CF-D895-8F04B1F95E17}"/>
              </a:ext>
            </a:extLst>
          </p:cNvPr>
          <p:cNvSpPr txBox="1"/>
          <p:nvPr/>
        </p:nvSpPr>
        <p:spPr>
          <a:xfrm>
            <a:off x="8730436" y="1457202"/>
            <a:ext cx="30374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hlinkClick r:id="rId11"/>
              </a:rPr>
              <a:t>CoC@facs.org</a:t>
            </a:r>
            <a:endParaRPr lang="en-US" dirty="0"/>
          </a:p>
          <a:p>
            <a:pPr algn="ctr"/>
            <a:r>
              <a:rPr lang="en-US" dirty="0">
                <a:hlinkClick r:id="rId12"/>
              </a:rPr>
              <a:t>NAPBC@facs.org</a:t>
            </a:r>
            <a:endParaRPr lang="en-US" dirty="0"/>
          </a:p>
          <a:p>
            <a:pPr algn="ctr"/>
            <a:r>
              <a:rPr lang="en-US" dirty="0">
                <a:hlinkClick r:id="rId13"/>
              </a:rPr>
              <a:t>NAPRC@facs.org</a:t>
            </a:r>
            <a:endParaRPr lang="en-US" dirty="0"/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7343696F-54F5-7DAA-C9C2-3B96D485917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874363" y="2655876"/>
            <a:ext cx="2851725" cy="375227"/>
          </a:xfrm>
          <a:prstGeom prst="rect">
            <a:avLst/>
          </a:prstGeom>
        </p:spPr>
      </p:pic>
      <p:pic>
        <p:nvPicPr>
          <p:cNvPr id="3" name="Graphic 2" descr="User with solid fill">
            <a:extLst>
              <a:ext uri="{FF2B5EF4-FFF2-40B4-BE49-F238E27FC236}">
                <a16:creationId xmlns:a16="http://schemas.microsoft.com/office/drawing/2014/main" id="{BFAE3126-410E-BDE9-E763-8FA92E25442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0356168" y="4120588"/>
            <a:ext cx="1617834" cy="161783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8B0EFB0-28D9-E2E6-3CE4-1815A7E2E06A}"/>
              </a:ext>
            </a:extLst>
          </p:cNvPr>
          <p:cNvSpPr txBox="1"/>
          <p:nvPr/>
        </p:nvSpPr>
        <p:spPr>
          <a:xfrm>
            <a:off x="10367255" y="5476820"/>
            <a:ext cx="159622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en-US" sz="1200" b="1" dirty="0"/>
          </a:p>
          <a:p>
            <a:pPr algn="ctr"/>
            <a:r>
              <a:rPr lang="en-US" sz="1200" dirty="0"/>
              <a:t>Manager, Standards Development</a:t>
            </a:r>
          </a:p>
        </p:txBody>
      </p:sp>
      <p:pic>
        <p:nvPicPr>
          <p:cNvPr id="1026" name="image_0">
            <a:extLst>
              <a:ext uri="{FF2B5EF4-FFF2-40B4-BE49-F238E27FC236}">
                <a16:creationId xmlns:a16="http://schemas.microsoft.com/office/drawing/2014/main" id="{D5C39B11-3EB6-118B-6C7C-6BB85DFC76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7052" y="4296065"/>
            <a:ext cx="1337295" cy="1332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062407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82558FE-E352-FC64-2D07-6985CF379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Accreditation Tailored to Rural Programs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28E11A7-1009-FC46-C1EC-E92F1F9C984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38200" y="2797364"/>
            <a:ext cx="7021749" cy="2116123"/>
          </a:xfrm>
        </p:spPr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rgbClr val="C00000"/>
                </a:solidFill>
              </a:rPr>
              <a:t>Eligibility: </a:t>
            </a:r>
            <a:r>
              <a:rPr lang="en-US" dirty="0"/>
              <a:t>Hospital is located in a county that is designated RUCC 4-9</a:t>
            </a:r>
          </a:p>
          <a:p>
            <a:pPr lvl="1"/>
            <a:r>
              <a:rPr lang="en-US" dirty="0"/>
              <a:t>RUCC: Metric that differentiates counties by their population size, degree of urbanization, and adjacency to a metro area</a:t>
            </a:r>
          </a:p>
          <a:p>
            <a:pPr lvl="1"/>
            <a:endParaRPr lang="en-US" dirty="0"/>
          </a:p>
          <a:p>
            <a:pPr marL="457189" lvl="1" indent="0">
              <a:buNone/>
            </a:pPr>
            <a:endParaRPr lang="en-US" dirty="0"/>
          </a:p>
        </p:txBody>
      </p:sp>
      <p:pic>
        <p:nvPicPr>
          <p:cNvPr id="3" name="Graphic 2" descr="Hospital with solid fill">
            <a:extLst>
              <a:ext uri="{FF2B5EF4-FFF2-40B4-BE49-F238E27FC236}">
                <a16:creationId xmlns:a16="http://schemas.microsoft.com/office/drawing/2014/main" id="{EE02832A-E785-4DD9-723F-C30DD2DFB0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097671" y="4060636"/>
            <a:ext cx="1965277" cy="1965277"/>
          </a:xfrm>
          <a:prstGeom prst="rect">
            <a:avLst/>
          </a:prstGeom>
        </p:spPr>
      </p:pic>
      <p:pic>
        <p:nvPicPr>
          <p:cNvPr id="11" name="Graphic 10" descr="Doctor female with solid fill">
            <a:extLst>
              <a:ext uri="{FF2B5EF4-FFF2-40B4-BE49-F238E27FC236}">
                <a16:creationId xmlns:a16="http://schemas.microsoft.com/office/drawing/2014/main" id="{4D0B9EC7-C25A-4164-9E13-880CCE5E8C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097671" y="1814726"/>
            <a:ext cx="1965276" cy="1965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8139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A138A30-7688-8B43-D06C-5420D0C366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848990" cy="68580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6539238-793F-58F6-84AA-CA2A51E7596B}"/>
              </a:ext>
            </a:extLst>
          </p:cNvPr>
          <p:cNvSpPr txBox="1"/>
          <p:nvPr/>
        </p:nvSpPr>
        <p:spPr>
          <a:xfrm>
            <a:off x="8448932" y="2967335"/>
            <a:ext cx="294399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/>
              </a:rPr>
              <a:t>https://www.ers.usda.gov/data-products/rural-urban-continuum-codes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5161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9B9677-181D-D1E1-488A-D06F73AD34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All counties in Iowa qualify, except….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BC96D4-4D8F-645B-98A6-9B8686000E8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203960" y="1650816"/>
            <a:ext cx="9468394" cy="4566465"/>
          </a:xfrm>
        </p:spPr>
        <p:txBody>
          <a:bodyPr numCol="3"/>
          <a:lstStyle/>
          <a:p>
            <a:r>
              <a:rPr lang="en-US" dirty="0"/>
              <a:t>Benton</a:t>
            </a:r>
          </a:p>
          <a:p>
            <a:r>
              <a:rPr lang="en-US" dirty="0"/>
              <a:t>Black Hawk</a:t>
            </a:r>
          </a:p>
          <a:p>
            <a:r>
              <a:rPr lang="en-US" dirty="0"/>
              <a:t>Boone</a:t>
            </a:r>
          </a:p>
          <a:p>
            <a:r>
              <a:rPr lang="en-US" dirty="0"/>
              <a:t>Bremer</a:t>
            </a:r>
          </a:p>
          <a:p>
            <a:r>
              <a:rPr lang="en-US" dirty="0"/>
              <a:t>Dallas</a:t>
            </a:r>
          </a:p>
          <a:p>
            <a:r>
              <a:rPr lang="en-US" dirty="0"/>
              <a:t>Dubuque</a:t>
            </a:r>
          </a:p>
          <a:p>
            <a:r>
              <a:rPr lang="en-US" dirty="0"/>
              <a:t>Grundy</a:t>
            </a:r>
          </a:p>
          <a:p>
            <a:r>
              <a:rPr lang="en-US" dirty="0"/>
              <a:t>Gutherie</a:t>
            </a:r>
          </a:p>
          <a:p>
            <a:r>
              <a:rPr lang="en-US" dirty="0"/>
              <a:t>Harrison</a:t>
            </a:r>
          </a:p>
          <a:p>
            <a:r>
              <a:rPr lang="en-US" dirty="0"/>
              <a:t>Jasper</a:t>
            </a:r>
          </a:p>
          <a:p>
            <a:r>
              <a:rPr lang="en-US" dirty="0"/>
              <a:t>Johnson</a:t>
            </a:r>
          </a:p>
          <a:p>
            <a:r>
              <a:rPr lang="en-US" dirty="0"/>
              <a:t>Jones</a:t>
            </a:r>
          </a:p>
          <a:p>
            <a:r>
              <a:rPr lang="en-US" dirty="0"/>
              <a:t>Linn</a:t>
            </a:r>
          </a:p>
          <a:p>
            <a:r>
              <a:rPr lang="en-US" dirty="0"/>
              <a:t>Madison</a:t>
            </a:r>
          </a:p>
          <a:p>
            <a:r>
              <a:rPr lang="en-US" dirty="0"/>
              <a:t>Mills</a:t>
            </a:r>
          </a:p>
          <a:p>
            <a:r>
              <a:rPr lang="en-US" dirty="0"/>
              <a:t>Polk</a:t>
            </a:r>
          </a:p>
          <a:p>
            <a:r>
              <a:rPr lang="en-US" dirty="0"/>
              <a:t>Pottawattamie</a:t>
            </a:r>
          </a:p>
          <a:p>
            <a:r>
              <a:rPr lang="en-US" dirty="0"/>
              <a:t>Scott</a:t>
            </a:r>
          </a:p>
          <a:p>
            <a:r>
              <a:rPr lang="en-US" dirty="0"/>
              <a:t>Story</a:t>
            </a:r>
          </a:p>
          <a:p>
            <a:r>
              <a:rPr lang="en-US" dirty="0"/>
              <a:t>Warren</a:t>
            </a:r>
          </a:p>
          <a:p>
            <a:r>
              <a:rPr lang="en-US" dirty="0"/>
              <a:t>Washington</a:t>
            </a:r>
          </a:p>
          <a:p>
            <a:r>
              <a:rPr lang="en-US" dirty="0"/>
              <a:t>Woodbury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79023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C95802-96E8-7BD1-52BD-875A267EDC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Rural Taskforce Members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2A3AAFAD-5B38-9DF0-361F-6B82D90859B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9881001"/>
              </p:ext>
            </p:extLst>
          </p:nvPr>
        </p:nvGraphicFramePr>
        <p:xfrm>
          <a:off x="1282539" y="1675227"/>
          <a:ext cx="9626923" cy="4394203"/>
        </p:xfrm>
        <a:graphic>
          <a:graphicData uri="http://schemas.openxmlformats.org/drawingml/2006/table">
            <a:tbl>
              <a:tblPr>
                <a:tableStyleId>{073A0DAA-6AF3-43AB-8588-CEC1D06C72B9}</a:tableStyleId>
              </a:tblPr>
              <a:tblGrid>
                <a:gridCol w="3599457">
                  <a:extLst>
                    <a:ext uri="{9D8B030D-6E8A-4147-A177-3AD203B41FA5}">
                      <a16:colId xmlns:a16="http://schemas.microsoft.com/office/drawing/2014/main" val="3279508431"/>
                    </a:ext>
                  </a:extLst>
                </a:gridCol>
                <a:gridCol w="3013733">
                  <a:extLst>
                    <a:ext uri="{9D8B030D-6E8A-4147-A177-3AD203B41FA5}">
                      <a16:colId xmlns:a16="http://schemas.microsoft.com/office/drawing/2014/main" val="2002956243"/>
                    </a:ext>
                  </a:extLst>
                </a:gridCol>
                <a:gridCol w="3013733">
                  <a:extLst>
                    <a:ext uri="{9D8B030D-6E8A-4147-A177-3AD203B41FA5}">
                      <a16:colId xmlns:a16="http://schemas.microsoft.com/office/drawing/2014/main" val="333860669"/>
                    </a:ext>
                  </a:extLst>
                </a:gridCol>
              </a:tblGrid>
              <a:tr h="399473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Ingrid Lizarraga, MBBS, FACS</a:t>
                      </a:r>
                      <a:endParaRPr lang="en-US" sz="20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688" marR="17688" marT="176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chemeClr val="accent4"/>
                          </a:solidFill>
                          <a:effectLst/>
                          <a:latin typeface="Calibri" panose="020F0502020204030204" pitchFamily="34" charset="0"/>
                        </a:rPr>
                        <a:t>Surgeon</a:t>
                      </a:r>
                    </a:p>
                  </a:txBody>
                  <a:tcPr marL="17688" marR="17688" marT="176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solidFill>
                            <a:schemeClr val="accent4"/>
                          </a:solidFill>
                          <a:effectLst/>
                        </a:rPr>
                        <a:t>Iowa City, IA</a:t>
                      </a:r>
                      <a:endParaRPr lang="en-US" sz="2000" b="0" i="0" u="none" strike="noStrike" dirty="0">
                        <a:solidFill>
                          <a:schemeClr val="accent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688" marR="17688" marT="17688" marB="0" anchor="b"/>
                </a:tc>
                <a:extLst>
                  <a:ext uri="{0D108BD9-81ED-4DB2-BD59-A6C34878D82A}">
                    <a16:rowId xmlns:a16="http://schemas.microsoft.com/office/drawing/2014/main" val="1413260742"/>
                  </a:ext>
                </a:extLst>
              </a:tr>
              <a:tr h="399473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David Welsh, MD, MBA, FACS</a:t>
                      </a:r>
                      <a:endParaRPr lang="en-US" sz="20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688" marR="17688" marT="176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chemeClr val="accent4"/>
                          </a:solidFill>
                          <a:effectLst/>
                          <a:latin typeface="Calibri" panose="020F0502020204030204" pitchFamily="34" charset="0"/>
                        </a:rPr>
                        <a:t>Surgeon</a:t>
                      </a:r>
                    </a:p>
                  </a:txBody>
                  <a:tcPr marL="17688" marR="17688" marT="176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solidFill>
                            <a:schemeClr val="accent4"/>
                          </a:solidFill>
                          <a:effectLst/>
                        </a:rPr>
                        <a:t>Batesville, IN</a:t>
                      </a:r>
                      <a:endParaRPr lang="en-US" sz="2000" b="0" i="0" u="none" strike="noStrike" dirty="0">
                        <a:solidFill>
                          <a:schemeClr val="accent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688" marR="17688" marT="17688" marB="0" anchor="b"/>
                </a:tc>
                <a:extLst>
                  <a:ext uri="{0D108BD9-81ED-4DB2-BD59-A6C34878D82A}">
                    <a16:rowId xmlns:a16="http://schemas.microsoft.com/office/drawing/2014/main" val="2740790319"/>
                  </a:ext>
                </a:extLst>
              </a:tr>
              <a:tr h="399473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Mary Charlton, PhD</a:t>
                      </a:r>
                      <a:endParaRPr lang="en-US" sz="20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688" marR="17688" marT="176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chemeClr val="accent4"/>
                          </a:solidFill>
                          <a:effectLst/>
                          <a:latin typeface="Calibri" panose="020F0502020204030204" pitchFamily="34" charset="0"/>
                        </a:rPr>
                        <a:t>Researcher</a:t>
                      </a:r>
                    </a:p>
                  </a:txBody>
                  <a:tcPr marL="17688" marR="17688" marT="176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solidFill>
                            <a:schemeClr val="accent4"/>
                          </a:solidFill>
                          <a:effectLst/>
                        </a:rPr>
                        <a:t>Iowa City, IA</a:t>
                      </a:r>
                      <a:endParaRPr lang="en-US" sz="2000" b="0" i="0" u="none" strike="noStrike" dirty="0">
                        <a:solidFill>
                          <a:schemeClr val="accent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688" marR="17688" marT="17688" marB="0" anchor="b"/>
                </a:tc>
                <a:extLst>
                  <a:ext uri="{0D108BD9-81ED-4DB2-BD59-A6C34878D82A}">
                    <a16:rowId xmlns:a16="http://schemas.microsoft.com/office/drawing/2014/main" val="2496801304"/>
                  </a:ext>
                </a:extLst>
              </a:tr>
              <a:tr h="399473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Charles Shelton, MD</a:t>
                      </a:r>
                      <a:endParaRPr lang="en-US" sz="20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688" marR="17688" marT="176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chemeClr val="accent4"/>
                          </a:solidFill>
                          <a:effectLst/>
                          <a:latin typeface="Calibri" panose="020F0502020204030204" pitchFamily="34" charset="0"/>
                        </a:rPr>
                        <a:t>Radiation Oncologist</a:t>
                      </a:r>
                    </a:p>
                  </a:txBody>
                  <a:tcPr marL="17688" marR="17688" marT="176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solidFill>
                            <a:schemeClr val="accent4"/>
                          </a:solidFill>
                          <a:effectLst/>
                        </a:rPr>
                        <a:t>Nags Head, NC</a:t>
                      </a:r>
                      <a:endParaRPr lang="en-US" sz="2000" b="0" i="0" u="none" strike="noStrike" dirty="0">
                        <a:solidFill>
                          <a:schemeClr val="accent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688" marR="17688" marT="17688" marB="0" anchor="b"/>
                </a:tc>
                <a:extLst>
                  <a:ext uri="{0D108BD9-81ED-4DB2-BD59-A6C34878D82A}">
                    <a16:rowId xmlns:a16="http://schemas.microsoft.com/office/drawing/2014/main" val="3585412198"/>
                  </a:ext>
                </a:extLst>
              </a:tr>
              <a:tr h="399473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>
                          <a:solidFill>
                            <a:schemeClr val="tx1"/>
                          </a:solidFill>
                          <a:effectLst/>
                        </a:rPr>
                        <a:t>Michael Sarap, MD, FACS</a:t>
                      </a:r>
                      <a:endParaRPr lang="en-US" sz="20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688" marR="17688" marT="176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chemeClr val="accent4"/>
                          </a:solidFill>
                          <a:effectLst/>
                          <a:latin typeface="Calibri" panose="020F0502020204030204" pitchFamily="34" charset="0"/>
                        </a:rPr>
                        <a:t>Surgeon</a:t>
                      </a:r>
                    </a:p>
                  </a:txBody>
                  <a:tcPr marL="17688" marR="17688" marT="176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solidFill>
                            <a:schemeClr val="accent4"/>
                          </a:solidFill>
                          <a:effectLst/>
                        </a:rPr>
                        <a:t>Cambridge, OH</a:t>
                      </a:r>
                      <a:endParaRPr lang="en-US" sz="2000" b="0" i="0" u="none" strike="noStrike">
                        <a:solidFill>
                          <a:schemeClr val="accent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688" marR="17688" marT="17688" marB="0" anchor="b"/>
                </a:tc>
                <a:extLst>
                  <a:ext uri="{0D108BD9-81ED-4DB2-BD59-A6C34878D82A}">
                    <a16:rowId xmlns:a16="http://schemas.microsoft.com/office/drawing/2014/main" val="2115571784"/>
                  </a:ext>
                </a:extLst>
              </a:tr>
              <a:tr h="399473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David Mullins, MD, FACS</a:t>
                      </a:r>
                      <a:endParaRPr lang="en-US" sz="20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688" marR="17688" marT="176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chemeClr val="accent4"/>
                          </a:solidFill>
                          <a:effectLst/>
                          <a:latin typeface="Calibri" panose="020F0502020204030204" pitchFamily="34" charset="0"/>
                        </a:rPr>
                        <a:t>Surgeon</a:t>
                      </a:r>
                    </a:p>
                  </a:txBody>
                  <a:tcPr marL="17688" marR="17688" marT="176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solidFill>
                            <a:schemeClr val="accent4"/>
                          </a:solidFill>
                          <a:effectLst/>
                        </a:rPr>
                        <a:t>Princeton, WV</a:t>
                      </a:r>
                      <a:endParaRPr lang="en-US" sz="2000" b="0" i="0" u="none" strike="noStrike" dirty="0">
                        <a:solidFill>
                          <a:schemeClr val="accent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688" marR="17688" marT="17688" marB="0" anchor="b"/>
                </a:tc>
                <a:extLst>
                  <a:ext uri="{0D108BD9-81ED-4DB2-BD59-A6C34878D82A}">
                    <a16:rowId xmlns:a16="http://schemas.microsoft.com/office/drawing/2014/main" val="795987960"/>
                  </a:ext>
                </a:extLst>
              </a:tr>
              <a:tr h="399473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Cliff Connery, MD, FACS</a:t>
                      </a:r>
                      <a:endParaRPr lang="en-US" sz="20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688" marR="17688" marT="176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chemeClr val="accent4"/>
                          </a:solidFill>
                          <a:effectLst/>
                          <a:latin typeface="Calibri" panose="020F0502020204030204" pitchFamily="34" charset="0"/>
                        </a:rPr>
                        <a:t>Surgeon</a:t>
                      </a:r>
                    </a:p>
                  </a:txBody>
                  <a:tcPr marL="17688" marR="17688" marT="176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solidFill>
                            <a:schemeClr val="accent4"/>
                          </a:solidFill>
                          <a:effectLst/>
                        </a:rPr>
                        <a:t>Westport, NY</a:t>
                      </a:r>
                      <a:endParaRPr lang="en-US" sz="2000" b="0" i="0" u="none" strike="noStrike">
                        <a:solidFill>
                          <a:schemeClr val="accent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688" marR="17688" marT="17688" marB="0" anchor="b"/>
                </a:tc>
                <a:extLst>
                  <a:ext uri="{0D108BD9-81ED-4DB2-BD59-A6C34878D82A}">
                    <a16:rowId xmlns:a16="http://schemas.microsoft.com/office/drawing/2014/main" val="3509606151"/>
                  </a:ext>
                </a:extLst>
              </a:tr>
              <a:tr h="399473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Liz Marshall, RHIA, ODS-C, CCS</a:t>
                      </a:r>
                      <a:endParaRPr lang="en-US" sz="20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688" marR="17688" marT="176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chemeClr val="accent4"/>
                          </a:solidFill>
                          <a:effectLst/>
                          <a:latin typeface="Calibri" panose="020F0502020204030204" pitchFamily="34" charset="0"/>
                        </a:rPr>
                        <a:t>Oncology Data Specialist</a:t>
                      </a:r>
                    </a:p>
                  </a:txBody>
                  <a:tcPr marL="17688" marR="17688" marT="176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solidFill>
                            <a:schemeClr val="accent4"/>
                          </a:solidFill>
                          <a:effectLst/>
                        </a:rPr>
                        <a:t>Cheyenne, WY</a:t>
                      </a:r>
                      <a:endParaRPr lang="en-US" sz="2000" b="0" i="0" u="none" strike="noStrike">
                        <a:solidFill>
                          <a:schemeClr val="accent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688" marR="17688" marT="17688" marB="0" anchor="b"/>
                </a:tc>
                <a:extLst>
                  <a:ext uri="{0D108BD9-81ED-4DB2-BD59-A6C34878D82A}">
                    <a16:rowId xmlns:a16="http://schemas.microsoft.com/office/drawing/2014/main" val="2387701352"/>
                  </a:ext>
                </a:extLst>
              </a:tr>
              <a:tr h="399473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Sheryl Greer, ODS-C</a:t>
                      </a:r>
                    </a:p>
                  </a:txBody>
                  <a:tcPr marL="17688" marR="17688" marT="176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chemeClr val="accent4"/>
                          </a:solidFill>
                          <a:effectLst/>
                          <a:latin typeface="Calibri" panose="020F0502020204030204" pitchFamily="34" charset="0"/>
                        </a:rPr>
                        <a:t>Oncology Data Specialist</a:t>
                      </a:r>
                    </a:p>
                  </a:txBody>
                  <a:tcPr marL="17688" marR="17688" marT="176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chemeClr val="accent4"/>
                          </a:solidFill>
                          <a:effectLst/>
                          <a:latin typeface="Calibri" panose="020F0502020204030204" pitchFamily="34" charset="0"/>
                        </a:rPr>
                        <a:t>Sequim, WA</a:t>
                      </a:r>
                    </a:p>
                  </a:txBody>
                  <a:tcPr marL="17688" marR="17688" marT="17688" marB="0" anchor="b"/>
                </a:tc>
                <a:extLst>
                  <a:ext uri="{0D108BD9-81ED-4DB2-BD59-A6C34878D82A}">
                    <a16:rowId xmlns:a16="http://schemas.microsoft.com/office/drawing/2014/main" val="3772352557"/>
                  </a:ext>
                </a:extLst>
              </a:tr>
              <a:tr h="399473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John Montville</a:t>
                      </a:r>
                      <a:endParaRPr lang="en-US" sz="20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688" marR="17688" marT="176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chemeClr val="accent4"/>
                          </a:solidFill>
                          <a:effectLst/>
                          <a:latin typeface="Calibri" panose="020F0502020204030204" pitchFamily="34" charset="0"/>
                        </a:rPr>
                        <a:t>Administrator</a:t>
                      </a:r>
                    </a:p>
                  </a:txBody>
                  <a:tcPr marL="17688" marR="17688" marT="176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solidFill>
                            <a:schemeClr val="accent4"/>
                          </a:solidFill>
                          <a:effectLst/>
                        </a:rPr>
                        <a:t>Paducah, KY</a:t>
                      </a:r>
                      <a:endParaRPr lang="en-US" sz="2000" b="0" i="0" u="none" strike="noStrike" dirty="0">
                        <a:solidFill>
                          <a:schemeClr val="accent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688" marR="17688" marT="17688" marB="0" anchor="b"/>
                </a:tc>
                <a:extLst>
                  <a:ext uri="{0D108BD9-81ED-4DB2-BD59-A6C34878D82A}">
                    <a16:rowId xmlns:a16="http://schemas.microsoft.com/office/drawing/2014/main" val="640572829"/>
                  </a:ext>
                </a:extLst>
              </a:tr>
              <a:tr h="399473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Ron Weigel, MD, FACS</a:t>
                      </a:r>
                      <a:endParaRPr lang="en-US" sz="20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688" marR="17688" marT="176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chemeClr val="accent4"/>
                          </a:solidFill>
                          <a:effectLst/>
                          <a:latin typeface="Calibri" panose="020F0502020204030204" pitchFamily="34" charset="0"/>
                        </a:rPr>
                        <a:t>Surgeon</a:t>
                      </a:r>
                    </a:p>
                  </a:txBody>
                  <a:tcPr marL="17688" marR="17688" marT="176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solidFill>
                            <a:schemeClr val="accent4"/>
                          </a:solidFill>
                          <a:effectLst/>
                        </a:rPr>
                        <a:t>Iowa City, IA</a:t>
                      </a:r>
                      <a:endParaRPr lang="en-US" sz="2000" b="0" i="0" u="none" strike="noStrike" dirty="0">
                        <a:solidFill>
                          <a:schemeClr val="accent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688" marR="17688" marT="17688" marB="0" anchor="b"/>
                </a:tc>
                <a:extLst>
                  <a:ext uri="{0D108BD9-81ED-4DB2-BD59-A6C34878D82A}">
                    <a16:rowId xmlns:a16="http://schemas.microsoft.com/office/drawing/2014/main" val="2478395031"/>
                  </a:ext>
                </a:extLst>
              </a:tr>
            </a:tbl>
          </a:graphicData>
        </a:graphic>
      </p:graphicFrame>
      <p:sp>
        <p:nvSpPr>
          <p:cNvPr id="3" name="Title 1">
            <a:extLst>
              <a:ext uri="{FF2B5EF4-FFF2-40B4-BE49-F238E27FC236}">
                <a16:creationId xmlns:a16="http://schemas.microsoft.com/office/drawing/2014/main" id="{464E819B-CDA8-94B7-19AF-F4CCFC9233D0}"/>
              </a:ext>
            </a:extLst>
          </p:cNvPr>
          <p:cNvSpPr txBox="1">
            <a:spLocks/>
          </p:cNvSpPr>
          <p:nvPr/>
        </p:nvSpPr>
        <p:spPr>
          <a:xfrm>
            <a:off x="0" y="795867"/>
            <a:ext cx="12192000" cy="744836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accent4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>
                <a:solidFill>
                  <a:schemeClr val="tx1"/>
                </a:solidFill>
                <a:latin typeface="+mj-lt"/>
              </a:rPr>
              <a:t>Rural Taskforce Members</a:t>
            </a:r>
          </a:p>
        </p:txBody>
      </p:sp>
    </p:spTree>
    <p:extLst>
      <p:ext uri="{BB962C8B-B14F-4D97-AF65-F5344CB8AC3E}">
        <p14:creationId xmlns:p14="http://schemas.microsoft.com/office/powerpoint/2010/main" val="16614619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033B8E-E6D7-7296-F593-39B0185F7C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You too!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9C6539E-5A76-B053-64BA-179405D81D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2077827" y="1528028"/>
            <a:ext cx="7802880" cy="408432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04199689-E048-73F7-80C5-7A7BAEC8BDFC}"/>
              </a:ext>
            </a:extLst>
          </p:cNvPr>
          <p:cNvSpPr txBox="1">
            <a:spLocks/>
          </p:cNvSpPr>
          <p:nvPr/>
        </p:nvSpPr>
        <p:spPr>
          <a:xfrm>
            <a:off x="721467" y="5717976"/>
            <a:ext cx="10515600" cy="8845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accent4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2887440416"/>
      </p:ext>
    </p:extLst>
  </p:cSld>
  <p:clrMapOvr>
    <a:masterClrMapping/>
  </p:clrMapOvr>
</p:sld>
</file>

<file path=ppt/theme/theme1.xml><?xml version="1.0" encoding="utf-8"?>
<a:theme xmlns:a="http://schemas.openxmlformats.org/drawingml/2006/main" name="Title Slide_Option 1">
  <a:themeElements>
    <a:clrScheme name="Cancer Programs">
      <a:dk1>
        <a:srgbClr val="000000"/>
      </a:dk1>
      <a:lt1>
        <a:srgbClr val="FFFFFF"/>
      </a:lt1>
      <a:dk2>
        <a:srgbClr val="1F497D"/>
      </a:dk2>
      <a:lt2>
        <a:srgbClr val="FEF6E3"/>
      </a:lt2>
      <a:accent1>
        <a:srgbClr val="1A3875"/>
      </a:accent1>
      <a:accent2>
        <a:srgbClr val="E91F00"/>
      </a:accent2>
      <a:accent3>
        <a:srgbClr val="8AA3B0"/>
      </a:accent3>
      <a:accent4>
        <a:srgbClr val="0082B8"/>
      </a:accent4>
      <a:accent5>
        <a:srgbClr val="492436"/>
      </a:accent5>
      <a:accent6>
        <a:srgbClr val="D6DFE3"/>
      </a:accent6>
      <a:hlink>
        <a:srgbClr val="0000FF"/>
      </a:hlink>
      <a:folHlink>
        <a:srgbClr val="80008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itle Slide_Option 2">
  <a:themeElements>
    <a:clrScheme name="Cancer Programs">
      <a:dk1>
        <a:srgbClr val="000000"/>
      </a:dk1>
      <a:lt1>
        <a:srgbClr val="FFFFFF"/>
      </a:lt1>
      <a:dk2>
        <a:srgbClr val="1F497D"/>
      </a:dk2>
      <a:lt2>
        <a:srgbClr val="FEF6E3"/>
      </a:lt2>
      <a:accent1>
        <a:srgbClr val="1A3875"/>
      </a:accent1>
      <a:accent2>
        <a:srgbClr val="E91F00"/>
      </a:accent2>
      <a:accent3>
        <a:srgbClr val="8AA3B0"/>
      </a:accent3>
      <a:accent4>
        <a:srgbClr val="0082B8"/>
      </a:accent4>
      <a:accent5>
        <a:srgbClr val="492436"/>
      </a:accent5>
      <a:accent6>
        <a:srgbClr val="D6DFE3"/>
      </a:accent6>
      <a:hlink>
        <a:srgbClr val="0000FF"/>
      </a:hlink>
      <a:folHlink>
        <a:srgbClr val="80008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allout Slide with Watermark">
  <a:themeElements>
    <a:clrScheme name="Cancer Programs">
      <a:dk1>
        <a:srgbClr val="000000"/>
      </a:dk1>
      <a:lt1>
        <a:srgbClr val="FFFFFF"/>
      </a:lt1>
      <a:dk2>
        <a:srgbClr val="1F497D"/>
      </a:dk2>
      <a:lt2>
        <a:srgbClr val="FEF6E3"/>
      </a:lt2>
      <a:accent1>
        <a:srgbClr val="1A3875"/>
      </a:accent1>
      <a:accent2>
        <a:srgbClr val="E91F00"/>
      </a:accent2>
      <a:accent3>
        <a:srgbClr val="8AA3B0"/>
      </a:accent3>
      <a:accent4>
        <a:srgbClr val="0082B8"/>
      </a:accent4>
      <a:accent5>
        <a:srgbClr val="492436"/>
      </a:accent5>
      <a:accent6>
        <a:srgbClr val="D6DFE3"/>
      </a:accent6>
      <a:hlink>
        <a:srgbClr val="0000FF"/>
      </a:hlink>
      <a:folHlink>
        <a:srgbClr val="80008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Body Slides">
  <a:themeElements>
    <a:clrScheme name="Cancer">
      <a:dk1>
        <a:srgbClr val="000000"/>
      </a:dk1>
      <a:lt1>
        <a:srgbClr val="FFFFFF"/>
      </a:lt1>
      <a:dk2>
        <a:srgbClr val="1F497D"/>
      </a:dk2>
      <a:lt2>
        <a:srgbClr val="FEF6E3"/>
      </a:lt2>
      <a:accent1>
        <a:srgbClr val="1A3875"/>
      </a:accent1>
      <a:accent2>
        <a:srgbClr val="E91F00"/>
      </a:accent2>
      <a:accent3>
        <a:srgbClr val="8AA3B0"/>
      </a:accent3>
      <a:accent4>
        <a:srgbClr val="0082B8"/>
      </a:accent4>
      <a:accent5>
        <a:srgbClr val="492436"/>
      </a:accent5>
      <a:accent6>
        <a:srgbClr val="D6DFE3"/>
      </a:accent6>
      <a:hlink>
        <a:srgbClr val="0000FF"/>
      </a:hlink>
      <a:folHlink>
        <a:srgbClr val="80008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Custom Design">
  <a:themeElements>
    <a:clrScheme name="Cancer Programs">
      <a:dk1>
        <a:srgbClr val="000000"/>
      </a:dk1>
      <a:lt1>
        <a:srgbClr val="FFFFFF"/>
      </a:lt1>
      <a:dk2>
        <a:srgbClr val="1F497D"/>
      </a:dk2>
      <a:lt2>
        <a:srgbClr val="FEF6E3"/>
      </a:lt2>
      <a:accent1>
        <a:srgbClr val="1A3875"/>
      </a:accent1>
      <a:accent2>
        <a:srgbClr val="E91F00"/>
      </a:accent2>
      <a:accent3>
        <a:srgbClr val="8AA3B0"/>
      </a:accent3>
      <a:accent4>
        <a:srgbClr val="0082B8"/>
      </a:accent4>
      <a:accent5>
        <a:srgbClr val="492436"/>
      </a:accent5>
      <a:accent6>
        <a:srgbClr val="D6DFE3"/>
      </a:accent6>
      <a:hlink>
        <a:srgbClr val="0000FF"/>
      </a:hlink>
      <a:folHlink>
        <a:srgbClr val="80008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664</TotalTime>
  <Words>1550</Words>
  <Application>Microsoft Office PowerPoint</Application>
  <PresentationFormat>Widescreen</PresentationFormat>
  <Paragraphs>280</Paragraphs>
  <Slides>31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31</vt:i4>
      </vt:variant>
    </vt:vector>
  </HeadingPairs>
  <TitlesOfParts>
    <vt:vector size="40" baseType="lpstr">
      <vt:lpstr>Aptos</vt:lpstr>
      <vt:lpstr>Arial</vt:lpstr>
      <vt:lpstr>Calibri</vt:lpstr>
      <vt:lpstr>Wingdings</vt:lpstr>
      <vt:lpstr>Title Slide_Option 1</vt:lpstr>
      <vt:lpstr>Title Slide_Option 2</vt:lpstr>
      <vt:lpstr>Callout Slide with Watermark</vt:lpstr>
      <vt:lpstr>Body Slides</vt:lpstr>
      <vt:lpstr>Custom Design</vt:lpstr>
      <vt:lpstr>PowerPoint Presentation</vt:lpstr>
      <vt:lpstr>I know Iowa well!</vt:lpstr>
      <vt:lpstr>PowerPoint Presentation</vt:lpstr>
      <vt:lpstr>We’re here to help! </vt:lpstr>
      <vt:lpstr>Accreditation Tailored to Rural Programs</vt:lpstr>
      <vt:lpstr>PowerPoint Presentation</vt:lpstr>
      <vt:lpstr>All counties in Iowa qualify, except….</vt:lpstr>
      <vt:lpstr>Rural Taskforce Members</vt:lpstr>
      <vt:lpstr>You too!</vt:lpstr>
      <vt:lpstr>How’d we come up with the standards?</vt:lpstr>
      <vt:lpstr>This is happening soon!*</vt:lpstr>
      <vt:lpstr>What’s different in the Rural Track?</vt:lpstr>
      <vt:lpstr>Fewer requirements to apply</vt:lpstr>
      <vt:lpstr>Decreased staffing requirements</vt:lpstr>
      <vt:lpstr>Decreased tracking and documentation requirements</vt:lpstr>
      <vt:lpstr>Standard 4.4: Genetic Counseling and Risk Assessment</vt:lpstr>
      <vt:lpstr>Decreased requirement for patient services</vt:lpstr>
      <vt:lpstr>Key standards that remain the same</vt:lpstr>
      <vt:lpstr>PowerPoint Presentation</vt:lpstr>
      <vt:lpstr>How often do standards change? </vt:lpstr>
      <vt:lpstr>PowerPoint Presentation</vt:lpstr>
      <vt:lpstr>Updated! Changes in Operative Standards  (5.3-5.6) Assessment</vt:lpstr>
      <vt:lpstr>All Programs: Requirements during 2026</vt:lpstr>
      <vt:lpstr>Standard 5.3-5.6: Standard Compliance</vt:lpstr>
      <vt:lpstr>Example of CoC Audit Template</vt:lpstr>
      <vt:lpstr>NEW! Standard 5.9: Smoking Cessation for Patients with Cancer</vt:lpstr>
      <vt:lpstr>Free Smoking Cessation Webinar Available!</vt:lpstr>
      <vt:lpstr>Updated! Standard 4.2: Oncology Nursing Credentials</vt:lpstr>
      <vt:lpstr>Webinar Opportunity!</vt:lpstr>
      <vt:lpstr>How to Learn About Changes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Eliana Goldstein</dc:creator>
  <cp:lastModifiedBy>Erin Reuter</cp:lastModifiedBy>
  <cp:revision>51</cp:revision>
  <dcterms:created xsi:type="dcterms:W3CDTF">2022-08-24T20:32:50Z</dcterms:created>
  <dcterms:modified xsi:type="dcterms:W3CDTF">2025-11-08T18:40:26Z</dcterms:modified>
</cp:coreProperties>
</file>