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9" r:id="rId5"/>
  </p:sldMasterIdLst>
  <p:notesMasterIdLst>
    <p:notesMasterId r:id="rId34"/>
  </p:notesMasterIdLst>
  <p:sldIdLst>
    <p:sldId id="256" r:id="rId6"/>
    <p:sldId id="258" r:id="rId7"/>
    <p:sldId id="259" r:id="rId8"/>
    <p:sldId id="313" r:id="rId9"/>
    <p:sldId id="312" r:id="rId10"/>
    <p:sldId id="319" r:id="rId11"/>
    <p:sldId id="314" r:id="rId12"/>
    <p:sldId id="292" r:id="rId13"/>
    <p:sldId id="293" r:id="rId14"/>
    <p:sldId id="316" r:id="rId15"/>
    <p:sldId id="315" r:id="rId16"/>
    <p:sldId id="294" r:id="rId17"/>
    <p:sldId id="321" r:id="rId18"/>
    <p:sldId id="318" r:id="rId19"/>
    <p:sldId id="284" r:id="rId20"/>
    <p:sldId id="286" r:id="rId21"/>
    <p:sldId id="287" r:id="rId22"/>
    <p:sldId id="322" r:id="rId23"/>
    <p:sldId id="324" r:id="rId24"/>
    <p:sldId id="281" r:id="rId25"/>
    <p:sldId id="309" r:id="rId26"/>
    <p:sldId id="282" r:id="rId27"/>
    <p:sldId id="310" r:id="rId28"/>
    <p:sldId id="283" r:id="rId29"/>
    <p:sldId id="279" r:id="rId30"/>
    <p:sldId id="306" r:id="rId31"/>
    <p:sldId id="325" r:id="rId32"/>
    <p:sldId id="3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85"/>
    <p:restoredTop sz="96234"/>
  </p:normalViewPr>
  <p:slideViewPr>
    <p:cSldViewPr snapToGrid="0">
      <p:cViewPr varScale="1">
        <p:scale>
          <a:sx n="111" d="100"/>
          <a:sy n="111" d="100"/>
        </p:scale>
        <p:origin x="9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2F719-4CDF-4A2C-AC50-80D870FAE989}"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2377B-378F-4C83-A85B-765714BA1E5C}" type="slidenum">
              <a:rPr lang="en-US" smtClean="0"/>
              <a:t>‹#›</a:t>
            </a:fld>
            <a:endParaRPr lang="en-US"/>
          </a:p>
        </p:txBody>
      </p:sp>
    </p:spTree>
    <p:extLst>
      <p:ext uri="{BB962C8B-B14F-4D97-AF65-F5344CB8AC3E}">
        <p14:creationId xmlns:p14="http://schemas.microsoft.com/office/powerpoint/2010/main" val="382384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38F1-9659-A117-68E4-1FFB28168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85923-7643-C4F4-F2E1-426F73ABA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E69D9-B98F-104B-2050-EAD74BDC7E24}"/>
              </a:ext>
            </a:extLst>
          </p:cNvPr>
          <p:cNvSpPr>
            <a:spLocks noGrp="1"/>
          </p:cNvSpPr>
          <p:nvPr>
            <p:ph type="body" idx="1"/>
          </p:nvPr>
        </p:nvSpPr>
        <p:spPr/>
        <p:txBody>
          <a:bodyPr/>
          <a:lstStyle/>
          <a:p>
            <a:r>
              <a:rPr lang="en-US" dirty="0"/>
              <a:t>QPort Resources</a:t>
            </a:r>
          </a:p>
          <a:p>
            <a:endParaRPr lang="en-US" dirty="0"/>
          </a:p>
          <a:p>
            <a:r>
              <a:rPr lang="en-US" dirty="0"/>
              <a:t>SRL – </a:t>
            </a:r>
          </a:p>
          <a:p>
            <a:r>
              <a:rPr lang="en-US" dirty="0"/>
              <a:t>Refer to CC Minutes samples (S2.3)</a:t>
            </a:r>
          </a:p>
          <a:p>
            <a:endParaRPr lang="en-US" dirty="0"/>
          </a:p>
          <a:p>
            <a:r>
              <a:rPr lang="en-US" dirty="0"/>
              <a:t>SMART Format for Goals</a:t>
            </a:r>
          </a:p>
          <a:p>
            <a:endParaRPr lang="en-US" dirty="0"/>
          </a:p>
          <a:p>
            <a:endParaRPr lang="en-US" dirty="0"/>
          </a:p>
        </p:txBody>
      </p:sp>
      <p:sp>
        <p:nvSpPr>
          <p:cNvPr id="4" name="Slide Number Placeholder 3">
            <a:extLst>
              <a:ext uri="{FF2B5EF4-FFF2-40B4-BE49-F238E27FC236}">
                <a16:creationId xmlns:a16="http://schemas.microsoft.com/office/drawing/2014/main" id="{75DDD428-E15C-5807-CE08-A9E7E3702E96}"/>
              </a:ext>
            </a:extLst>
          </p:cNvPr>
          <p:cNvSpPr>
            <a:spLocks noGrp="1"/>
          </p:cNvSpPr>
          <p:nvPr>
            <p:ph type="sldNum" sz="quarter" idx="5"/>
          </p:nvPr>
        </p:nvSpPr>
        <p:spPr/>
        <p:txBody>
          <a:bodyPr/>
          <a:lstStyle/>
          <a:p>
            <a:fld id="{2040451E-9C95-4592-A744-82845189669D}" type="slidenum">
              <a:rPr lang="en-US" smtClean="0"/>
              <a:t>8</a:t>
            </a:fld>
            <a:endParaRPr lang="en-US"/>
          </a:p>
        </p:txBody>
      </p:sp>
    </p:spTree>
    <p:extLst>
      <p:ext uri="{BB962C8B-B14F-4D97-AF65-F5344CB8AC3E}">
        <p14:creationId xmlns:p14="http://schemas.microsoft.com/office/powerpoint/2010/main" val="400286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review the Corrective Action Instructions and Required Document for a clear description of what is required to resolve each deficiency.  Do not assume what is required.  </a:t>
            </a:r>
          </a:p>
          <a:p>
            <a:endParaRPr lang="en-US" dirty="0"/>
          </a:p>
          <a:p>
            <a:r>
              <a:rPr lang="en-US" dirty="0"/>
              <a:t>If you were able to listen to Marci and Dr. Kruse’s presentation on Thursday, you want to be sure you follow the Corrective Action Required Document so you can fully resolve the deficiency. </a:t>
            </a:r>
          </a:p>
          <a:p>
            <a:endParaRPr lang="en-US" dirty="0"/>
          </a:p>
          <a:p>
            <a:r>
              <a:rPr lang="en-US" dirty="0"/>
              <a:t>The documentation may consist of Action plans, a complete year’s Annual Report, Audits and minutes reflecting the presentation and discussion of the audit findings and any additional action items that might be necessary following the audit.  Corrective action may also require the completed standard templates along with minutes from Cancer Committee, BPLC or RC-MDT meetings. </a:t>
            </a:r>
          </a:p>
        </p:txBody>
      </p:sp>
      <p:sp>
        <p:nvSpPr>
          <p:cNvPr id="4" name="Slide Number Placeholder 3"/>
          <p:cNvSpPr>
            <a:spLocks noGrp="1"/>
          </p:cNvSpPr>
          <p:nvPr>
            <p:ph type="sldNum" sz="quarter" idx="5"/>
          </p:nvPr>
        </p:nvSpPr>
        <p:spPr/>
        <p:txBody>
          <a:bodyPr/>
          <a:lstStyle/>
          <a:p>
            <a:fld id="{2040451E-9C95-4592-A744-82845189669D}" type="slidenum">
              <a:rPr lang="en-US" smtClean="0"/>
              <a:t>26</a:t>
            </a:fld>
            <a:endParaRPr lang="en-US"/>
          </a:p>
        </p:txBody>
      </p:sp>
    </p:spTree>
    <p:extLst>
      <p:ext uri="{BB962C8B-B14F-4D97-AF65-F5344CB8AC3E}">
        <p14:creationId xmlns:p14="http://schemas.microsoft.com/office/powerpoint/2010/main" val="15282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6261A-94B5-4CE0-BAE9-2CBE6DF6E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296C9-E243-357F-3577-5BFAD5DB2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D2FAA-3576-E2A5-90AA-062328FEAD9B}"/>
              </a:ext>
            </a:extLst>
          </p:cNvPr>
          <p:cNvSpPr>
            <a:spLocks noGrp="1"/>
          </p:cNvSpPr>
          <p:nvPr>
            <p:ph type="body" idx="1"/>
          </p:nvPr>
        </p:nvSpPr>
        <p:spPr/>
        <p:txBody>
          <a:bodyPr/>
          <a:lstStyle/>
          <a:p>
            <a:r>
              <a:rPr lang="en-US" dirty="0"/>
              <a:t>The Cancer Program News is sent twice per month.  By clicking on the Cancer Program News Article Archive for each program, you can view the articles pertaining to the specific program.  There is also a direct link to the subscription page where you can get signed up to receive the CPN every other Thursday.   While some are referenced here, be sure to read the full Cancer Program News.</a:t>
            </a:r>
          </a:p>
          <a:p>
            <a:endParaRPr lang="en-US" dirty="0"/>
          </a:p>
          <a:p>
            <a:r>
              <a:rPr lang="en-US" dirty="0"/>
              <a:t>The CF is a great tool.  If you are not already registered, you can review the instructions for accessing and signing up to become a member.  There is no fee, you do not have to be from an accredited program to utilize the site.  In addition to information by Program and Standards Manuals, there are Forums for AJCC TNM Staging by Version/Edition, the STORE Manual, Rapid Cancer Reporting System and Ask the Pathologist, which is responded to by CAP members.</a:t>
            </a:r>
          </a:p>
        </p:txBody>
      </p:sp>
      <p:sp>
        <p:nvSpPr>
          <p:cNvPr id="4" name="Slide Number Placeholder 3">
            <a:extLst>
              <a:ext uri="{FF2B5EF4-FFF2-40B4-BE49-F238E27FC236}">
                <a16:creationId xmlns:a16="http://schemas.microsoft.com/office/drawing/2014/main" id="{D6F8FBF3-B02A-A19B-C91E-D36040D26192}"/>
              </a:ext>
            </a:extLst>
          </p:cNvPr>
          <p:cNvSpPr>
            <a:spLocks noGrp="1"/>
          </p:cNvSpPr>
          <p:nvPr>
            <p:ph type="sldNum" sz="quarter" idx="5"/>
          </p:nvPr>
        </p:nvSpPr>
        <p:spPr/>
        <p:txBody>
          <a:bodyPr/>
          <a:lstStyle/>
          <a:p>
            <a:fld id="{2040451E-9C95-4592-A744-82845189669D}" type="slidenum">
              <a:rPr lang="en-US" smtClean="0"/>
              <a:t>9</a:t>
            </a:fld>
            <a:endParaRPr lang="en-US"/>
          </a:p>
        </p:txBody>
      </p:sp>
    </p:spTree>
    <p:extLst>
      <p:ext uri="{BB962C8B-B14F-4D97-AF65-F5344CB8AC3E}">
        <p14:creationId xmlns:p14="http://schemas.microsoft.com/office/powerpoint/2010/main" val="407522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in the minutes and on the Templates as required.</a:t>
            </a:r>
          </a:p>
          <a:p>
            <a:endParaRPr lang="en-US" dirty="0"/>
          </a:p>
          <a:p>
            <a:r>
              <a:rPr lang="en-US" dirty="0"/>
              <a:t>Refer to SRL at S2.3</a:t>
            </a:r>
          </a:p>
        </p:txBody>
      </p:sp>
      <p:sp>
        <p:nvSpPr>
          <p:cNvPr id="4" name="Slide Number Placeholder 3"/>
          <p:cNvSpPr>
            <a:spLocks noGrp="1"/>
          </p:cNvSpPr>
          <p:nvPr>
            <p:ph type="sldNum" sz="quarter" idx="5"/>
          </p:nvPr>
        </p:nvSpPr>
        <p:spPr/>
        <p:txBody>
          <a:bodyPr/>
          <a:lstStyle/>
          <a:p>
            <a:fld id="{2040451E-9C95-4592-A744-82845189669D}" type="slidenum">
              <a:rPr lang="en-US" smtClean="0"/>
              <a:t>15</a:t>
            </a:fld>
            <a:endParaRPr lang="en-US"/>
          </a:p>
        </p:txBody>
      </p:sp>
    </p:spTree>
    <p:extLst>
      <p:ext uri="{BB962C8B-B14F-4D97-AF65-F5344CB8AC3E}">
        <p14:creationId xmlns:p14="http://schemas.microsoft.com/office/powerpoint/2010/main" val="199713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are the window to your program</a:t>
            </a:r>
          </a:p>
          <a:p>
            <a:endParaRPr lang="en-US" dirty="0"/>
          </a:p>
          <a:p>
            <a:pPr marL="171450" indent="-171450">
              <a:buFont typeface="Arial" panose="020B0604020202020204" pitchFamily="34" charset="0"/>
              <a:buChar char="•"/>
            </a:pPr>
            <a:r>
              <a:rPr lang="en-US" dirty="0"/>
              <a:t>Formal, dictated minutes not required, keep them concise</a:t>
            </a:r>
          </a:p>
          <a:p>
            <a:pPr marL="171450" indent="-171450">
              <a:buFont typeface="Arial" panose="020B0604020202020204" pitchFamily="34" charset="0"/>
              <a:buChar char="•"/>
            </a:pPr>
            <a:r>
              <a:rPr lang="en-US" dirty="0"/>
              <a:t>PowerPoints alone are not minutes.  Minutes must be done to document discussion and action items</a:t>
            </a:r>
          </a:p>
          <a:p>
            <a:pPr marL="171450" indent="-171450">
              <a:buFont typeface="Arial" panose="020B0604020202020204" pitchFamily="34" charset="0"/>
              <a:buChar char="•"/>
            </a:pPr>
            <a:r>
              <a:rPr lang="en-US" dirty="0"/>
              <a:t>Review the standard, know what must be documented for each</a:t>
            </a:r>
          </a:p>
          <a:p>
            <a:pPr marL="171450" indent="-171450">
              <a:buFont typeface="Arial" panose="020B0604020202020204" pitchFamily="34" charset="0"/>
              <a:buChar char="•"/>
            </a:pPr>
            <a:r>
              <a:rPr lang="en-US" dirty="0"/>
              <a:t>If there is an attachment or PowerPoint that accompanies the minutes, be sure it is attached/uploaded for the site reviewer. Avoids questions prior to the site visit. </a:t>
            </a:r>
          </a:p>
          <a:p>
            <a:pPr marL="171450" indent="-171450">
              <a:buFont typeface="Arial" panose="020B0604020202020204" pitchFamily="34" charset="0"/>
              <a:buChar char="•"/>
            </a:pPr>
            <a:r>
              <a:rPr lang="en-US" dirty="0"/>
              <a:t>If you embed documents for leadership meetings, be sure they can accessed after uploading to the PRQ. Or be proactive and upload the documents.  Do not assume the report will open for Cancer Program Staff or the Site Reviewer</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040451E-9C95-4592-A744-82845189669D}" type="slidenum">
              <a:rPr lang="en-US" smtClean="0"/>
              <a:t>16</a:t>
            </a:fld>
            <a:endParaRPr lang="en-US"/>
          </a:p>
        </p:txBody>
      </p:sp>
    </p:spTree>
    <p:extLst>
      <p:ext uri="{BB962C8B-B14F-4D97-AF65-F5344CB8AC3E}">
        <p14:creationId xmlns:p14="http://schemas.microsoft.com/office/powerpoint/2010/main" val="73191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0451E-9C95-4592-A744-82845189669D}" type="slidenum">
              <a:rPr lang="en-US" smtClean="0"/>
              <a:t>17</a:t>
            </a:fld>
            <a:endParaRPr lang="en-US"/>
          </a:p>
        </p:txBody>
      </p:sp>
    </p:spTree>
    <p:extLst>
      <p:ext uri="{BB962C8B-B14F-4D97-AF65-F5344CB8AC3E}">
        <p14:creationId xmlns:p14="http://schemas.microsoft.com/office/powerpoint/2010/main" val="231966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a:t>
            </a:r>
          </a:p>
          <a:p>
            <a:r>
              <a:rPr lang="en-US" dirty="0"/>
              <a:t>Title</a:t>
            </a:r>
          </a:p>
          <a:p>
            <a:r>
              <a:rPr lang="en-US" dirty="0"/>
              <a:t>Created/reviewed by</a:t>
            </a:r>
          </a:p>
          <a:p>
            <a:r>
              <a:rPr lang="en-US" dirty="0"/>
              <a:t>Created/reviewed/next dates</a:t>
            </a:r>
          </a:p>
        </p:txBody>
      </p:sp>
      <p:sp>
        <p:nvSpPr>
          <p:cNvPr id="4" name="Slide Number Placeholder 3"/>
          <p:cNvSpPr>
            <a:spLocks noGrp="1"/>
          </p:cNvSpPr>
          <p:nvPr>
            <p:ph type="sldNum" sz="quarter" idx="5"/>
          </p:nvPr>
        </p:nvSpPr>
        <p:spPr/>
        <p:txBody>
          <a:bodyPr/>
          <a:lstStyle/>
          <a:p>
            <a:fld id="{2040451E-9C95-4592-A744-82845189669D}" type="slidenum">
              <a:rPr lang="en-US" smtClean="0"/>
              <a:t>20</a:t>
            </a:fld>
            <a:endParaRPr lang="en-US"/>
          </a:p>
        </p:txBody>
      </p:sp>
    </p:spTree>
    <p:extLst>
      <p:ext uri="{BB962C8B-B14F-4D97-AF65-F5344CB8AC3E}">
        <p14:creationId xmlns:p14="http://schemas.microsoft.com/office/powerpoint/2010/main" val="288623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data was collected and used to identify the problem.</a:t>
            </a:r>
          </a:p>
          <a:p>
            <a:r>
              <a:rPr lang="en-US" dirty="0"/>
              <a:t>The QII starts with “the fix”.  Then concludes there was no real problem to correct. This is not meeting the intent of the standard.</a:t>
            </a:r>
          </a:p>
          <a:p>
            <a:endParaRPr lang="en-US" dirty="0"/>
          </a:p>
          <a:p>
            <a:r>
              <a:rPr lang="en-US" dirty="0"/>
              <a:t>Missing discussion with the cancer committee. </a:t>
            </a:r>
          </a:p>
          <a:p>
            <a:r>
              <a:rPr lang="en-US" dirty="0"/>
              <a:t>Minutes do not reflect review and discussion of the QII.</a:t>
            </a:r>
          </a:p>
          <a:p>
            <a:endParaRPr lang="en-US" dirty="0"/>
          </a:p>
        </p:txBody>
      </p:sp>
      <p:sp>
        <p:nvSpPr>
          <p:cNvPr id="4" name="Slide Number Placeholder 3"/>
          <p:cNvSpPr>
            <a:spLocks noGrp="1"/>
          </p:cNvSpPr>
          <p:nvPr>
            <p:ph type="sldNum" sz="quarter" idx="5"/>
          </p:nvPr>
        </p:nvSpPr>
        <p:spPr/>
        <p:txBody>
          <a:bodyPr/>
          <a:lstStyle/>
          <a:p>
            <a:fld id="{2040451E-9C95-4592-A744-82845189669D}" type="slidenum">
              <a:rPr lang="en-US" smtClean="0"/>
              <a:t>21</a:t>
            </a:fld>
            <a:endParaRPr lang="en-US"/>
          </a:p>
        </p:txBody>
      </p:sp>
    </p:spTree>
    <p:extLst>
      <p:ext uri="{BB962C8B-B14F-4D97-AF65-F5344CB8AC3E}">
        <p14:creationId xmlns:p14="http://schemas.microsoft.com/office/powerpoint/2010/main" val="163717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DMAIC is just one tool available</a:t>
            </a:r>
          </a:p>
          <a:p>
            <a:r>
              <a:rPr lang="en-US" dirty="0"/>
              <a:t>PDSA</a:t>
            </a:r>
          </a:p>
          <a:p>
            <a:r>
              <a:rPr lang="en-US" dirty="0"/>
              <a:t>ACS Quality Framework</a:t>
            </a:r>
          </a:p>
          <a:p>
            <a:endParaRPr lang="en-US" dirty="0"/>
          </a:p>
        </p:txBody>
      </p:sp>
      <p:sp>
        <p:nvSpPr>
          <p:cNvPr id="4" name="Slide Number Placeholder 3"/>
          <p:cNvSpPr>
            <a:spLocks noGrp="1"/>
          </p:cNvSpPr>
          <p:nvPr>
            <p:ph type="sldNum" sz="quarter" idx="5"/>
          </p:nvPr>
        </p:nvSpPr>
        <p:spPr/>
        <p:txBody>
          <a:bodyPr/>
          <a:lstStyle/>
          <a:p>
            <a:fld id="{2040451E-9C95-4592-A744-82845189669D}" type="slidenum">
              <a:rPr lang="en-US" smtClean="0"/>
              <a:t>24</a:t>
            </a:fld>
            <a:endParaRPr lang="en-US"/>
          </a:p>
        </p:txBody>
      </p:sp>
    </p:spTree>
    <p:extLst>
      <p:ext uri="{BB962C8B-B14F-4D97-AF65-F5344CB8AC3E}">
        <p14:creationId xmlns:p14="http://schemas.microsoft.com/office/powerpoint/2010/main" val="228187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a couple of clarifications came out regarding the use of the same cancer program activity to address more than one standard.  The exception is 7.3 QII.  A standard that has an outcome that also can be an identified problem for QII.  There should be baseline data that sets the problem statement. </a:t>
            </a:r>
          </a:p>
          <a:p>
            <a:endParaRPr lang="en-US" dirty="0"/>
          </a:p>
          <a:p>
            <a:r>
              <a:rPr lang="en-US" dirty="0"/>
              <a:t>Some examples of this may include providing the same Nutrition annual report for 4.7 and as part of 4.8 services.  While the staff for both may be the same, 4.7 is aimed at the patient in current treatment, while 4.8 should be directed at the survivor; those patients who have completed active treatment. </a:t>
            </a:r>
          </a:p>
          <a:p>
            <a:endParaRPr lang="en-US" dirty="0"/>
          </a:p>
          <a:p>
            <a:r>
              <a:rPr lang="en-US" dirty="0"/>
              <a:t>Lastly, the CLP cannot use their reporting on NCDB Tools in S2.2 to meet the criteria for Standard 6.4.  </a:t>
            </a:r>
            <a:br>
              <a:rPr lang="en-US" dirty="0"/>
            </a:br>
            <a:r>
              <a:rPr lang="en-US" dirty="0"/>
              <a:t>The 6.4 report should be focused on RCRS submissions, including population of the Quality Measures as well as other cancer sites not addressed in the Quality Measures.  There is an RCRS Submission Report that can help facilitate discussion for 6.4.  Further details can be found in the RCRS/Reports section. </a:t>
            </a:r>
          </a:p>
        </p:txBody>
      </p:sp>
      <p:sp>
        <p:nvSpPr>
          <p:cNvPr id="4" name="Slide Number Placeholder 3"/>
          <p:cNvSpPr>
            <a:spLocks noGrp="1"/>
          </p:cNvSpPr>
          <p:nvPr>
            <p:ph type="sldNum" sz="quarter" idx="5"/>
          </p:nvPr>
        </p:nvSpPr>
        <p:spPr/>
        <p:txBody>
          <a:bodyPr/>
          <a:lstStyle/>
          <a:p>
            <a:fld id="{2040451E-9C95-4592-A744-82845189669D}" type="slidenum">
              <a:rPr lang="en-US" smtClean="0"/>
              <a:t>25</a:t>
            </a:fld>
            <a:endParaRPr lang="en-US"/>
          </a:p>
        </p:txBody>
      </p:sp>
    </p:spTree>
    <p:extLst>
      <p:ext uri="{BB962C8B-B14F-4D97-AF65-F5344CB8AC3E}">
        <p14:creationId xmlns:p14="http://schemas.microsoft.com/office/powerpoint/2010/main" val="202505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76C726-FA81-52AF-B7FD-3246E8D6B7A5}"/>
              </a:ext>
            </a:extLst>
          </p:cNvPr>
          <p:cNvSpPr>
            <a:spLocks noGrp="1"/>
          </p:cNvSpPr>
          <p:nvPr>
            <p:ph type="body" sz="quarter" idx="10" hasCustomPrompt="1"/>
          </p:nvPr>
        </p:nvSpPr>
        <p:spPr>
          <a:xfrm>
            <a:off x="923925" y="2814638"/>
            <a:ext cx="9083675" cy="1563687"/>
          </a:xfrm>
          <a:prstGeom prst="rect">
            <a:avLst/>
          </a:prstGeom>
        </p:spPr>
        <p:txBody>
          <a:bodyPr/>
          <a:lstStyle>
            <a:lvl1pPr marL="0" indent="0">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4" name="Text Placeholder 13">
            <a:extLst>
              <a:ext uri="{FF2B5EF4-FFF2-40B4-BE49-F238E27FC236}">
                <a16:creationId xmlns:a16="http://schemas.microsoft.com/office/drawing/2014/main" id="{8BD065EA-F222-E2DB-786F-2F2E6E69054F}"/>
              </a:ext>
            </a:extLst>
          </p:cNvPr>
          <p:cNvSpPr>
            <a:spLocks noGrp="1"/>
          </p:cNvSpPr>
          <p:nvPr>
            <p:ph type="body" sz="quarter" idx="11" hasCustomPrompt="1"/>
          </p:nvPr>
        </p:nvSpPr>
        <p:spPr>
          <a:xfrm>
            <a:off x="923925" y="4643438"/>
            <a:ext cx="9083675" cy="1086802"/>
          </a:xfrm>
          <a:prstGeom prst="rect">
            <a:avLst/>
          </a:prstGeom>
        </p:spPr>
        <p:txBody>
          <a:bodyPr/>
          <a:lstStyle>
            <a:lvl1pPr marL="0" indent="0">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17372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3695"/>
            <a:ext cx="5181600" cy="457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83695"/>
            <a:ext cx="5181600" cy="457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207A81C3-2775-9DB2-ED4E-6969DDA948BE}"/>
              </a:ext>
            </a:extLst>
          </p:cNvPr>
          <p:cNvSpPr>
            <a:spLocks noGrp="1"/>
          </p:cNvSpPr>
          <p:nvPr>
            <p:ph type="title"/>
          </p:nvPr>
        </p:nvSpPr>
        <p:spPr>
          <a:xfrm>
            <a:off x="838200" y="371572"/>
            <a:ext cx="10515600" cy="882464"/>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423095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1ACF76C4-1485-1394-9A29-8F17282A495D}"/>
              </a:ext>
            </a:extLst>
          </p:cNvPr>
          <p:cNvSpPr>
            <a:spLocks noGrp="1"/>
          </p:cNvSpPr>
          <p:nvPr>
            <p:ph type="body" sz="quarter" idx="12" hasCustomPrompt="1"/>
          </p:nvPr>
        </p:nvSpPr>
        <p:spPr>
          <a:xfrm>
            <a:off x="2932258" y="5464398"/>
            <a:ext cx="3584294" cy="473304"/>
          </a:xfrm>
          <a:prstGeom prst="rect">
            <a:avLst/>
          </a:prstGeom>
        </p:spPr>
        <p:txBody>
          <a:bodyPr anchor="ctr" anchorCtr="0"/>
          <a:lstStyle>
            <a:lvl1pPr marL="0" indent="0">
              <a:buNone/>
              <a:defRPr sz="2400" b="0" i="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facs.org</a:t>
            </a:r>
            <a:r>
              <a:rPr lang="en-US" dirty="0"/>
              <a:t>/</a:t>
            </a:r>
            <a:r>
              <a:rPr lang="en-US" dirty="0" err="1"/>
              <a:t>loremipsum</a:t>
            </a:r>
            <a:endParaRPr lang="en-US" dirty="0"/>
          </a:p>
        </p:txBody>
      </p:sp>
      <p:sp>
        <p:nvSpPr>
          <p:cNvPr id="3" name="Text Placeholder 13">
            <a:extLst>
              <a:ext uri="{FF2B5EF4-FFF2-40B4-BE49-F238E27FC236}">
                <a16:creationId xmlns:a16="http://schemas.microsoft.com/office/drawing/2014/main" id="{42C7B17A-4BF5-0162-5CDE-471545155D93}"/>
              </a:ext>
            </a:extLst>
          </p:cNvPr>
          <p:cNvSpPr>
            <a:spLocks noGrp="1"/>
          </p:cNvSpPr>
          <p:nvPr>
            <p:ph type="body" sz="quarter" idx="13" hasCustomPrompt="1"/>
          </p:nvPr>
        </p:nvSpPr>
        <p:spPr>
          <a:xfrm>
            <a:off x="3947319" y="2746541"/>
            <a:ext cx="4297362" cy="355600"/>
          </a:xfrm>
          <a:prstGeom prst="rect">
            <a:avLst/>
          </a:prstGeom>
        </p:spPr>
        <p:txBody>
          <a:bodyPr/>
          <a:lstStyle>
            <a:lvl1pPr marL="0" indent="0" algn="ctr">
              <a:buNone/>
              <a:defRPr sz="1800" b="1"/>
            </a:lvl1pPr>
          </a:lstStyle>
          <a:p>
            <a:pPr lvl="0"/>
            <a:r>
              <a:rPr lang="en-US" dirty="0"/>
              <a:t>Add your call to action</a:t>
            </a:r>
          </a:p>
        </p:txBody>
      </p:sp>
      <p:sp>
        <p:nvSpPr>
          <p:cNvPr id="4" name="Picture Placeholder 15">
            <a:extLst>
              <a:ext uri="{FF2B5EF4-FFF2-40B4-BE49-F238E27FC236}">
                <a16:creationId xmlns:a16="http://schemas.microsoft.com/office/drawing/2014/main" id="{4371E5EA-C8A8-A60F-5C04-FABE9EBFC986}"/>
              </a:ext>
            </a:extLst>
          </p:cNvPr>
          <p:cNvSpPr>
            <a:spLocks noGrp="1"/>
          </p:cNvSpPr>
          <p:nvPr>
            <p:ph type="pic" sz="quarter" idx="14" hasCustomPrompt="1"/>
          </p:nvPr>
        </p:nvSpPr>
        <p:spPr>
          <a:xfrm>
            <a:off x="5343525" y="3203106"/>
            <a:ext cx="1524000" cy="1514475"/>
          </a:xfrm>
          <a:prstGeom prst="rect">
            <a:avLst/>
          </a:prstGeom>
        </p:spPr>
        <p:txBody>
          <a:bodyPr/>
          <a:lstStyle>
            <a:lvl1pPr marL="0" indent="0">
              <a:buNone/>
              <a:defRPr/>
            </a:lvl1pPr>
          </a:lstStyle>
          <a:p>
            <a:r>
              <a:rPr lang="en-US" dirty="0"/>
              <a:t>Click to insert QR code</a:t>
            </a:r>
          </a:p>
        </p:txBody>
      </p:sp>
      <p:sp>
        <p:nvSpPr>
          <p:cNvPr id="5" name="TextBox 4">
            <a:extLst>
              <a:ext uri="{FF2B5EF4-FFF2-40B4-BE49-F238E27FC236}">
                <a16:creationId xmlns:a16="http://schemas.microsoft.com/office/drawing/2014/main" id="{6309E657-07ED-F4C7-555D-3634C4B0D2B3}"/>
              </a:ext>
            </a:extLst>
          </p:cNvPr>
          <p:cNvSpPr txBox="1"/>
          <p:nvPr userDrawn="1"/>
        </p:nvSpPr>
        <p:spPr>
          <a:xfrm>
            <a:off x="6708912" y="5492265"/>
            <a:ext cx="2550829" cy="424732"/>
          </a:xfrm>
          <a:prstGeom prst="rect">
            <a:avLst/>
          </a:prstGeom>
          <a:noFill/>
        </p:spPr>
        <p:txBody>
          <a:bodyPr wrap="square" anchor="ctr" anchorCtr="0">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t>@amcollsurgeons</a:t>
            </a:r>
          </a:p>
        </p:txBody>
      </p:sp>
    </p:spTree>
    <p:extLst>
      <p:ext uri="{BB962C8B-B14F-4D97-AF65-F5344CB8AC3E}">
        <p14:creationId xmlns:p14="http://schemas.microsoft.com/office/powerpoint/2010/main" val="54505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F7FCA325-BF42-0CE7-51F4-0FB1B0B90B95}"/>
              </a:ext>
            </a:extLst>
          </p:cNvPr>
          <p:cNvSpPr>
            <a:spLocks noGrp="1"/>
          </p:cNvSpPr>
          <p:nvPr>
            <p:ph type="body" sz="quarter" idx="10" hasCustomPrompt="1"/>
          </p:nvPr>
        </p:nvSpPr>
        <p:spPr>
          <a:xfrm>
            <a:off x="1554162" y="1331278"/>
            <a:ext cx="9083675" cy="1563687"/>
          </a:xfrm>
          <a:prstGeom prst="rect">
            <a:avLst/>
          </a:prstGeom>
        </p:spPr>
        <p:txBody>
          <a:bodyPr/>
          <a:lstStyle>
            <a:lvl1pPr marL="0" indent="0" algn="ctr">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0" name="Text Placeholder 13">
            <a:extLst>
              <a:ext uri="{FF2B5EF4-FFF2-40B4-BE49-F238E27FC236}">
                <a16:creationId xmlns:a16="http://schemas.microsoft.com/office/drawing/2014/main" id="{AB055AB7-D677-7839-661C-04C531056EE2}"/>
              </a:ext>
            </a:extLst>
          </p:cNvPr>
          <p:cNvSpPr>
            <a:spLocks noGrp="1"/>
          </p:cNvSpPr>
          <p:nvPr>
            <p:ph type="body" sz="quarter" idx="11" hasCustomPrompt="1"/>
          </p:nvPr>
        </p:nvSpPr>
        <p:spPr>
          <a:xfrm>
            <a:off x="1554161" y="3175159"/>
            <a:ext cx="9083675" cy="1086802"/>
          </a:xfrm>
          <a:prstGeom prst="rect">
            <a:avLst/>
          </a:prstGeom>
        </p:spPr>
        <p:txBody>
          <a:bodyPr/>
          <a:lstStyle>
            <a:lvl1pPr marL="0" indent="0" algn="ctr">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216003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C706C3A-0105-9A96-5616-B6CC6743FCAA}"/>
              </a:ext>
            </a:extLst>
          </p:cNvPr>
          <p:cNvSpPr>
            <a:spLocks noGrp="1"/>
          </p:cNvSpPr>
          <p:nvPr>
            <p:ph type="body" sz="quarter" idx="10" hasCustomPrompt="1"/>
          </p:nvPr>
        </p:nvSpPr>
        <p:spPr>
          <a:xfrm>
            <a:off x="944563" y="2163763"/>
            <a:ext cx="10037762" cy="639762"/>
          </a:xfrm>
          <a:prstGeom prst="rect">
            <a:avLst/>
          </a:prstGeom>
        </p:spPr>
        <p:txBody>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callout title</a:t>
            </a:r>
          </a:p>
        </p:txBody>
      </p:sp>
      <p:sp>
        <p:nvSpPr>
          <p:cNvPr id="12" name="Text Placeholder 11">
            <a:extLst>
              <a:ext uri="{FF2B5EF4-FFF2-40B4-BE49-F238E27FC236}">
                <a16:creationId xmlns:a16="http://schemas.microsoft.com/office/drawing/2014/main" id="{1EE45D68-EE69-7DD5-21F3-1063A35A84A5}"/>
              </a:ext>
            </a:extLst>
          </p:cNvPr>
          <p:cNvSpPr>
            <a:spLocks noGrp="1"/>
          </p:cNvSpPr>
          <p:nvPr>
            <p:ph type="body" sz="quarter" idx="11" hasCustomPrompt="1"/>
          </p:nvPr>
        </p:nvSpPr>
        <p:spPr>
          <a:xfrm>
            <a:off x="944563" y="2986723"/>
            <a:ext cx="10037762" cy="253047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important body text</a:t>
            </a:r>
          </a:p>
        </p:txBody>
      </p:sp>
    </p:spTree>
    <p:extLst>
      <p:ext uri="{BB962C8B-B14F-4D97-AF65-F5344CB8AC3E}">
        <p14:creationId xmlns:p14="http://schemas.microsoft.com/office/powerpoint/2010/main" val="25526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638003"/>
            <a:ext cx="10515600" cy="579438"/>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433044"/>
            <a:ext cx="1051560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87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638003"/>
            <a:ext cx="10515600" cy="579438"/>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433044"/>
            <a:ext cx="497332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2433044"/>
            <a:ext cx="497332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4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663879"/>
            <a:ext cx="1051560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15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663879"/>
            <a:ext cx="497332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1663879"/>
            <a:ext cx="497332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56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9785"/>
            <a:ext cx="10515600" cy="457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51F9F417-2E46-DBDB-6476-4C5746AFB8E0}"/>
              </a:ext>
            </a:extLst>
          </p:cNvPr>
          <p:cNvSpPr>
            <a:spLocks noGrp="1"/>
          </p:cNvSpPr>
          <p:nvPr>
            <p:ph type="title"/>
          </p:nvPr>
        </p:nvSpPr>
        <p:spPr>
          <a:xfrm>
            <a:off x="838200" y="371572"/>
            <a:ext cx="10515600" cy="882464"/>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2651695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3695"/>
            <a:ext cx="5181600" cy="457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83695"/>
            <a:ext cx="5181600" cy="457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207A81C3-2775-9DB2-ED4E-6969DDA948BE}"/>
              </a:ext>
            </a:extLst>
          </p:cNvPr>
          <p:cNvSpPr>
            <a:spLocks noGrp="1"/>
          </p:cNvSpPr>
          <p:nvPr>
            <p:ph type="title"/>
          </p:nvPr>
        </p:nvSpPr>
        <p:spPr>
          <a:xfrm>
            <a:off x="838200" y="371572"/>
            <a:ext cx="10515600" cy="882464"/>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2600565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text, aquatic mammal, shark&#10;&#10;Description automatically generated">
            <a:extLst>
              <a:ext uri="{FF2B5EF4-FFF2-40B4-BE49-F238E27FC236}">
                <a16:creationId xmlns:a16="http://schemas.microsoft.com/office/drawing/2014/main" id="{8645AEAE-ABEF-B1F4-F151-A28004AA6CC6}"/>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54594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6794DFD8-14AF-4037-F22C-3E34E0F054B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871744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Logo&#10;&#10;Description automatically generated with medium confidence">
            <a:extLst>
              <a:ext uri="{FF2B5EF4-FFF2-40B4-BE49-F238E27FC236}">
                <a16:creationId xmlns:a16="http://schemas.microsoft.com/office/drawing/2014/main" id="{2F3AD0AE-CE73-1994-6079-54CBF53A1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6106645"/>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D8143A17-5DCD-062B-5333-5AF896775881}"/>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9" name="Title Placeholder 8">
            <a:extLst>
              <a:ext uri="{FF2B5EF4-FFF2-40B4-BE49-F238E27FC236}">
                <a16:creationId xmlns:a16="http://schemas.microsoft.com/office/drawing/2014/main" id="{A620CC51-B047-4A59-536F-17CF1654CCBB}"/>
              </a:ext>
            </a:extLst>
          </p:cNvPr>
          <p:cNvSpPr>
            <a:spLocks noGrp="1"/>
          </p:cNvSpPr>
          <p:nvPr>
            <p:ph type="title"/>
          </p:nvPr>
        </p:nvSpPr>
        <p:spPr>
          <a:xfrm>
            <a:off x="838200" y="537845"/>
            <a:ext cx="10515600" cy="884555"/>
          </a:xfrm>
          <a:prstGeom prst="rect">
            <a:avLst/>
          </a:prstGeom>
        </p:spPr>
        <p:txBody>
          <a:bodyPr vert="horz" lIns="91440" tIns="45720" rIns="91440" bIns="45720" rtlCol="0" anchor="ctr">
            <a:normAutofit/>
          </a:bodyPr>
          <a:lstStyle/>
          <a:p>
            <a:r>
              <a:rPr lang="en-US" dirty="0"/>
              <a:t>Click to add title</a:t>
            </a:r>
          </a:p>
        </p:txBody>
      </p:sp>
      <p:sp>
        <p:nvSpPr>
          <p:cNvPr id="12" name="Footer Placeholder 11">
            <a:extLst>
              <a:ext uri="{FF2B5EF4-FFF2-40B4-BE49-F238E27FC236}">
                <a16:creationId xmlns:a16="http://schemas.microsoft.com/office/drawing/2014/main" id="{07C6019B-CAEA-B835-D16A-63CCFA49E4C2}"/>
              </a:ext>
            </a:extLst>
          </p:cNvPr>
          <p:cNvSpPr>
            <a:spLocks noGrp="1"/>
          </p:cNvSpPr>
          <p:nvPr>
            <p:ph type="ftr" sz="quarter" idx="3"/>
          </p:nvPr>
        </p:nvSpPr>
        <p:spPr>
          <a:xfrm>
            <a:off x="838200" y="38556"/>
            <a:ext cx="6659880" cy="257810"/>
          </a:xfrm>
          <a:prstGeom prst="rect">
            <a:avLst/>
          </a:prstGeom>
        </p:spPr>
        <p:txBody>
          <a:bodyPr vert="horz" lIns="91440" tIns="45720" rIns="91440" bIns="45720" rtlCol="0" anchor="ctr"/>
          <a:lstStyle>
            <a:lvl1pPr algn="l">
              <a:defRPr sz="1200">
                <a:solidFill>
                  <a:schemeClr val="tx1"/>
                </a:solidFill>
              </a:defRPr>
            </a:lvl1pPr>
          </a:lstStyle>
          <a:p>
            <a:r>
              <a:rPr lang="en-US"/>
              <a:t>Click to add presentation title</a:t>
            </a:r>
            <a:endParaRPr lang="en-US" dirty="0"/>
          </a:p>
        </p:txBody>
      </p:sp>
      <p:sp>
        <p:nvSpPr>
          <p:cNvPr id="13" name="TextBox 12">
            <a:extLst>
              <a:ext uri="{FF2B5EF4-FFF2-40B4-BE49-F238E27FC236}">
                <a16:creationId xmlns:a16="http://schemas.microsoft.com/office/drawing/2014/main" id="{2501787C-2106-14B5-7584-D3D6E3361B9B}"/>
              </a:ext>
            </a:extLst>
          </p:cNvPr>
          <p:cNvSpPr txBox="1"/>
          <p:nvPr userDrawn="1"/>
        </p:nvSpPr>
        <p:spPr>
          <a:xfrm>
            <a:off x="807720" y="6522720"/>
            <a:ext cx="10515600" cy="215444"/>
          </a:xfrm>
          <a:prstGeom prst="rect">
            <a:avLst/>
          </a:prstGeom>
          <a:noFill/>
        </p:spPr>
        <p:txBody>
          <a:bodyPr wrap="square" rtlCol="0">
            <a:spAutoFit/>
          </a:bodyPr>
          <a:lstStyle/>
          <a:p>
            <a:r>
              <a:rPr lang="en-US" sz="800" dirty="0"/>
              <a:t>© American College </a:t>
            </a:r>
            <a:r>
              <a:rPr lang="en-US" sz="800"/>
              <a:t>of Surgeons. </a:t>
            </a:r>
            <a:r>
              <a:rPr lang="en-US" sz="800" dirty="0"/>
              <a:t>Content may not be reproduced or repurposed without the written permission of the American College of Surgeons. </a:t>
            </a:r>
          </a:p>
        </p:txBody>
      </p:sp>
    </p:spTree>
    <p:extLst>
      <p:ext uri="{BB962C8B-B14F-4D97-AF65-F5344CB8AC3E}">
        <p14:creationId xmlns:p14="http://schemas.microsoft.com/office/powerpoint/2010/main" val="260310877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000" b="1" kern="1200">
          <a:solidFill>
            <a:schemeClr val="accent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56162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mailto:kwhitmore@facs.org" TargetMode="External"/><Relationship Id="rId2" Type="http://schemas.openxmlformats.org/officeDocument/2006/relationships/hyperlink" Target="mailto:kstachon@facs.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qualityportal.facs.org/qport"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36D84-7660-D9CB-0AA5-02C27F736A27}"/>
              </a:ext>
            </a:extLst>
          </p:cNvPr>
          <p:cNvSpPr>
            <a:spLocks noGrp="1"/>
          </p:cNvSpPr>
          <p:nvPr>
            <p:ph type="body" sz="quarter" idx="10"/>
          </p:nvPr>
        </p:nvSpPr>
        <p:spPr>
          <a:xfrm>
            <a:off x="923925" y="2647156"/>
            <a:ext cx="10353675" cy="1563687"/>
          </a:xfrm>
        </p:spPr>
        <p:txBody>
          <a:bodyPr/>
          <a:lstStyle/>
          <a:p>
            <a:r>
              <a:rPr lang="en-US" sz="4400" dirty="0"/>
              <a:t>Maximizing Your Accreditation Experience: </a:t>
            </a:r>
          </a:p>
          <a:p>
            <a:r>
              <a:rPr lang="en-US" sz="4400" dirty="0"/>
              <a:t>How to Prepare and Avoid These Common Pitfalls</a:t>
            </a:r>
          </a:p>
        </p:txBody>
      </p:sp>
      <p:sp>
        <p:nvSpPr>
          <p:cNvPr id="3" name="Text Placeholder 2">
            <a:extLst>
              <a:ext uri="{FF2B5EF4-FFF2-40B4-BE49-F238E27FC236}">
                <a16:creationId xmlns:a16="http://schemas.microsoft.com/office/drawing/2014/main" id="{2CEE4FAF-FFDF-B7B1-9749-857FD030DF08}"/>
              </a:ext>
            </a:extLst>
          </p:cNvPr>
          <p:cNvSpPr>
            <a:spLocks noGrp="1"/>
          </p:cNvSpPr>
          <p:nvPr>
            <p:ph type="body" sz="quarter" idx="11"/>
          </p:nvPr>
        </p:nvSpPr>
        <p:spPr>
          <a:xfrm>
            <a:off x="923925" y="4826000"/>
            <a:ext cx="9083675" cy="1148080"/>
          </a:xfrm>
        </p:spPr>
        <p:txBody>
          <a:bodyPr/>
          <a:lstStyle/>
          <a:p>
            <a:r>
              <a:rPr lang="en-US" dirty="0"/>
              <a:t>Karen Stachon, CPHQ</a:t>
            </a:r>
          </a:p>
          <a:p>
            <a:r>
              <a:rPr lang="en-US" dirty="0"/>
              <a:t>Kalea Whitmore, MBA, BS</a:t>
            </a:r>
          </a:p>
        </p:txBody>
      </p:sp>
    </p:spTree>
    <p:extLst>
      <p:ext uri="{BB962C8B-B14F-4D97-AF65-F5344CB8AC3E}">
        <p14:creationId xmlns:p14="http://schemas.microsoft.com/office/powerpoint/2010/main" val="100133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7619-5CC3-9EAF-B61E-382EA7D2DBAE}"/>
              </a:ext>
            </a:extLst>
          </p:cNvPr>
          <p:cNvSpPr>
            <a:spLocks noGrp="1"/>
          </p:cNvSpPr>
          <p:nvPr>
            <p:ph type="title"/>
          </p:nvPr>
        </p:nvSpPr>
        <p:spPr/>
        <p:txBody>
          <a:bodyPr/>
          <a:lstStyle/>
          <a:p>
            <a:r>
              <a:rPr lang="en-US" dirty="0"/>
              <a:t>Pre-Review Questionnaire (PRQ)</a:t>
            </a:r>
          </a:p>
        </p:txBody>
      </p:sp>
      <p:sp>
        <p:nvSpPr>
          <p:cNvPr id="3" name="Text Placeholder 2">
            <a:extLst>
              <a:ext uri="{FF2B5EF4-FFF2-40B4-BE49-F238E27FC236}">
                <a16:creationId xmlns:a16="http://schemas.microsoft.com/office/drawing/2014/main" id="{8EDA97CC-7450-C3F5-228E-595F421247CC}"/>
              </a:ext>
            </a:extLst>
          </p:cNvPr>
          <p:cNvSpPr>
            <a:spLocks noGrp="1"/>
          </p:cNvSpPr>
          <p:nvPr>
            <p:ph type="body" sz="quarter" idx="12"/>
          </p:nvPr>
        </p:nvSpPr>
        <p:spPr>
          <a:xfrm>
            <a:off x="838200" y="1663879"/>
            <a:ext cx="5378070" cy="4566465"/>
          </a:xfrm>
        </p:spPr>
        <p:txBody>
          <a:bodyPr/>
          <a:lstStyle/>
          <a:p>
            <a:r>
              <a:rPr lang="en-US" dirty="0"/>
              <a:t>Provides necessary information and documentation for Site Reviewers to assess compliance with the standards</a:t>
            </a:r>
          </a:p>
          <a:p>
            <a:r>
              <a:rPr lang="en-US" dirty="0"/>
              <a:t>Available to programs beginning in the Fall before the year of the site visit.</a:t>
            </a:r>
          </a:p>
          <a:p>
            <a:r>
              <a:rPr lang="en-US" dirty="0"/>
              <a:t>Accessed by programs in </a:t>
            </a:r>
            <a:r>
              <a:rPr lang="en-US" dirty="0" err="1"/>
              <a:t>QPort</a:t>
            </a:r>
            <a:r>
              <a:rPr lang="en-US" dirty="0"/>
              <a:t>.</a:t>
            </a:r>
          </a:p>
          <a:p>
            <a:r>
              <a:rPr lang="en-US" dirty="0"/>
              <a:t>Completed at least </a:t>
            </a:r>
            <a:r>
              <a:rPr lang="en-US" b="1" dirty="0"/>
              <a:t>60 days </a:t>
            </a:r>
            <a:r>
              <a:rPr lang="en-US" u="sng" dirty="0"/>
              <a:t>before</a:t>
            </a:r>
            <a:r>
              <a:rPr lang="en-US" dirty="0"/>
              <a:t> the confirmed site visit date.</a:t>
            </a:r>
          </a:p>
        </p:txBody>
      </p:sp>
      <p:pic>
        <p:nvPicPr>
          <p:cNvPr id="4" name="Picture 3" descr="A screenshot of a computer&#10;&#10;AI-generated content may be incorrect.">
            <a:extLst>
              <a:ext uri="{FF2B5EF4-FFF2-40B4-BE49-F238E27FC236}">
                <a16:creationId xmlns:a16="http://schemas.microsoft.com/office/drawing/2014/main" id="{7040642A-CC3E-5C14-B3AA-9CA142F2099C}"/>
              </a:ext>
            </a:extLst>
          </p:cNvPr>
          <p:cNvPicPr>
            <a:picLocks noChangeAspect="1"/>
          </p:cNvPicPr>
          <p:nvPr/>
        </p:nvPicPr>
        <p:blipFill>
          <a:blip r:embed="rId2"/>
          <a:stretch>
            <a:fillRect/>
          </a:stretch>
        </p:blipFill>
        <p:spPr>
          <a:xfrm>
            <a:off x="6216270" y="2403566"/>
            <a:ext cx="5638273" cy="1913708"/>
          </a:xfrm>
          <a:prstGeom prst="rect">
            <a:avLst/>
          </a:prstGeom>
        </p:spPr>
      </p:pic>
    </p:spTree>
    <p:extLst>
      <p:ext uri="{BB962C8B-B14F-4D97-AF65-F5344CB8AC3E}">
        <p14:creationId xmlns:p14="http://schemas.microsoft.com/office/powerpoint/2010/main" val="75917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3551-6F3C-4553-CD50-EBBB023B09D3}"/>
              </a:ext>
            </a:extLst>
          </p:cNvPr>
          <p:cNvSpPr>
            <a:spLocks noGrp="1"/>
          </p:cNvSpPr>
          <p:nvPr>
            <p:ph type="title"/>
          </p:nvPr>
        </p:nvSpPr>
        <p:spPr/>
        <p:txBody>
          <a:bodyPr/>
          <a:lstStyle/>
          <a:p>
            <a:r>
              <a:rPr lang="en-US" dirty="0"/>
              <a:t>Pre-Review Questionnaire (PRQ)</a:t>
            </a:r>
          </a:p>
        </p:txBody>
      </p:sp>
      <p:pic>
        <p:nvPicPr>
          <p:cNvPr id="6" name="Picture 5" descr="A screenshot of a computer&#10;&#10;AI-generated content may be incorrect.">
            <a:extLst>
              <a:ext uri="{FF2B5EF4-FFF2-40B4-BE49-F238E27FC236}">
                <a16:creationId xmlns:a16="http://schemas.microsoft.com/office/drawing/2014/main" id="{D886E0E4-53FA-96D6-6408-C47534599A07}"/>
              </a:ext>
            </a:extLst>
          </p:cNvPr>
          <p:cNvPicPr>
            <a:picLocks noChangeAspect="1"/>
          </p:cNvPicPr>
          <p:nvPr/>
        </p:nvPicPr>
        <p:blipFill rotWithShape="1">
          <a:blip r:embed="rId2"/>
          <a:srcRect l="3216" t="6479" r="10007" b="3514"/>
          <a:stretch>
            <a:fillRect/>
          </a:stretch>
        </p:blipFill>
        <p:spPr bwMode="auto">
          <a:xfrm>
            <a:off x="291736" y="1200330"/>
            <a:ext cx="4247608" cy="5291912"/>
          </a:xfrm>
          <a:prstGeom prst="rect">
            <a:avLst/>
          </a:prstGeom>
          <a:ln>
            <a:noFill/>
          </a:ln>
          <a:extLst>
            <a:ext uri="{53640926-AAD7-44D8-BBD7-CCE9431645EC}">
              <a14:shadowObscured xmlns:a14="http://schemas.microsoft.com/office/drawing/2010/main"/>
            </a:ext>
          </a:extLst>
        </p:spPr>
      </p:pic>
      <p:pic>
        <p:nvPicPr>
          <p:cNvPr id="7" name="Picture 6" descr="A screenshot of a computer&#10;&#10;AI-generated content may be incorrect.">
            <a:extLst>
              <a:ext uri="{FF2B5EF4-FFF2-40B4-BE49-F238E27FC236}">
                <a16:creationId xmlns:a16="http://schemas.microsoft.com/office/drawing/2014/main" id="{D9C17848-E77B-6890-EF69-7D39C92E29E3}"/>
              </a:ext>
            </a:extLst>
          </p:cNvPr>
          <p:cNvPicPr>
            <a:picLocks noChangeAspect="1"/>
          </p:cNvPicPr>
          <p:nvPr/>
        </p:nvPicPr>
        <p:blipFill>
          <a:blip r:embed="rId3"/>
          <a:srcRect l="7716" t="-1622" r="15181" b="356"/>
          <a:stretch>
            <a:fillRect/>
          </a:stretch>
        </p:blipFill>
        <p:spPr>
          <a:xfrm>
            <a:off x="4539344" y="1422400"/>
            <a:ext cx="3598818" cy="4595858"/>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5772307E-352B-4A91-6C52-5396C44BB50D}"/>
              </a:ext>
            </a:extLst>
          </p:cNvPr>
          <p:cNvPicPr>
            <a:picLocks noChangeAspect="1"/>
          </p:cNvPicPr>
          <p:nvPr/>
        </p:nvPicPr>
        <p:blipFill>
          <a:blip r:embed="rId4"/>
          <a:srcRect l="4140" t="1106" r="11135"/>
          <a:stretch>
            <a:fillRect/>
          </a:stretch>
        </p:blipFill>
        <p:spPr>
          <a:xfrm>
            <a:off x="8301446" y="1422400"/>
            <a:ext cx="3598818" cy="4795520"/>
          </a:xfrm>
          <a:prstGeom prst="rect">
            <a:avLst/>
          </a:prstGeom>
        </p:spPr>
      </p:pic>
    </p:spTree>
    <p:extLst>
      <p:ext uri="{BB962C8B-B14F-4D97-AF65-F5344CB8AC3E}">
        <p14:creationId xmlns:p14="http://schemas.microsoft.com/office/powerpoint/2010/main" val="394025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B602E-44A5-444F-2F19-DBCF935F4348}"/>
              </a:ext>
            </a:extLst>
          </p:cNvPr>
          <p:cNvSpPr>
            <a:spLocks noGrp="1"/>
          </p:cNvSpPr>
          <p:nvPr>
            <p:ph type="title"/>
          </p:nvPr>
        </p:nvSpPr>
        <p:spPr/>
        <p:txBody>
          <a:bodyPr/>
          <a:lstStyle/>
          <a:p>
            <a:r>
              <a:rPr lang="en-US" dirty="0">
                <a:ea typeface="Calibri"/>
                <a:cs typeface="Calibri"/>
              </a:rPr>
              <a:t>Protected Health Information</a:t>
            </a:r>
            <a:endParaRPr lang="en-US" dirty="0"/>
          </a:p>
        </p:txBody>
      </p:sp>
      <p:sp>
        <p:nvSpPr>
          <p:cNvPr id="5" name="TextBox 4">
            <a:extLst>
              <a:ext uri="{FF2B5EF4-FFF2-40B4-BE49-F238E27FC236}">
                <a16:creationId xmlns:a16="http://schemas.microsoft.com/office/drawing/2014/main" id="{903166AB-2B58-2525-A3FC-85CC9C93E6A9}"/>
              </a:ext>
            </a:extLst>
          </p:cNvPr>
          <p:cNvSpPr txBox="1"/>
          <p:nvPr/>
        </p:nvSpPr>
        <p:spPr>
          <a:xfrm>
            <a:off x="729343" y="1567543"/>
            <a:ext cx="10232572" cy="369331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800" b="1" dirty="0">
                <a:solidFill>
                  <a:srgbClr val="C00000"/>
                </a:solidFill>
                <a:ea typeface="Calibri"/>
                <a:cs typeface="Calibri"/>
              </a:rPr>
              <a:t>Reminder: </a:t>
            </a:r>
            <a:r>
              <a:rPr lang="en-US" sz="2800" dirty="0">
                <a:solidFill>
                  <a:srgbClr val="C00000"/>
                </a:solidFill>
                <a:ea typeface="Calibri"/>
                <a:cs typeface="Calibri"/>
              </a:rPr>
              <a:t>Protected Health Information (PHI) should NOT be included in any documentation uploaded to the Quality Portal or PRQ</a:t>
            </a:r>
            <a:endParaRPr lang="en-US" sz="2400" dirty="0">
              <a:solidFill>
                <a:srgbClr val="C00000"/>
              </a:solidFill>
            </a:endParaRPr>
          </a:p>
          <a:p>
            <a:pPr marL="609585" indent="-304792"/>
            <a:r>
              <a:rPr lang="en-US" sz="2400" dirty="0">
                <a:ea typeface="Calibri"/>
                <a:cs typeface="Arial"/>
              </a:rPr>
              <a:t>•	Patient n</a:t>
            </a:r>
            <a:r>
              <a:rPr lang="en-US" sz="2400" dirty="0">
                <a:ea typeface="Calibri"/>
                <a:cs typeface="Calibri"/>
              </a:rPr>
              <a:t>ames, including initials </a:t>
            </a:r>
          </a:p>
          <a:p>
            <a:pPr marL="609585" indent="-304792"/>
            <a:r>
              <a:rPr lang="en-US" sz="2400" dirty="0">
                <a:ea typeface="Calibri"/>
                <a:cs typeface="Arial"/>
              </a:rPr>
              <a:t>•	</a:t>
            </a:r>
            <a:r>
              <a:rPr lang="en-US" sz="2400" dirty="0">
                <a:ea typeface="Calibri"/>
                <a:cs typeface="Calibri"/>
              </a:rPr>
              <a:t>Medical record numbers </a:t>
            </a:r>
          </a:p>
          <a:p>
            <a:pPr marL="609585" indent="-304792"/>
            <a:r>
              <a:rPr lang="en-US" sz="2400" dirty="0">
                <a:ea typeface="Calibri"/>
                <a:cs typeface="Arial"/>
              </a:rPr>
              <a:t>•	</a:t>
            </a:r>
            <a:r>
              <a:rPr lang="en-US" sz="2400" dirty="0">
                <a:ea typeface="Calibri"/>
                <a:cs typeface="Calibri"/>
              </a:rPr>
              <a:t>Social security numbers</a:t>
            </a:r>
          </a:p>
          <a:p>
            <a:pPr marL="609585" indent="-304792"/>
            <a:r>
              <a:rPr lang="en-US" sz="2400" dirty="0">
                <a:ea typeface="Calibri"/>
                <a:cs typeface="Arial"/>
              </a:rPr>
              <a:t>•	Treatment d</a:t>
            </a:r>
            <a:r>
              <a:rPr lang="en-US" sz="2400" dirty="0">
                <a:ea typeface="Calibri"/>
                <a:cs typeface="Calibri"/>
              </a:rPr>
              <a:t>ates</a:t>
            </a:r>
          </a:p>
          <a:p>
            <a:pPr marL="609585" indent="-304792"/>
            <a:r>
              <a:rPr lang="en-US" sz="2400" dirty="0">
                <a:ea typeface="Calibri"/>
                <a:cs typeface="Arial"/>
              </a:rPr>
              <a:t>•	</a:t>
            </a:r>
            <a:r>
              <a:rPr lang="en-US" sz="2400" dirty="0">
                <a:ea typeface="Calibri"/>
                <a:cs typeface="Calibri"/>
              </a:rPr>
              <a:t>All other patient identifiers </a:t>
            </a:r>
            <a:endParaRPr lang="en-US" sz="2800" dirty="0">
              <a:ea typeface="Calibri"/>
              <a:cs typeface="Calibri"/>
            </a:endParaRPr>
          </a:p>
          <a:p>
            <a:endParaRPr lang="en-US" sz="2800" dirty="0">
              <a:solidFill>
                <a:schemeClr val="accent3"/>
              </a:solidFill>
              <a:ea typeface="Calibri"/>
              <a:cs typeface="Calibri"/>
            </a:endParaRPr>
          </a:p>
        </p:txBody>
      </p:sp>
      <p:pic>
        <p:nvPicPr>
          <p:cNvPr id="1026" name="Picture 1">
            <a:extLst>
              <a:ext uri="{FF2B5EF4-FFF2-40B4-BE49-F238E27FC236}">
                <a16:creationId xmlns:a16="http://schemas.microsoft.com/office/drawing/2014/main" id="{B2651B81-DD15-9DD4-1E1A-7E0CC9AD0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413" y="2933603"/>
            <a:ext cx="6469063"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2C115D-A8C7-5321-153A-518DA4BBDB90}"/>
              </a:ext>
            </a:extLst>
          </p:cNvPr>
          <p:cNvSpPr>
            <a:spLocks noGrp="1"/>
          </p:cNvSpPr>
          <p:nvPr>
            <p:ph idx="1"/>
          </p:nvPr>
        </p:nvSpPr>
        <p:spPr/>
        <p:txBody>
          <a:bodyPr/>
          <a:lstStyle/>
          <a:p>
            <a:r>
              <a:rPr lang="en-US" dirty="0"/>
              <a:t>In-person site visit</a:t>
            </a:r>
          </a:p>
          <a:p>
            <a:r>
              <a:rPr lang="en-US" dirty="0"/>
              <a:t>Specifications by Category (Standards Manual)</a:t>
            </a:r>
          </a:p>
          <a:p>
            <a:r>
              <a:rPr lang="en-US" dirty="0"/>
              <a:t>Site Visit Agenda and Instructions</a:t>
            </a:r>
          </a:p>
          <a:p>
            <a:r>
              <a:rPr lang="en-US" dirty="0"/>
              <a:t>Program responsibilities</a:t>
            </a:r>
          </a:p>
          <a:p>
            <a:r>
              <a:rPr lang="en-US" dirty="0"/>
              <a:t>Medical record review process</a:t>
            </a:r>
          </a:p>
          <a:p>
            <a:r>
              <a:rPr lang="en-US" dirty="0"/>
              <a:t>Submit data to the National Cancer Database (NCDB) after receiving </a:t>
            </a:r>
            <a:r>
              <a:rPr lang="en-US" b="1" dirty="0"/>
              <a:t>Accredited</a:t>
            </a:r>
            <a:r>
              <a:rPr lang="en-US" dirty="0"/>
              <a:t> status</a:t>
            </a:r>
          </a:p>
          <a:p>
            <a:r>
              <a:rPr lang="en-US" dirty="0"/>
              <a:t>Non-compliant standards and corrective action</a:t>
            </a:r>
          </a:p>
          <a:p>
            <a:r>
              <a:rPr lang="en-US" dirty="0"/>
              <a:t>Promote your accreditation</a:t>
            </a:r>
          </a:p>
          <a:p>
            <a:endParaRPr lang="en-US" dirty="0"/>
          </a:p>
        </p:txBody>
      </p:sp>
      <p:sp>
        <p:nvSpPr>
          <p:cNvPr id="3" name="Title 2">
            <a:extLst>
              <a:ext uri="{FF2B5EF4-FFF2-40B4-BE49-F238E27FC236}">
                <a16:creationId xmlns:a16="http://schemas.microsoft.com/office/drawing/2014/main" id="{F4214C68-8B22-5BF5-069B-4A7A23F9B771}"/>
              </a:ext>
            </a:extLst>
          </p:cNvPr>
          <p:cNvSpPr>
            <a:spLocks noGrp="1"/>
          </p:cNvSpPr>
          <p:nvPr>
            <p:ph type="title"/>
          </p:nvPr>
        </p:nvSpPr>
        <p:spPr/>
        <p:txBody>
          <a:bodyPr/>
          <a:lstStyle/>
          <a:p>
            <a:r>
              <a:rPr lang="en-US" dirty="0"/>
              <a:t>The Initial Site Visit</a:t>
            </a:r>
          </a:p>
        </p:txBody>
      </p:sp>
    </p:spTree>
    <p:extLst>
      <p:ext uri="{BB962C8B-B14F-4D97-AF65-F5344CB8AC3E}">
        <p14:creationId xmlns:p14="http://schemas.microsoft.com/office/powerpoint/2010/main" val="6677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E3659-758F-3B6E-9456-E588B8E2AEB2}"/>
              </a:ext>
            </a:extLst>
          </p:cNvPr>
          <p:cNvSpPr>
            <a:spLocks noGrp="1"/>
          </p:cNvSpPr>
          <p:nvPr>
            <p:ph idx="1"/>
          </p:nvPr>
        </p:nvSpPr>
        <p:spPr/>
        <p:txBody>
          <a:bodyPr/>
          <a:lstStyle/>
          <a:p>
            <a:r>
              <a:rPr lang="en-US" dirty="0"/>
              <a:t>Single source of data submission for all CoC-accredited hospital registries. </a:t>
            </a:r>
          </a:p>
          <a:p>
            <a:r>
              <a:rPr lang="en-US" dirty="0"/>
              <a:t>Monthly submissions</a:t>
            </a:r>
          </a:p>
          <a:p>
            <a:r>
              <a:rPr lang="en-US" dirty="0"/>
              <a:t>Begins within 30 days of the notification of </a:t>
            </a:r>
            <a:r>
              <a:rPr lang="en-US" b="1" dirty="0"/>
              <a:t>Accredited</a:t>
            </a:r>
            <a:r>
              <a:rPr lang="en-US" dirty="0"/>
              <a:t> status </a:t>
            </a:r>
          </a:p>
          <a:p>
            <a:r>
              <a:rPr lang="en-US" dirty="0"/>
              <a:t>RCRS “Next Steps” document provided with the Accreditation Report</a:t>
            </a:r>
          </a:p>
          <a:p>
            <a:pPr lvl="1"/>
            <a:r>
              <a:rPr lang="en-US" dirty="0"/>
              <a:t>Access to RCRS</a:t>
            </a:r>
          </a:p>
          <a:p>
            <a:pPr lvl="1"/>
            <a:r>
              <a:rPr lang="en-US" dirty="0"/>
              <a:t>What years should be submitted</a:t>
            </a:r>
          </a:p>
          <a:p>
            <a:pPr lvl="1"/>
            <a:r>
              <a:rPr lang="en-US" dirty="0"/>
              <a:t>Available resources</a:t>
            </a:r>
          </a:p>
          <a:p>
            <a:endParaRPr lang="en-US" dirty="0"/>
          </a:p>
        </p:txBody>
      </p:sp>
      <p:sp>
        <p:nvSpPr>
          <p:cNvPr id="3" name="Title 2">
            <a:extLst>
              <a:ext uri="{FF2B5EF4-FFF2-40B4-BE49-F238E27FC236}">
                <a16:creationId xmlns:a16="http://schemas.microsoft.com/office/drawing/2014/main" id="{44120AA9-EC51-9CF8-D97C-B158E1D9A45C}"/>
              </a:ext>
            </a:extLst>
          </p:cNvPr>
          <p:cNvSpPr>
            <a:spLocks noGrp="1"/>
          </p:cNvSpPr>
          <p:nvPr>
            <p:ph type="title"/>
          </p:nvPr>
        </p:nvSpPr>
        <p:spPr/>
        <p:txBody>
          <a:bodyPr/>
          <a:lstStyle/>
          <a:p>
            <a:r>
              <a:rPr lang="en-US" dirty="0"/>
              <a:t>Rapid Cancer Reporting System (RCRS)</a:t>
            </a:r>
          </a:p>
        </p:txBody>
      </p:sp>
    </p:spTree>
    <p:extLst>
      <p:ext uri="{BB962C8B-B14F-4D97-AF65-F5344CB8AC3E}">
        <p14:creationId xmlns:p14="http://schemas.microsoft.com/office/powerpoint/2010/main" val="179474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F53634-4D58-53C1-2A89-5B6613B54658}"/>
              </a:ext>
            </a:extLst>
          </p:cNvPr>
          <p:cNvSpPr>
            <a:spLocks noGrp="1"/>
          </p:cNvSpPr>
          <p:nvPr>
            <p:ph idx="1"/>
          </p:nvPr>
        </p:nvSpPr>
        <p:spPr>
          <a:xfrm>
            <a:off x="838200" y="1600200"/>
            <a:ext cx="10515600" cy="4321629"/>
          </a:xfrm>
        </p:spPr>
        <p:txBody>
          <a:bodyPr vert="horz" lIns="121920" tIns="60960" rIns="121920" bIns="60960" rtlCol="0" anchor="t">
            <a:normAutofit/>
          </a:bodyPr>
          <a:lstStyle/>
          <a:p>
            <a:r>
              <a:rPr lang="en-US" dirty="0">
                <a:ea typeface="Calibri"/>
                <a:cs typeface="Calibri"/>
              </a:rPr>
              <a:t>Supports compliance with the standard</a:t>
            </a:r>
          </a:p>
          <a:p>
            <a:r>
              <a:rPr lang="en-US" dirty="0">
                <a:ea typeface="Calibri"/>
                <a:cs typeface="Calibri"/>
              </a:rPr>
              <a:t>Provides a record of important information and cancer program activity</a:t>
            </a:r>
          </a:p>
          <a:p>
            <a:r>
              <a:rPr lang="en-US" dirty="0">
                <a:ea typeface="Calibri"/>
                <a:cs typeface="Calibri"/>
              </a:rPr>
              <a:t>Allows the site reviewer to verify the accuracy and completeness of your cancer program activity</a:t>
            </a:r>
          </a:p>
          <a:p>
            <a:r>
              <a:rPr lang="en-US" dirty="0">
                <a:ea typeface="Calibri"/>
                <a:cs typeface="Calibri"/>
              </a:rPr>
              <a:t>Helps the cancer committee stay organized and on track</a:t>
            </a:r>
          </a:p>
          <a:p>
            <a:r>
              <a:rPr lang="en-US" dirty="0">
                <a:ea typeface="Calibri"/>
                <a:cs typeface="Calibri"/>
              </a:rPr>
              <a:t>Provides clear information, minimizing errors and misunderstandings</a:t>
            </a:r>
          </a:p>
          <a:p>
            <a:r>
              <a:rPr lang="en-US" dirty="0">
                <a:ea typeface="Calibri"/>
                <a:cs typeface="Calibri"/>
              </a:rPr>
              <a:t>Ensures the cancer program and cancer committee maintains accountability</a:t>
            </a:r>
          </a:p>
          <a:p>
            <a:endParaRPr lang="en-US" dirty="0">
              <a:ea typeface="Calibri"/>
              <a:cs typeface="Calibri"/>
            </a:endParaRPr>
          </a:p>
          <a:p>
            <a:endParaRPr lang="en-US" dirty="0">
              <a:ea typeface="Calibri"/>
              <a:cs typeface="Calibri"/>
            </a:endParaRPr>
          </a:p>
        </p:txBody>
      </p:sp>
      <p:sp>
        <p:nvSpPr>
          <p:cNvPr id="3" name="Title 2">
            <a:extLst>
              <a:ext uri="{FF2B5EF4-FFF2-40B4-BE49-F238E27FC236}">
                <a16:creationId xmlns:a16="http://schemas.microsoft.com/office/drawing/2014/main" id="{D1F0E77B-DB14-A87D-C88D-BE7919249774}"/>
              </a:ext>
            </a:extLst>
          </p:cNvPr>
          <p:cNvSpPr>
            <a:spLocks noGrp="1"/>
          </p:cNvSpPr>
          <p:nvPr>
            <p:ph type="title"/>
          </p:nvPr>
        </p:nvSpPr>
        <p:spPr/>
        <p:txBody>
          <a:bodyPr/>
          <a:lstStyle/>
          <a:p>
            <a:r>
              <a:rPr lang="en-US" dirty="0">
                <a:cs typeface="Calibri"/>
              </a:rPr>
              <a:t>Documenting Program Performance</a:t>
            </a:r>
            <a:endParaRPr lang="en-US" dirty="0"/>
          </a:p>
        </p:txBody>
      </p:sp>
    </p:spTree>
    <p:extLst>
      <p:ext uri="{BB962C8B-B14F-4D97-AF65-F5344CB8AC3E}">
        <p14:creationId xmlns:p14="http://schemas.microsoft.com/office/powerpoint/2010/main" val="312512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09FBA-E221-9375-7C28-7D6AFC595B34}"/>
              </a:ext>
            </a:extLst>
          </p:cNvPr>
          <p:cNvSpPr>
            <a:spLocks noGrp="1"/>
          </p:cNvSpPr>
          <p:nvPr>
            <p:ph idx="1"/>
          </p:nvPr>
        </p:nvSpPr>
        <p:spPr>
          <a:xfrm>
            <a:off x="838202" y="1457739"/>
            <a:ext cx="5403573" cy="4983640"/>
          </a:xfrm>
        </p:spPr>
        <p:txBody>
          <a:bodyPr vert="horz" lIns="121920" tIns="60960" rIns="121920" bIns="60960" rtlCol="0" anchor="t">
            <a:normAutofit/>
          </a:bodyPr>
          <a:lstStyle/>
          <a:p>
            <a:pPr marL="0" indent="0">
              <a:buNone/>
            </a:pPr>
            <a:r>
              <a:rPr lang="en-US" sz="3200" b="1" dirty="0">
                <a:solidFill>
                  <a:srgbClr val="0070C0"/>
                </a:solidFill>
              </a:rPr>
              <a:t>Minutes</a:t>
            </a:r>
          </a:p>
          <a:p>
            <a:pPr marL="609585" indent="-304792">
              <a:tabLst>
                <a:tab pos="609585" algn="l"/>
              </a:tabLst>
            </a:pPr>
            <a:r>
              <a:rPr lang="en-US" dirty="0"/>
              <a:t>Why are they so important?</a:t>
            </a:r>
          </a:p>
          <a:p>
            <a:pPr marL="609585" indent="-304792">
              <a:tabLst>
                <a:tab pos="609585" algn="l"/>
              </a:tabLst>
            </a:pPr>
            <a:r>
              <a:rPr lang="en-US" dirty="0">
                <a:ea typeface="Calibri"/>
                <a:cs typeface="Calibri"/>
              </a:rPr>
              <a:t>Template does not replace the minutes</a:t>
            </a:r>
            <a:endParaRPr lang="en-US" dirty="0"/>
          </a:p>
          <a:p>
            <a:pPr marL="609585" indent="-304792">
              <a:tabLst>
                <a:tab pos="609585" algn="l"/>
              </a:tabLst>
            </a:pPr>
            <a:r>
              <a:rPr lang="en-US" dirty="0"/>
              <a:t>Avoiding common errors</a:t>
            </a:r>
            <a:endParaRPr lang="en-US" dirty="0">
              <a:ea typeface="Calibri"/>
              <a:cs typeface="Calibri"/>
            </a:endParaRPr>
          </a:p>
          <a:p>
            <a:pPr marL="1066773" lvl="1" indent="-304792">
              <a:tabLst>
                <a:tab pos="609585" algn="l"/>
              </a:tabLst>
            </a:pPr>
            <a:r>
              <a:rPr lang="en-US" dirty="0"/>
              <a:t>Keep them concise</a:t>
            </a:r>
          </a:p>
          <a:p>
            <a:pPr marL="1066773" lvl="1" indent="-304792">
              <a:tabLst>
                <a:tab pos="609585" algn="l"/>
              </a:tabLst>
            </a:pPr>
            <a:r>
              <a:rPr lang="en-US" dirty="0"/>
              <a:t>Know what must be documented</a:t>
            </a:r>
          </a:p>
          <a:p>
            <a:pPr marL="1066773" lvl="1" indent="-304792">
              <a:tabLst>
                <a:tab pos="609585" algn="l"/>
              </a:tabLst>
            </a:pPr>
            <a:r>
              <a:rPr lang="en-US" dirty="0"/>
              <a:t>Upload relevant attachments</a:t>
            </a:r>
          </a:p>
          <a:p>
            <a:pPr marL="1066773" lvl="1" indent="-304792">
              <a:tabLst>
                <a:tab pos="609585" algn="l"/>
              </a:tabLst>
            </a:pPr>
            <a:r>
              <a:rPr lang="en-US" dirty="0"/>
              <a:t>Confirm embedded documents can be opened</a:t>
            </a:r>
          </a:p>
        </p:txBody>
      </p:sp>
      <p:sp>
        <p:nvSpPr>
          <p:cNvPr id="3" name="Title 2">
            <a:extLst>
              <a:ext uri="{FF2B5EF4-FFF2-40B4-BE49-F238E27FC236}">
                <a16:creationId xmlns:a16="http://schemas.microsoft.com/office/drawing/2014/main" id="{E76F7861-B99E-559B-2B31-77B572B6D5B9}"/>
              </a:ext>
            </a:extLst>
          </p:cNvPr>
          <p:cNvSpPr>
            <a:spLocks noGrp="1"/>
          </p:cNvSpPr>
          <p:nvPr>
            <p:ph type="title"/>
          </p:nvPr>
        </p:nvSpPr>
        <p:spPr/>
        <p:txBody>
          <a:bodyPr/>
          <a:lstStyle/>
          <a:p>
            <a:r>
              <a:rPr lang="en-US" dirty="0"/>
              <a:t>Common Pitfalls</a:t>
            </a:r>
          </a:p>
        </p:txBody>
      </p:sp>
      <p:pic>
        <p:nvPicPr>
          <p:cNvPr id="1026" name="Picture 2">
            <a:extLst>
              <a:ext uri="{FF2B5EF4-FFF2-40B4-BE49-F238E27FC236}">
                <a16:creationId xmlns:a16="http://schemas.microsoft.com/office/drawing/2014/main" id="{35F0E3DF-83D9-3994-0232-448196B7A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8474">
            <a:off x="5815049" y="2446722"/>
            <a:ext cx="6487932" cy="325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9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519929-4B4C-FE3F-26F2-B38DB62EC91B}"/>
              </a:ext>
            </a:extLst>
          </p:cNvPr>
          <p:cNvSpPr>
            <a:spLocks noGrp="1"/>
          </p:cNvSpPr>
          <p:nvPr>
            <p:ph sz="half" idx="1"/>
          </p:nvPr>
        </p:nvSpPr>
        <p:spPr>
          <a:xfrm>
            <a:off x="632253" y="1778350"/>
            <a:ext cx="5694407" cy="4185129"/>
          </a:xfrm>
        </p:spPr>
        <p:txBody>
          <a:bodyPr vert="horz" lIns="121920" tIns="60960" rIns="121920" bIns="60960" rtlCol="0" anchor="t">
            <a:noAutofit/>
          </a:bodyPr>
          <a:lstStyle/>
          <a:p>
            <a:pPr marL="380990"/>
            <a:r>
              <a:rPr lang="en-US" sz="2667" dirty="0">
                <a:solidFill>
                  <a:srgbClr val="C00000"/>
                </a:solidFill>
              </a:rPr>
              <a:t>Read the entire standard!</a:t>
            </a:r>
            <a:endParaRPr lang="en-US" sz="2667" dirty="0">
              <a:solidFill>
                <a:srgbClr val="C00000"/>
              </a:solidFill>
              <a:ea typeface="Calibri"/>
              <a:cs typeface="Calibri"/>
            </a:endParaRPr>
          </a:p>
          <a:p>
            <a:pPr marL="380990"/>
            <a:r>
              <a:rPr lang="en-US" sz="2667" dirty="0"/>
              <a:t>Know the standard requirements</a:t>
            </a:r>
            <a:endParaRPr lang="en-US" sz="2667" dirty="0">
              <a:ea typeface="Calibri"/>
              <a:cs typeface="Calibri"/>
            </a:endParaRPr>
          </a:p>
          <a:p>
            <a:pPr marL="380990"/>
            <a:r>
              <a:rPr lang="en-US" sz="2667" dirty="0"/>
              <a:t>Did process or protocol demonstrate understanding and compliance?</a:t>
            </a:r>
            <a:endParaRPr lang="en-US" sz="2667" dirty="0">
              <a:ea typeface="Calibri"/>
              <a:cs typeface="Calibri"/>
            </a:endParaRPr>
          </a:p>
          <a:p>
            <a:pPr marL="380990"/>
            <a:r>
              <a:rPr lang="en-US" sz="2667" i="1" dirty="0"/>
              <a:t>Documentation</a:t>
            </a:r>
            <a:r>
              <a:rPr lang="en-US" sz="2667" dirty="0"/>
              <a:t> and </a:t>
            </a:r>
            <a:r>
              <a:rPr lang="en-US" sz="2667" i="1" dirty="0"/>
              <a:t>Measure of Compliance </a:t>
            </a:r>
            <a:r>
              <a:rPr lang="en-US" sz="2667" dirty="0"/>
              <a:t>sections not meant to replace </a:t>
            </a:r>
            <a:r>
              <a:rPr lang="en-US" sz="2667" i="1" dirty="0"/>
              <a:t>Definition and Requirements</a:t>
            </a:r>
            <a:endParaRPr lang="en-US" sz="2667" i="1" dirty="0">
              <a:ea typeface="Calibri"/>
              <a:cs typeface="Calibri"/>
            </a:endParaRPr>
          </a:p>
        </p:txBody>
      </p:sp>
      <p:sp>
        <p:nvSpPr>
          <p:cNvPr id="3" name="Title 2">
            <a:extLst>
              <a:ext uri="{FF2B5EF4-FFF2-40B4-BE49-F238E27FC236}">
                <a16:creationId xmlns:a16="http://schemas.microsoft.com/office/drawing/2014/main" id="{088C801B-8396-A015-F7B4-0AF696852C74}"/>
              </a:ext>
            </a:extLst>
          </p:cNvPr>
          <p:cNvSpPr>
            <a:spLocks noGrp="1"/>
          </p:cNvSpPr>
          <p:nvPr>
            <p:ph type="title"/>
          </p:nvPr>
        </p:nvSpPr>
        <p:spPr/>
        <p:txBody>
          <a:bodyPr/>
          <a:lstStyle/>
          <a:p>
            <a:r>
              <a:rPr lang="en-US" dirty="0">
                <a:ea typeface="Calibri"/>
                <a:cs typeface="Calibri"/>
              </a:rPr>
              <a:t>Common Pitfalls</a:t>
            </a:r>
            <a:endParaRPr lang="en-US" dirty="0"/>
          </a:p>
        </p:txBody>
      </p:sp>
      <p:sp>
        <p:nvSpPr>
          <p:cNvPr id="7" name="Content Placeholder 6">
            <a:extLst>
              <a:ext uri="{FF2B5EF4-FFF2-40B4-BE49-F238E27FC236}">
                <a16:creationId xmlns:a16="http://schemas.microsoft.com/office/drawing/2014/main" id="{A1ED6CE3-BEC3-7621-1515-DEA3557B8F19}"/>
              </a:ext>
            </a:extLst>
          </p:cNvPr>
          <p:cNvSpPr>
            <a:spLocks noGrp="1"/>
          </p:cNvSpPr>
          <p:nvPr>
            <p:ph sz="half" idx="2"/>
          </p:nvPr>
        </p:nvSpPr>
        <p:spPr>
          <a:xfrm>
            <a:off x="6326660" y="1608083"/>
            <a:ext cx="5233085" cy="4614957"/>
          </a:xfrm>
        </p:spPr>
        <p:txBody>
          <a:bodyPr vert="horz" lIns="121920" tIns="60960" rIns="121920" bIns="60960" rtlCol="0" anchor="t">
            <a:normAutofit fontScale="92500"/>
          </a:bodyPr>
          <a:lstStyle/>
          <a:p>
            <a:r>
              <a:rPr lang="en-US" sz="2400" b="1" dirty="0">
                <a:ea typeface="Calibri"/>
                <a:cs typeface="Calibri"/>
              </a:rPr>
              <a:t>Definitions and Requirements</a:t>
            </a:r>
          </a:p>
          <a:p>
            <a:pPr lvl="1">
              <a:buFont typeface="Courier New,monospace" panose="020B0604020202020204" pitchFamily="34" charset="0"/>
              <a:buChar char="o"/>
            </a:pPr>
            <a:r>
              <a:rPr lang="en-US" sz="2267" dirty="0">
                <a:ea typeface="Calibri"/>
                <a:cs typeface="Calibri"/>
              </a:rPr>
              <a:t>Purpose of the standard</a:t>
            </a:r>
          </a:p>
          <a:p>
            <a:pPr lvl="1">
              <a:buFont typeface="Courier New,monospace" panose="020B0604020202020204" pitchFamily="34" charset="0"/>
              <a:buChar char="o"/>
            </a:pPr>
            <a:r>
              <a:rPr lang="en-US" sz="2267" dirty="0">
                <a:ea typeface="Calibri"/>
                <a:cs typeface="Calibri"/>
              </a:rPr>
              <a:t>Detailed requirements</a:t>
            </a:r>
          </a:p>
          <a:p>
            <a:pPr lvl="2">
              <a:buFont typeface="Wingdings,Sans-Serif" panose="020B0604020202020204" pitchFamily="34" charset="0"/>
              <a:buChar char="§"/>
            </a:pPr>
            <a:r>
              <a:rPr lang="en-US" dirty="0">
                <a:ea typeface="Calibri"/>
                <a:cs typeface="Calibri"/>
              </a:rPr>
              <a:t>Elements of a protocol</a:t>
            </a:r>
          </a:p>
          <a:p>
            <a:pPr lvl="2">
              <a:buFont typeface="Wingdings,Sans-Serif" panose="020B0604020202020204" pitchFamily="34" charset="0"/>
              <a:buChar char="§"/>
            </a:pPr>
            <a:r>
              <a:rPr lang="en-US" dirty="0">
                <a:ea typeface="Calibri"/>
                <a:cs typeface="Calibri"/>
              </a:rPr>
              <a:t>Elements required for annual reporting</a:t>
            </a:r>
          </a:p>
          <a:p>
            <a:r>
              <a:rPr lang="en-US" sz="2400" b="1" dirty="0">
                <a:ea typeface="Calibri"/>
                <a:cs typeface="Calibri"/>
              </a:rPr>
              <a:t>Documentation</a:t>
            </a:r>
          </a:p>
          <a:p>
            <a:pPr lvl="1">
              <a:buFont typeface="Courier New" panose="020B0604020202020204" pitchFamily="34" charset="0"/>
              <a:buChar char="o"/>
            </a:pPr>
            <a:r>
              <a:rPr lang="en-US" sz="2267" dirty="0">
                <a:solidFill>
                  <a:srgbClr val="000000"/>
                </a:solidFill>
                <a:ea typeface="Calibri"/>
                <a:cs typeface="Calibri"/>
              </a:rPr>
              <a:t>Materials supporting compliance with standard</a:t>
            </a:r>
          </a:p>
          <a:p>
            <a:pPr lvl="2">
              <a:buFont typeface="Wingdings" panose="05000000000000000000" pitchFamily="2" charset="2"/>
              <a:buChar char="§"/>
            </a:pPr>
            <a:r>
              <a:rPr lang="en-US" dirty="0">
                <a:solidFill>
                  <a:srgbClr val="000000"/>
                </a:solidFill>
                <a:ea typeface="Calibri"/>
                <a:cs typeface="Calibri"/>
              </a:rPr>
              <a:t>Submitted with the PRQ </a:t>
            </a:r>
          </a:p>
          <a:p>
            <a:pPr lvl="2">
              <a:buFont typeface="Wingdings" panose="05000000000000000000" pitchFamily="2" charset="2"/>
              <a:buChar char="§"/>
            </a:pPr>
            <a:r>
              <a:rPr lang="en-US" dirty="0">
                <a:solidFill>
                  <a:srgbClr val="000000"/>
                </a:solidFill>
                <a:ea typeface="Calibri"/>
                <a:cs typeface="Calibri"/>
              </a:rPr>
              <a:t>Reviewed on-site</a:t>
            </a:r>
            <a:endParaRPr lang="en-US" dirty="0">
              <a:ea typeface="Calibri"/>
              <a:cs typeface="Calibri"/>
            </a:endParaRPr>
          </a:p>
          <a:p>
            <a:r>
              <a:rPr lang="en-US" sz="2400" b="1" dirty="0">
                <a:ea typeface="Calibri"/>
                <a:cs typeface="Calibri"/>
              </a:rPr>
              <a:t>Measures of Compliance</a:t>
            </a:r>
          </a:p>
          <a:p>
            <a:pPr lvl="1">
              <a:buFont typeface="Courier New" panose="020B0604020202020204" pitchFamily="34" charset="0"/>
              <a:buChar char="o"/>
            </a:pPr>
            <a:r>
              <a:rPr lang="en-US" sz="2267" dirty="0">
                <a:solidFill>
                  <a:srgbClr val="000000"/>
                </a:solidFill>
                <a:ea typeface="Calibri"/>
                <a:cs typeface="Calibri"/>
              </a:rPr>
              <a:t>Actionable items required to meet the standard </a:t>
            </a:r>
            <a:endParaRPr lang="en-US" sz="2267" dirty="0">
              <a:ea typeface="Calibri"/>
              <a:cs typeface="Calibri"/>
            </a:endParaRPr>
          </a:p>
          <a:p>
            <a:pPr lvl="1">
              <a:buFont typeface="Courier New" panose="020B0604020202020204" pitchFamily="34" charset="0"/>
              <a:buChar char="o"/>
            </a:pPr>
            <a:endParaRPr lang="en-US" dirty="0">
              <a:ea typeface="Calibri"/>
              <a:cs typeface="Calibri"/>
            </a:endParaRPr>
          </a:p>
          <a:p>
            <a:endParaRPr lang="en-US" dirty="0">
              <a:ea typeface="Calibri"/>
              <a:cs typeface="Calibri"/>
            </a:endParaRPr>
          </a:p>
          <a:p>
            <a:pPr marL="0" indent="0">
              <a:buNone/>
            </a:pPr>
            <a:endParaRPr lang="en-US" dirty="0">
              <a:ea typeface="Calibri"/>
              <a:cs typeface="Calibri"/>
            </a:endParaRPr>
          </a:p>
          <a:p>
            <a:pPr marL="914377" lvl="2" indent="0">
              <a:buNone/>
            </a:pPr>
            <a:endParaRPr lang="en-US" dirty="0">
              <a:ea typeface="Calibri"/>
              <a:cs typeface="Calibri"/>
            </a:endParaRPr>
          </a:p>
        </p:txBody>
      </p:sp>
    </p:spTree>
    <p:extLst>
      <p:ext uri="{BB962C8B-B14F-4D97-AF65-F5344CB8AC3E}">
        <p14:creationId xmlns:p14="http://schemas.microsoft.com/office/powerpoint/2010/main" val="219695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E13B-7BEE-7358-669D-3D9C05D6EDF2}"/>
              </a:ext>
            </a:extLst>
          </p:cNvPr>
          <p:cNvSpPr>
            <a:spLocks noGrp="1"/>
          </p:cNvSpPr>
          <p:nvPr>
            <p:ph type="title"/>
          </p:nvPr>
        </p:nvSpPr>
        <p:spPr/>
        <p:txBody>
          <a:bodyPr/>
          <a:lstStyle/>
          <a:p>
            <a:r>
              <a:rPr lang="en-US" dirty="0"/>
              <a:t>Common Pitfalls</a:t>
            </a:r>
          </a:p>
        </p:txBody>
      </p:sp>
      <p:sp>
        <p:nvSpPr>
          <p:cNvPr id="3" name="Text Placeholder 2">
            <a:extLst>
              <a:ext uri="{FF2B5EF4-FFF2-40B4-BE49-F238E27FC236}">
                <a16:creationId xmlns:a16="http://schemas.microsoft.com/office/drawing/2014/main" id="{04F6F5AA-DBA4-734F-33AB-1EB9B91F9919}"/>
              </a:ext>
            </a:extLst>
          </p:cNvPr>
          <p:cNvSpPr>
            <a:spLocks noGrp="1"/>
          </p:cNvSpPr>
          <p:nvPr>
            <p:ph type="body" sz="quarter" idx="11"/>
          </p:nvPr>
        </p:nvSpPr>
        <p:spPr>
          <a:xfrm>
            <a:off x="838200" y="1422400"/>
            <a:ext cx="10515600" cy="795041"/>
          </a:xfrm>
        </p:spPr>
        <p:txBody>
          <a:bodyPr/>
          <a:lstStyle/>
          <a:p>
            <a:r>
              <a:rPr lang="en-US" b="1" dirty="0">
                <a:solidFill>
                  <a:srgbClr val="0070C0"/>
                </a:solidFill>
              </a:rPr>
              <a:t>Annual Reviews and Reports</a:t>
            </a:r>
          </a:p>
          <a:p>
            <a:r>
              <a:rPr lang="en-US" dirty="0">
                <a:solidFill>
                  <a:srgbClr val="0070C0"/>
                </a:solidFill>
                <a:ea typeface="Calibri"/>
                <a:cs typeface="Calibri"/>
              </a:rPr>
              <a:t>Presented during the year of activity or Q1 of following calendar year</a:t>
            </a:r>
          </a:p>
          <a:p>
            <a:br>
              <a:rPr lang="en-US" dirty="0"/>
            </a:br>
            <a:endParaRPr lang="en-US" dirty="0"/>
          </a:p>
        </p:txBody>
      </p:sp>
      <p:sp>
        <p:nvSpPr>
          <p:cNvPr id="4" name="Text Placeholder 3">
            <a:extLst>
              <a:ext uri="{FF2B5EF4-FFF2-40B4-BE49-F238E27FC236}">
                <a16:creationId xmlns:a16="http://schemas.microsoft.com/office/drawing/2014/main" id="{38480275-F826-D090-EB20-BE3F8BC72174}"/>
              </a:ext>
            </a:extLst>
          </p:cNvPr>
          <p:cNvSpPr>
            <a:spLocks noGrp="1"/>
          </p:cNvSpPr>
          <p:nvPr>
            <p:ph type="body" sz="quarter" idx="12"/>
          </p:nvPr>
        </p:nvSpPr>
        <p:spPr/>
        <p:txBody>
          <a:bodyPr/>
          <a:lstStyle/>
          <a:p>
            <a:r>
              <a:rPr lang="en-US" dirty="0"/>
              <a:t>During the year of activity</a:t>
            </a:r>
          </a:p>
          <a:p>
            <a:pPr lvl="1"/>
            <a:r>
              <a:rPr lang="en-US" dirty="0"/>
              <a:t>Annual activities such as audits, projects, reports, or events</a:t>
            </a:r>
          </a:p>
          <a:p>
            <a:pPr lvl="1"/>
            <a:r>
              <a:rPr lang="en-US" dirty="0"/>
              <a:t>Presented to cancer committee within calendar year per frequency required in the standard</a:t>
            </a:r>
          </a:p>
          <a:p>
            <a:pPr lvl="1"/>
            <a:r>
              <a:rPr lang="en-US" dirty="0"/>
              <a:t>Presented after the activity has been completed</a:t>
            </a:r>
          </a:p>
          <a:p>
            <a:pPr lvl="1"/>
            <a:r>
              <a:rPr lang="en-US" dirty="0"/>
              <a:t>Cannot be presented in Q1 of the following calendar year</a:t>
            </a:r>
          </a:p>
        </p:txBody>
      </p:sp>
      <p:sp>
        <p:nvSpPr>
          <p:cNvPr id="5" name="Text Placeholder 4">
            <a:extLst>
              <a:ext uri="{FF2B5EF4-FFF2-40B4-BE49-F238E27FC236}">
                <a16:creationId xmlns:a16="http://schemas.microsoft.com/office/drawing/2014/main" id="{7E247C0F-90F4-A55C-FBA0-02B532E18928}"/>
              </a:ext>
            </a:extLst>
          </p:cNvPr>
          <p:cNvSpPr>
            <a:spLocks noGrp="1"/>
          </p:cNvSpPr>
          <p:nvPr>
            <p:ph type="body" sz="quarter" idx="13"/>
          </p:nvPr>
        </p:nvSpPr>
        <p:spPr>
          <a:xfrm>
            <a:off x="6380482" y="2433044"/>
            <a:ext cx="5230495" cy="3797300"/>
          </a:xfrm>
        </p:spPr>
        <p:txBody>
          <a:bodyPr/>
          <a:lstStyle/>
          <a:p>
            <a:r>
              <a:rPr lang="en-US" dirty="0"/>
              <a:t>Q1 of the following calendar year</a:t>
            </a:r>
          </a:p>
          <a:p>
            <a:pPr lvl="1"/>
            <a:r>
              <a:rPr lang="en-US" dirty="0"/>
              <a:t>Must include </a:t>
            </a:r>
            <a:r>
              <a:rPr lang="en-US" dirty="0">
                <a:solidFill>
                  <a:schemeClr val="accent2"/>
                </a:solidFill>
              </a:rPr>
              <a:t>full</a:t>
            </a:r>
            <a:r>
              <a:rPr lang="en-US" dirty="0"/>
              <a:t> calendar year of reporting data</a:t>
            </a:r>
          </a:p>
          <a:p>
            <a:pPr lvl="1"/>
            <a:r>
              <a:rPr lang="en-US" dirty="0"/>
              <a:t>Reports without full calendar year of data do </a:t>
            </a:r>
            <a:r>
              <a:rPr lang="en-US" b="1" dirty="0"/>
              <a:t>not </a:t>
            </a:r>
            <a:r>
              <a:rPr lang="en-US" dirty="0"/>
              <a:t>meet compliance.</a:t>
            </a:r>
          </a:p>
          <a:p>
            <a:pPr lvl="1"/>
            <a:r>
              <a:rPr lang="en-US" dirty="0"/>
              <a:t>Must include all required elements</a:t>
            </a:r>
          </a:p>
          <a:p>
            <a:pPr lvl="1"/>
            <a:r>
              <a:rPr lang="en-US" dirty="0"/>
              <a:t>Some programs may choose to provide partial year reports also, but that data must be included in the final Q1 report of the following year.</a:t>
            </a:r>
          </a:p>
        </p:txBody>
      </p:sp>
      <p:pic>
        <p:nvPicPr>
          <p:cNvPr id="6" name="Picture 5" descr="A calendar with numbers and colored squares&#10;&#10;AI-generated content may be incorrect.">
            <a:extLst>
              <a:ext uri="{FF2B5EF4-FFF2-40B4-BE49-F238E27FC236}">
                <a16:creationId xmlns:a16="http://schemas.microsoft.com/office/drawing/2014/main" id="{2A7603D5-3C4A-5D5D-0820-AD8C0A6668CF}"/>
              </a:ext>
            </a:extLst>
          </p:cNvPr>
          <p:cNvPicPr>
            <a:picLocks noChangeAspect="1"/>
          </p:cNvPicPr>
          <p:nvPr/>
        </p:nvPicPr>
        <p:blipFill>
          <a:blip r:embed="rId2"/>
          <a:stretch>
            <a:fillRect/>
          </a:stretch>
        </p:blipFill>
        <p:spPr>
          <a:xfrm>
            <a:off x="9944100" y="353071"/>
            <a:ext cx="2121066" cy="1707451"/>
          </a:xfrm>
          <a:prstGeom prst="rect">
            <a:avLst/>
          </a:prstGeom>
        </p:spPr>
      </p:pic>
    </p:spTree>
    <p:extLst>
      <p:ext uri="{BB962C8B-B14F-4D97-AF65-F5344CB8AC3E}">
        <p14:creationId xmlns:p14="http://schemas.microsoft.com/office/powerpoint/2010/main" val="347775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F24C-7F5B-A3FD-5A65-22DBFEEB1C6B}"/>
              </a:ext>
            </a:extLst>
          </p:cNvPr>
          <p:cNvSpPr>
            <a:spLocks noGrp="1"/>
          </p:cNvSpPr>
          <p:nvPr>
            <p:ph type="title"/>
          </p:nvPr>
        </p:nvSpPr>
        <p:spPr/>
        <p:txBody>
          <a:bodyPr/>
          <a:lstStyle/>
          <a:p>
            <a:r>
              <a:rPr lang="en-US" dirty="0"/>
              <a:t>Common Pitfalls</a:t>
            </a:r>
          </a:p>
        </p:txBody>
      </p:sp>
      <p:sp>
        <p:nvSpPr>
          <p:cNvPr id="3" name="Text Placeholder 2">
            <a:extLst>
              <a:ext uri="{FF2B5EF4-FFF2-40B4-BE49-F238E27FC236}">
                <a16:creationId xmlns:a16="http://schemas.microsoft.com/office/drawing/2014/main" id="{61BDD072-47ED-C44A-6B1D-6218A60434E7}"/>
              </a:ext>
            </a:extLst>
          </p:cNvPr>
          <p:cNvSpPr>
            <a:spLocks noGrp="1"/>
          </p:cNvSpPr>
          <p:nvPr>
            <p:ph type="body" sz="quarter" idx="11"/>
          </p:nvPr>
        </p:nvSpPr>
        <p:spPr/>
        <p:txBody>
          <a:bodyPr/>
          <a:lstStyle/>
          <a:p>
            <a:r>
              <a:rPr lang="en-US" b="1" dirty="0">
                <a:solidFill>
                  <a:srgbClr val="0070C0"/>
                </a:solidFill>
              </a:rPr>
              <a:t>Annual Reviews and Reports</a:t>
            </a:r>
          </a:p>
        </p:txBody>
      </p:sp>
      <p:sp>
        <p:nvSpPr>
          <p:cNvPr id="4" name="Text Placeholder 3">
            <a:extLst>
              <a:ext uri="{FF2B5EF4-FFF2-40B4-BE49-F238E27FC236}">
                <a16:creationId xmlns:a16="http://schemas.microsoft.com/office/drawing/2014/main" id="{62C5DF3E-CCA4-62CE-3666-AECE51774FF5}"/>
              </a:ext>
            </a:extLst>
          </p:cNvPr>
          <p:cNvSpPr>
            <a:spLocks noGrp="1"/>
          </p:cNvSpPr>
          <p:nvPr>
            <p:ph type="body" sz="quarter" idx="12"/>
          </p:nvPr>
        </p:nvSpPr>
        <p:spPr>
          <a:xfrm>
            <a:off x="838199" y="2433044"/>
            <a:ext cx="9305041" cy="3797300"/>
          </a:xfrm>
        </p:spPr>
        <p:txBody>
          <a:bodyPr/>
          <a:lstStyle/>
          <a:p>
            <a:r>
              <a:rPr lang="en-US" dirty="0"/>
              <a:t>Some standards require annual evaluation but do not require data review.</a:t>
            </a:r>
          </a:p>
          <a:p>
            <a:r>
              <a:rPr lang="en-US" dirty="0"/>
              <a:t>Presented and discussed with cancer committee during the year of activity.</a:t>
            </a:r>
          </a:p>
          <a:p>
            <a:r>
              <a:rPr lang="en-US" dirty="0"/>
              <a:t>Presented and discussed during the Q1 of the following calendar year</a:t>
            </a:r>
          </a:p>
        </p:txBody>
      </p:sp>
    </p:spTree>
    <p:extLst>
      <p:ext uri="{BB962C8B-B14F-4D97-AF65-F5344CB8AC3E}">
        <p14:creationId xmlns:p14="http://schemas.microsoft.com/office/powerpoint/2010/main" val="279854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Disclosures</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p:txBody>
          <a:bodyPr/>
          <a:lstStyle/>
          <a:p>
            <a:pPr marL="457200" indent="-457200">
              <a:buFont typeface="Arial" panose="020B0604020202020204" pitchFamily="34" charset="0"/>
              <a:buChar char="•"/>
            </a:pPr>
            <a:r>
              <a:rPr lang="en-US" dirty="0"/>
              <a:t>None</a:t>
            </a:r>
          </a:p>
        </p:txBody>
      </p:sp>
    </p:spTree>
    <p:extLst>
      <p:ext uri="{BB962C8B-B14F-4D97-AF65-F5344CB8AC3E}">
        <p14:creationId xmlns:p14="http://schemas.microsoft.com/office/powerpoint/2010/main" val="309381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AFFE4-83EB-E243-6C19-A46CE4B302D2}"/>
              </a:ext>
            </a:extLst>
          </p:cNvPr>
          <p:cNvSpPr>
            <a:spLocks noGrp="1"/>
          </p:cNvSpPr>
          <p:nvPr>
            <p:ph idx="1"/>
          </p:nvPr>
        </p:nvSpPr>
        <p:spPr>
          <a:xfrm>
            <a:off x="838200" y="1444487"/>
            <a:ext cx="10515600" cy="4579885"/>
          </a:xfrm>
        </p:spPr>
        <p:txBody>
          <a:bodyPr vert="horz" lIns="121920" tIns="60960" rIns="121920" bIns="60960" rtlCol="0" anchor="t">
            <a:normAutofit/>
          </a:bodyPr>
          <a:lstStyle/>
          <a:p>
            <a:pPr marL="0" indent="0">
              <a:buNone/>
            </a:pPr>
            <a:r>
              <a:rPr lang="en-US" sz="3200" b="1" dirty="0">
                <a:solidFill>
                  <a:srgbClr val="0070C0"/>
                </a:solidFill>
                <a:ea typeface="Calibri"/>
                <a:cs typeface="Calibri"/>
              </a:rPr>
              <a:t>Protocols/Policies and Procedures</a:t>
            </a:r>
          </a:p>
          <a:p>
            <a:r>
              <a:rPr lang="en-US" dirty="0">
                <a:ea typeface="+mn-lt"/>
                <a:cs typeface="+mn-lt"/>
              </a:rPr>
              <a:t>Not a restatement of the standard or guideline</a:t>
            </a:r>
            <a:endParaRPr lang="en-US" dirty="0">
              <a:ea typeface="Calibri"/>
              <a:cs typeface="Calibri"/>
            </a:endParaRPr>
          </a:p>
          <a:p>
            <a:r>
              <a:rPr lang="en-US" dirty="0">
                <a:latin typeface="Calibri"/>
                <a:ea typeface="+mn-lt"/>
                <a:cs typeface="Arial"/>
              </a:rPr>
              <a:t>Must include all required elements</a:t>
            </a:r>
          </a:p>
          <a:p>
            <a:pPr lvl="1"/>
            <a:r>
              <a:rPr lang="en-US" dirty="0">
                <a:latin typeface="Calibri"/>
                <a:ea typeface="+mn-lt"/>
                <a:cs typeface="Arial"/>
              </a:rPr>
              <a:t>Outlined in standard</a:t>
            </a:r>
          </a:p>
          <a:p>
            <a:r>
              <a:rPr lang="en-US" dirty="0">
                <a:ea typeface="+mn-lt"/>
                <a:cs typeface="+mn-lt"/>
              </a:rPr>
              <a:t>Reviewed by the Cancer Committee, BPLC, or RC-MDT</a:t>
            </a:r>
          </a:p>
          <a:p>
            <a:pPr lvl="1"/>
            <a:r>
              <a:rPr lang="en-US" dirty="0">
                <a:ea typeface="+mn-lt"/>
                <a:cs typeface="+mn-lt"/>
              </a:rPr>
              <a:t>Documented in the minutes</a:t>
            </a:r>
            <a:endParaRPr lang="en-US" dirty="0">
              <a:ea typeface="Calibri"/>
              <a:cs typeface="Calibri"/>
            </a:endParaRPr>
          </a:p>
          <a:p>
            <a:endParaRPr lang="en-US" dirty="0">
              <a:solidFill>
                <a:schemeClr val="accent3"/>
              </a:solidFill>
              <a:ea typeface="Calibri"/>
              <a:cs typeface="Calibri"/>
            </a:endParaRPr>
          </a:p>
          <a:p>
            <a:endParaRPr lang="en-US" dirty="0">
              <a:solidFill>
                <a:srgbClr val="0E2044"/>
              </a:solidFill>
              <a:ea typeface="Calibri"/>
              <a:cs typeface="Calibri"/>
            </a:endParaRPr>
          </a:p>
        </p:txBody>
      </p:sp>
      <p:sp>
        <p:nvSpPr>
          <p:cNvPr id="3" name="Title 2">
            <a:extLst>
              <a:ext uri="{FF2B5EF4-FFF2-40B4-BE49-F238E27FC236}">
                <a16:creationId xmlns:a16="http://schemas.microsoft.com/office/drawing/2014/main" id="{6E0E3803-B16D-BA48-B479-9343A2DD0B61}"/>
              </a:ext>
            </a:extLst>
          </p:cNvPr>
          <p:cNvSpPr>
            <a:spLocks noGrp="1"/>
          </p:cNvSpPr>
          <p:nvPr>
            <p:ph type="title"/>
          </p:nvPr>
        </p:nvSpPr>
        <p:spPr/>
        <p:txBody>
          <a:bodyPr/>
          <a:lstStyle/>
          <a:p>
            <a:r>
              <a:rPr lang="en-US" dirty="0"/>
              <a:t>Common Pitfalls</a:t>
            </a:r>
          </a:p>
        </p:txBody>
      </p:sp>
    </p:spTree>
    <p:extLst>
      <p:ext uri="{BB962C8B-B14F-4D97-AF65-F5344CB8AC3E}">
        <p14:creationId xmlns:p14="http://schemas.microsoft.com/office/powerpoint/2010/main" val="3942694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2A784-A8FD-BA02-B425-5C3BC3470D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00F65-CAFB-5482-7DC8-A35F9B6CFD5D}"/>
              </a:ext>
            </a:extLst>
          </p:cNvPr>
          <p:cNvSpPr>
            <a:spLocks noGrp="1"/>
          </p:cNvSpPr>
          <p:nvPr>
            <p:ph idx="1"/>
          </p:nvPr>
        </p:nvSpPr>
        <p:spPr>
          <a:xfrm>
            <a:off x="838200" y="1470991"/>
            <a:ext cx="10515600" cy="4553381"/>
          </a:xfrm>
        </p:spPr>
        <p:txBody>
          <a:bodyPr vert="horz" lIns="121920" tIns="60960" rIns="121920" bIns="60960" rtlCol="0" anchor="t">
            <a:noAutofit/>
          </a:bodyPr>
          <a:lstStyle/>
          <a:p>
            <a:pPr marL="0" indent="0">
              <a:buNone/>
            </a:pPr>
            <a:r>
              <a:rPr lang="en-US" sz="3200" b="1" dirty="0">
                <a:solidFill>
                  <a:srgbClr val="0070C0"/>
                </a:solidFill>
                <a:ea typeface="Calibri"/>
                <a:cs typeface="Calibri"/>
              </a:rPr>
              <a:t>Quality Improvement Initiatives</a:t>
            </a:r>
          </a:p>
          <a:p>
            <a:r>
              <a:rPr lang="en-US" sz="2933" b="1" dirty="0">
                <a:ea typeface="Calibri"/>
                <a:cs typeface="Calibri"/>
              </a:rPr>
              <a:t>Common Stumbling Blocks</a:t>
            </a:r>
          </a:p>
          <a:p>
            <a:pPr marL="609585" indent="-309026"/>
            <a:r>
              <a:rPr lang="en-US" sz="2400" dirty="0">
                <a:ea typeface="Calibri"/>
                <a:cs typeface="Calibri"/>
              </a:rPr>
              <a:t>Identified problems have no baseline data</a:t>
            </a:r>
          </a:p>
          <a:p>
            <a:pPr marL="609585" indent="-309026"/>
            <a:r>
              <a:rPr lang="en-US" sz="2400" dirty="0">
                <a:ea typeface="Calibri"/>
                <a:cs typeface="Calibri"/>
              </a:rPr>
              <a:t>There is no identified problem</a:t>
            </a:r>
            <a:endParaRPr lang="en-US" sz="2133" dirty="0">
              <a:ea typeface="Calibri"/>
              <a:cs typeface="Calibri"/>
            </a:endParaRPr>
          </a:p>
          <a:p>
            <a:pPr marL="609585" indent="-309026"/>
            <a:r>
              <a:rPr lang="en-US" sz="2400" dirty="0">
                <a:ea typeface="Calibri"/>
                <a:cs typeface="Calibri"/>
              </a:rPr>
              <a:t>A QI Initiative </a:t>
            </a:r>
            <a:r>
              <a:rPr lang="en-US" sz="2400" i="1" dirty="0">
                <a:ea typeface="Calibri"/>
                <a:cs typeface="Calibri"/>
              </a:rPr>
              <a:t>looking to see if a problem exists </a:t>
            </a:r>
            <a:r>
              <a:rPr lang="en-US" sz="2400" b="1" dirty="0">
                <a:ea typeface="Calibri"/>
                <a:cs typeface="Calibri"/>
              </a:rPr>
              <a:t>does not </a:t>
            </a:r>
            <a:r>
              <a:rPr lang="en-US" sz="2400" dirty="0">
                <a:ea typeface="Calibri"/>
                <a:cs typeface="Calibri"/>
              </a:rPr>
              <a:t>meet compliance</a:t>
            </a:r>
            <a:endParaRPr lang="en-US" sz="2000" dirty="0">
              <a:ea typeface="Calibri"/>
              <a:cs typeface="Calibri"/>
            </a:endParaRPr>
          </a:p>
          <a:p>
            <a:pPr marL="609585" indent="-309026"/>
            <a:r>
              <a:rPr lang="en-US" sz="2400" dirty="0">
                <a:ea typeface="Calibri"/>
                <a:cs typeface="Calibri"/>
              </a:rPr>
              <a:t>Intervention must be measured, monitored and drive improvement</a:t>
            </a:r>
          </a:p>
          <a:p>
            <a:pPr marL="1066773" lvl="1" indent="-309026"/>
            <a:r>
              <a:rPr lang="en-US" sz="2133" dirty="0">
                <a:ea typeface="Calibri"/>
                <a:cs typeface="Calibri"/>
              </a:rPr>
              <a:t>How do you know your intervention was successful?</a:t>
            </a:r>
          </a:p>
          <a:p>
            <a:pPr marL="1066773" lvl="1" indent="-309026"/>
            <a:r>
              <a:rPr lang="en-US" sz="2133" dirty="0">
                <a:ea typeface="Calibri"/>
                <a:cs typeface="Calibri"/>
              </a:rPr>
              <a:t>Must be measurable against baseline data</a:t>
            </a:r>
          </a:p>
          <a:p>
            <a:pPr marL="609585" indent="-309026"/>
            <a:r>
              <a:rPr lang="en-US" sz="2400" dirty="0">
                <a:ea typeface="Calibri"/>
                <a:cs typeface="Calibri"/>
              </a:rPr>
              <a:t>Interventions may need to be adjusted</a:t>
            </a:r>
            <a:endParaRPr lang="en-US" sz="2400" dirty="0"/>
          </a:p>
          <a:p>
            <a:pPr marL="0" indent="0">
              <a:buNone/>
            </a:pPr>
            <a:endParaRPr lang="en-US" sz="4800" b="1" dirty="0">
              <a:solidFill>
                <a:srgbClr val="0082B8"/>
              </a:solidFill>
              <a:ea typeface="Calibri"/>
              <a:cs typeface="Calibri"/>
            </a:endParaRPr>
          </a:p>
          <a:p>
            <a:pPr marL="0" indent="0">
              <a:buNone/>
            </a:pPr>
            <a:endParaRPr lang="en-US" b="1" dirty="0">
              <a:ea typeface="Calibri"/>
              <a:cs typeface="Calibri"/>
            </a:endParaRPr>
          </a:p>
        </p:txBody>
      </p:sp>
      <p:sp>
        <p:nvSpPr>
          <p:cNvPr id="3" name="Title 2">
            <a:extLst>
              <a:ext uri="{FF2B5EF4-FFF2-40B4-BE49-F238E27FC236}">
                <a16:creationId xmlns:a16="http://schemas.microsoft.com/office/drawing/2014/main" id="{A2324B46-35C2-F7D3-11FA-AE7E97BFB38F}"/>
              </a:ext>
            </a:extLst>
          </p:cNvPr>
          <p:cNvSpPr>
            <a:spLocks noGrp="1"/>
          </p:cNvSpPr>
          <p:nvPr>
            <p:ph type="title"/>
          </p:nvPr>
        </p:nvSpPr>
        <p:spPr/>
        <p:txBody>
          <a:bodyPr/>
          <a:lstStyle/>
          <a:p>
            <a:r>
              <a:rPr lang="en-US" dirty="0">
                <a:ea typeface="Calibri"/>
                <a:cs typeface="Calibri"/>
              </a:rPr>
              <a:t>Common Pitfalls</a:t>
            </a:r>
          </a:p>
        </p:txBody>
      </p:sp>
    </p:spTree>
    <p:extLst>
      <p:ext uri="{BB962C8B-B14F-4D97-AF65-F5344CB8AC3E}">
        <p14:creationId xmlns:p14="http://schemas.microsoft.com/office/powerpoint/2010/main" val="77506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BF271E-A110-8A60-7BE7-10CDB47406E5}"/>
              </a:ext>
            </a:extLst>
          </p:cNvPr>
          <p:cNvSpPr>
            <a:spLocks noGrp="1"/>
          </p:cNvSpPr>
          <p:nvPr>
            <p:ph idx="1"/>
          </p:nvPr>
        </p:nvSpPr>
        <p:spPr>
          <a:xfrm>
            <a:off x="838200" y="1470991"/>
            <a:ext cx="8083475" cy="4553381"/>
          </a:xfrm>
        </p:spPr>
        <p:txBody>
          <a:bodyPr vert="horz" lIns="121920" tIns="60960" rIns="121920" bIns="60960" rtlCol="0" anchor="t">
            <a:noAutofit/>
          </a:bodyPr>
          <a:lstStyle/>
          <a:p>
            <a:pPr marL="0" indent="0">
              <a:buNone/>
            </a:pPr>
            <a:r>
              <a:rPr lang="en-US" sz="3200" b="1" dirty="0">
                <a:solidFill>
                  <a:srgbClr val="0070C0"/>
                </a:solidFill>
                <a:ea typeface="Calibri"/>
                <a:cs typeface="Calibri"/>
              </a:rPr>
              <a:t>Quality Improvement Initiatives</a:t>
            </a:r>
          </a:p>
          <a:p>
            <a:r>
              <a:rPr lang="en-US" dirty="0">
                <a:ea typeface="Calibri"/>
                <a:cs typeface="Calibri"/>
              </a:rPr>
              <a:t>QI initiatives must </a:t>
            </a:r>
          </a:p>
          <a:p>
            <a:pPr marL="615935" lvl="1" indent="-309026"/>
            <a:r>
              <a:rPr lang="en-US" dirty="0">
                <a:ea typeface="Calibri"/>
                <a:cs typeface="Calibri"/>
              </a:rPr>
              <a:t>Be </a:t>
            </a:r>
            <a:r>
              <a:rPr lang="en-US" b="1" dirty="0">
                <a:solidFill>
                  <a:srgbClr val="00B050"/>
                </a:solidFill>
                <a:ea typeface="Calibri"/>
                <a:cs typeface="Calibri"/>
              </a:rPr>
              <a:t>data-driven</a:t>
            </a:r>
            <a:r>
              <a:rPr lang="en-US" dirty="0">
                <a:solidFill>
                  <a:srgbClr val="00B050"/>
                </a:solidFill>
                <a:ea typeface="Calibri"/>
                <a:cs typeface="Calibri"/>
              </a:rPr>
              <a:t> </a:t>
            </a:r>
            <a:endParaRPr lang="en-US" dirty="0">
              <a:ea typeface="Calibri"/>
              <a:cs typeface="Calibri"/>
            </a:endParaRPr>
          </a:p>
          <a:p>
            <a:pPr marL="615935" lvl="1" indent="-309026"/>
            <a:r>
              <a:rPr lang="en-US" dirty="0">
                <a:ea typeface="Calibri"/>
                <a:cs typeface="Calibri"/>
              </a:rPr>
              <a:t>Based on an </a:t>
            </a:r>
            <a:r>
              <a:rPr lang="en-US" b="1" dirty="0">
                <a:solidFill>
                  <a:srgbClr val="00B050"/>
                </a:solidFill>
                <a:ea typeface="Calibri"/>
                <a:cs typeface="Calibri"/>
              </a:rPr>
              <a:t>identified problem known to exist</a:t>
            </a:r>
            <a:r>
              <a:rPr lang="en-US" b="1" dirty="0">
                <a:solidFill>
                  <a:schemeClr val="accent3"/>
                </a:solidFill>
                <a:ea typeface="Calibri"/>
                <a:cs typeface="Calibri"/>
              </a:rPr>
              <a:t> </a:t>
            </a:r>
            <a:r>
              <a:rPr lang="en-US" dirty="0">
                <a:ea typeface="Calibri"/>
                <a:cs typeface="Calibri"/>
              </a:rPr>
              <a:t>within the accredited program</a:t>
            </a:r>
          </a:p>
          <a:p>
            <a:pPr marL="309026" indent="-309026"/>
            <a:r>
              <a:rPr lang="en-US" dirty="0">
                <a:ea typeface="Calibri"/>
                <a:cs typeface="Calibri"/>
              </a:rPr>
              <a:t>A problem statement must be fully developed</a:t>
            </a:r>
          </a:p>
          <a:p>
            <a:pPr marL="615935" lvl="1" indent="-309026"/>
            <a:r>
              <a:rPr lang="en-US" dirty="0">
                <a:ea typeface="Calibri"/>
                <a:cs typeface="Calibri"/>
              </a:rPr>
              <a:t>Include baseline data </a:t>
            </a:r>
          </a:p>
          <a:p>
            <a:pPr marL="615935" lvl="1" indent="-309026"/>
            <a:r>
              <a:rPr lang="en-US" dirty="0">
                <a:ea typeface="Calibri"/>
                <a:cs typeface="Calibri"/>
              </a:rPr>
              <a:t>Demonstrate a need for improvement</a:t>
            </a:r>
          </a:p>
          <a:p>
            <a:pPr marL="0" indent="0">
              <a:buNone/>
            </a:pPr>
            <a:endParaRPr lang="en-US" sz="4800" b="1" dirty="0">
              <a:solidFill>
                <a:srgbClr val="0082B8"/>
              </a:solidFill>
              <a:ea typeface="Calibri"/>
              <a:cs typeface="Calibri"/>
            </a:endParaRPr>
          </a:p>
          <a:p>
            <a:pPr marL="0" indent="0">
              <a:buNone/>
            </a:pPr>
            <a:endParaRPr lang="en-US" b="1" dirty="0">
              <a:ea typeface="Calibri"/>
              <a:cs typeface="Calibri"/>
            </a:endParaRPr>
          </a:p>
        </p:txBody>
      </p:sp>
      <p:sp>
        <p:nvSpPr>
          <p:cNvPr id="3" name="Title 2">
            <a:extLst>
              <a:ext uri="{FF2B5EF4-FFF2-40B4-BE49-F238E27FC236}">
                <a16:creationId xmlns:a16="http://schemas.microsoft.com/office/drawing/2014/main" id="{8DE8EEB8-AFBE-7349-7AC7-7CE385F1A439}"/>
              </a:ext>
            </a:extLst>
          </p:cNvPr>
          <p:cNvSpPr>
            <a:spLocks noGrp="1"/>
          </p:cNvSpPr>
          <p:nvPr>
            <p:ph type="title"/>
          </p:nvPr>
        </p:nvSpPr>
        <p:spPr/>
        <p:txBody>
          <a:bodyPr/>
          <a:lstStyle/>
          <a:p>
            <a:r>
              <a:rPr lang="en-US" dirty="0">
                <a:ea typeface="Calibri"/>
                <a:cs typeface="Calibri"/>
              </a:rPr>
              <a:t>Common Pitfalls</a:t>
            </a:r>
          </a:p>
        </p:txBody>
      </p:sp>
    </p:spTree>
    <p:extLst>
      <p:ext uri="{BB962C8B-B14F-4D97-AF65-F5344CB8AC3E}">
        <p14:creationId xmlns:p14="http://schemas.microsoft.com/office/powerpoint/2010/main" val="255824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7232-35D3-F731-E4AD-09C0A4EA98D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84011-7C13-4ADB-A121-876DB8CC480A}"/>
              </a:ext>
            </a:extLst>
          </p:cNvPr>
          <p:cNvSpPr>
            <a:spLocks noGrp="1"/>
          </p:cNvSpPr>
          <p:nvPr>
            <p:ph idx="1"/>
          </p:nvPr>
        </p:nvSpPr>
        <p:spPr>
          <a:xfrm>
            <a:off x="838200" y="1470991"/>
            <a:ext cx="10515600" cy="3692680"/>
          </a:xfrm>
        </p:spPr>
        <p:txBody>
          <a:bodyPr vert="horz" lIns="121920" tIns="60960" rIns="121920" bIns="60960" rtlCol="0" anchor="t">
            <a:noAutofit/>
          </a:bodyPr>
          <a:lstStyle/>
          <a:p>
            <a:pPr marL="0" indent="0">
              <a:buNone/>
            </a:pPr>
            <a:r>
              <a:rPr lang="en-US" sz="3200" b="1" dirty="0">
                <a:solidFill>
                  <a:srgbClr val="0070C0"/>
                </a:solidFill>
                <a:ea typeface="Calibri"/>
                <a:cs typeface="Calibri"/>
              </a:rPr>
              <a:t>Quality Improvement Initiatives</a:t>
            </a:r>
          </a:p>
          <a:p>
            <a:pPr marL="309026" indent="-309026"/>
            <a:r>
              <a:rPr lang="en-US" dirty="0">
                <a:ea typeface="Calibri"/>
                <a:cs typeface="Calibri"/>
              </a:rPr>
              <a:t>Interventions implemented to drive improvement </a:t>
            </a:r>
          </a:p>
          <a:p>
            <a:pPr marL="615935" lvl="1" indent="-309026"/>
            <a:r>
              <a:rPr lang="en-US" dirty="0">
                <a:ea typeface="Calibri"/>
                <a:cs typeface="Calibri"/>
              </a:rPr>
              <a:t>Must be measurable </a:t>
            </a:r>
          </a:p>
          <a:p>
            <a:pPr marL="615935" lvl="1" indent="-309026"/>
            <a:r>
              <a:rPr lang="en-US" dirty="0">
                <a:ea typeface="Calibri"/>
                <a:cs typeface="Calibri"/>
              </a:rPr>
              <a:t>Compared against baseline data</a:t>
            </a:r>
          </a:p>
          <a:p>
            <a:pPr marL="309026" indent="-309026"/>
            <a:r>
              <a:rPr lang="en-US" dirty="0">
                <a:ea typeface="Calibri"/>
                <a:cs typeface="Calibri"/>
              </a:rPr>
              <a:t>Interventions may need to be adjusted</a:t>
            </a:r>
          </a:p>
          <a:p>
            <a:pPr marL="766214" lvl="1" indent="-309026"/>
            <a:r>
              <a:rPr lang="en-US" dirty="0"/>
              <a:t>Did the intervention achieve its intent</a:t>
            </a:r>
          </a:p>
          <a:p>
            <a:pPr marL="766214" lvl="1" indent="-309026"/>
            <a:r>
              <a:rPr lang="en-US" dirty="0"/>
              <a:t>If no, what needs to be adjusted</a:t>
            </a:r>
          </a:p>
          <a:p>
            <a:pPr marL="0" indent="0">
              <a:buNone/>
            </a:pPr>
            <a:endParaRPr lang="en-US" sz="4800" b="1" dirty="0">
              <a:solidFill>
                <a:srgbClr val="0082B8"/>
              </a:solidFill>
              <a:ea typeface="Calibri"/>
              <a:cs typeface="Calibri"/>
            </a:endParaRPr>
          </a:p>
          <a:p>
            <a:pPr marL="0" indent="0">
              <a:buNone/>
            </a:pPr>
            <a:endParaRPr lang="en-US" b="1" dirty="0">
              <a:ea typeface="Calibri"/>
              <a:cs typeface="Calibri"/>
            </a:endParaRPr>
          </a:p>
        </p:txBody>
      </p:sp>
      <p:sp>
        <p:nvSpPr>
          <p:cNvPr id="3" name="Title 2">
            <a:extLst>
              <a:ext uri="{FF2B5EF4-FFF2-40B4-BE49-F238E27FC236}">
                <a16:creationId xmlns:a16="http://schemas.microsoft.com/office/drawing/2014/main" id="{B260E372-AA98-2C34-E5E4-1484CE4E5B26}"/>
              </a:ext>
            </a:extLst>
          </p:cNvPr>
          <p:cNvSpPr>
            <a:spLocks noGrp="1"/>
          </p:cNvSpPr>
          <p:nvPr>
            <p:ph type="title"/>
          </p:nvPr>
        </p:nvSpPr>
        <p:spPr/>
        <p:txBody>
          <a:bodyPr/>
          <a:lstStyle/>
          <a:p>
            <a:r>
              <a:rPr lang="en-US" dirty="0">
                <a:ea typeface="Calibri"/>
                <a:cs typeface="Calibri"/>
              </a:rPr>
              <a:t>Common Pitfalls</a:t>
            </a:r>
          </a:p>
        </p:txBody>
      </p:sp>
    </p:spTree>
    <p:extLst>
      <p:ext uri="{BB962C8B-B14F-4D97-AF65-F5344CB8AC3E}">
        <p14:creationId xmlns:p14="http://schemas.microsoft.com/office/powerpoint/2010/main" val="273747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diagram&#10;&#10;AI-generated content may be incorrect.">
            <a:extLst>
              <a:ext uri="{FF2B5EF4-FFF2-40B4-BE49-F238E27FC236}">
                <a16:creationId xmlns:a16="http://schemas.microsoft.com/office/drawing/2014/main" id="{08DB7EBF-3133-F7BF-C4BB-DB0825C07324}"/>
              </a:ext>
            </a:extLst>
          </p:cNvPr>
          <p:cNvPicPr>
            <a:picLocks noChangeAspect="1"/>
          </p:cNvPicPr>
          <p:nvPr/>
        </p:nvPicPr>
        <p:blipFill>
          <a:blip r:embed="rId3"/>
          <a:stretch>
            <a:fillRect/>
          </a:stretch>
        </p:blipFill>
        <p:spPr>
          <a:xfrm>
            <a:off x="7072576" y="2402129"/>
            <a:ext cx="4854771" cy="3269329"/>
          </a:xfrm>
          <a:prstGeom prst="rect">
            <a:avLst/>
          </a:prstGeom>
        </p:spPr>
      </p:pic>
      <p:sp>
        <p:nvSpPr>
          <p:cNvPr id="2" name="Content Placeholder 1">
            <a:extLst>
              <a:ext uri="{FF2B5EF4-FFF2-40B4-BE49-F238E27FC236}">
                <a16:creationId xmlns:a16="http://schemas.microsoft.com/office/drawing/2014/main" id="{C9712823-A5FD-4F79-19F8-0AF9B6F24D91}"/>
              </a:ext>
            </a:extLst>
          </p:cNvPr>
          <p:cNvSpPr>
            <a:spLocks noGrp="1"/>
          </p:cNvSpPr>
          <p:nvPr>
            <p:ph idx="1"/>
          </p:nvPr>
        </p:nvSpPr>
        <p:spPr>
          <a:xfrm>
            <a:off x="838200" y="1577788"/>
            <a:ext cx="10515600" cy="4446584"/>
          </a:xfrm>
        </p:spPr>
        <p:txBody>
          <a:bodyPr vert="horz" lIns="121920" tIns="60960" rIns="121920" bIns="60960" rtlCol="0" anchor="t">
            <a:normAutofit/>
          </a:bodyPr>
          <a:lstStyle/>
          <a:p>
            <a:pPr marL="0" indent="0">
              <a:buNone/>
            </a:pPr>
            <a:r>
              <a:rPr lang="en-US" sz="3200" b="1" dirty="0">
                <a:solidFill>
                  <a:srgbClr val="0082B8"/>
                </a:solidFill>
                <a:ea typeface="Calibri"/>
                <a:cs typeface="Calibri"/>
              </a:rPr>
              <a:t>The Structure of Quality Improvement</a:t>
            </a:r>
          </a:p>
          <a:p>
            <a:r>
              <a:rPr lang="en-US" dirty="0">
                <a:ea typeface="Calibri"/>
                <a:cs typeface="Calibri"/>
              </a:rPr>
              <a:t>QI Initiative Requirements</a:t>
            </a:r>
          </a:p>
          <a:p>
            <a:pPr marL="457189" lvl="1">
              <a:buNone/>
            </a:pPr>
            <a:r>
              <a:rPr lang="en-US" dirty="0">
                <a:ea typeface="Calibri"/>
                <a:cs typeface="Calibri"/>
              </a:rPr>
              <a:t>1. Review Data to Identify the Problem</a:t>
            </a:r>
          </a:p>
          <a:p>
            <a:pPr marL="457189" lvl="1">
              <a:buNone/>
            </a:pPr>
            <a:r>
              <a:rPr lang="en-US" dirty="0">
                <a:ea typeface="+mn-lt"/>
                <a:cs typeface="+mn-lt"/>
              </a:rPr>
              <a:t>2. </a:t>
            </a:r>
            <a:r>
              <a:rPr lang="en-US" dirty="0">
                <a:ea typeface="Calibri"/>
                <a:cs typeface="Calibri"/>
              </a:rPr>
              <a:t>Write the Problem Statement</a:t>
            </a:r>
          </a:p>
          <a:p>
            <a:pPr marL="457189" lvl="1">
              <a:buNone/>
            </a:pPr>
            <a:r>
              <a:rPr lang="en-US" dirty="0">
                <a:ea typeface="+mn-lt"/>
                <a:cs typeface="+mn-lt"/>
              </a:rPr>
              <a:t>3. </a:t>
            </a:r>
            <a:r>
              <a:rPr lang="en-US" dirty="0">
                <a:ea typeface="Calibri"/>
                <a:cs typeface="Calibri"/>
              </a:rPr>
              <a:t>Choose QI Methodology and Metrics</a:t>
            </a:r>
          </a:p>
          <a:p>
            <a:pPr marL="457189" lvl="1">
              <a:buNone/>
            </a:pPr>
            <a:r>
              <a:rPr lang="en-US" dirty="0">
                <a:ea typeface="+mn-lt"/>
                <a:cs typeface="+mn-lt"/>
              </a:rPr>
              <a:t>4. </a:t>
            </a:r>
            <a:r>
              <a:rPr lang="en-US" dirty="0">
                <a:ea typeface="Calibri"/>
                <a:cs typeface="Calibri"/>
              </a:rPr>
              <a:t>Implement Intervention and Monitor Data</a:t>
            </a:r>
          </a:p>
          <a:p>
            <a:pPr marL="457189" lvl="1">
              <a:buNone/>
            </a:pPr>
            <a:r>
              <a:rPr lang="en-US" dirty="0">
                <a:ea typeface="+mn-lt"/>
                <a:cs typeface="+mn-lt"/>
              </a:rPr>
              <a:t>5. </a:t>
            </a:r>
            <a:r>
              <a:rPr lang="en-US" dirty="0">
                <a:ea typeface="Calibri"/>
                <a:cs typeface="Calibri"/>
              </a:rPr>
              <a:t>Present Quality Improvement Initiative Summary</a:t>
            </a:r>
          </a:p>
          <a:p>
            <a:pPr>
              <a:buAutoNum type="arabicPeriod"/>
            </a:pPr>
            <a:endParaRPr lang="en-US" sz="2400" b="1" dirty="0">
              <a:solidFill>
                <a:srgbClr val="0082B8"/>
              </a:solidFill>
              <a:ea typeface="Calibri"/>
              <a:cs typeface="Calibri"/>
            </a:endParaRPr>
          </a:p>
        </p:txBody>
      </p:sp>
      <p:sp>
        <p:nvSpPr>
          <p:cNvPr id="3" name="Title 2">
            <a:extLst>
              <a:ext uri="{FF2B5EF4-FFF2-40B4-BE49-F238E27FC236}">
                <a16:creationId xmlns:a16="http://schemas.microsoft.com/office/drawing/2014/main" id="{D5A87AC5-D470-E9AA-9550-9219B3DC36CA}"/>
              </a:ext>
            </a:extLst>
          </p:cNvPr>
          <p:cNvSpPr>
            <a:spLocks noGrp="1"/>
          </p:cNvSpPr>
          <p:nvPr>
            <p:ph type="title"/>
          </p:nvPr>
        </p:nvSpPr>
        <p:spPr/>
        <p:txBody>
          <a:bodyPr/>
          <a:lstStyle/>
          <a:p>
            <a:r>
              <a:rPr lang="en-US" dirty="0"/>
              <a:t>Common Pitfalls</a:t>
            </a:r>
          </a:p>
        </p:txBody>
      </p:sp>
    </p:spTree>
    <p:extLst>
      <p:ext uri="{BB962C8B-B14F-4D97-AF65-F5344CB8AC3E}">
        <p14:creationId xmlns:p14="http://schemas.microsoft.com/office/powerpoint/2010/main" val="329550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A7838-97A7-CD7C-6C96-FBE010267F41}"/>
              </a:ext>
            </a:extLst>
          </p:cNvPr>
          <p:cNvSpPr>
            <a:spLocks noGrp="1"/>
          </p:cNvSpPr>
          <p:nvPr>
            <p:ph idx="1"/>
          </p:nvPr>
        </p:nvSpPr>
        <p:spPr/>
        <p:txBody>
          <a:bodyPr vert="horz" lIns="121920" tIns="60960" rIns="121920" bIns="60960" rtlCol="0" anchor="t">
            <a:normAutofit/>
          </a:bodyPr>
          <a:lstStyle/>
          <a:p>
            <a:pPr marL="0" indent="0">
              <a:buNone/>
            </a:pPr>
            <a:r>
              <a:rPr lang="en-US" sz="3200" b="1" dirty="0">
                <a:solidFill>
                  <a:srgbClr val="0070C0"/>
                </a:solidFill>
                <a:ea typeface="+mn-lt"/>
                <a:cs typeface="+mn-lt"/>
              </a:rPr>
              <a:t>Double Dipping</a:t>
            </a:r>
          </a:p>
          <a:p>
            <a:r>
              <a:rPr lang="en-US" sz="2400" dirty="0">
                <a:ea typeface="+mn-lt"/>
                <a:cs typeface="+mn-lt"/>
              </a:rPr>
              <a:t>Work to obtain compliance in one CoC standard may not replace, duplicate, or augment the work required to obtain compliance with another standard</a:t>
            </a:r>
          </a:p>
          <a:p>
            <a:pPr lvl="1"/>
            <a:r>
              <a:rPr lang="en-US" sz="2000" dirty="0">
                <a:ea typeface="+mn-lt"/>
                <a:cs typeface="+mn-lt"/>
              </a:rPr>
              <a:t>The sole exception to this rule is CoC Standard 7.3: Quality Improvement Initiative</a:t>
            </a:r>
          </a:p>
          <a:p>
            <a:r>
              <a:rPr lang="en-US" sz="2400" dirty="0">
                <a:ea typeface="Calibri"/>
                <a:cs typeface="Calibri"/>
              </a:rPr>
              <a:t>Reports cannot be the same or like reports used to meet other standards</a:t>
            </a:r>
          </a:p>
          <a:p>
            <a:pPr lvl="1"/>
            <a:r>
              <a:rPr lang="en-US" sz="2000" dirty="0">
                <a:ea typeface="Calibri"/>
                <a:cs typeface="Calibri"/>
              </a:rPr>
              <a:t>E</a:t>
            </a:r>
            <a:r>
              <a:rPr lang="en-US" sz="2000" dirty="0">
                <a:ea typeface="+mn-lt"/>
                <a:cs typeface="+mn-lt"/>
              </a:rPr>
              <a:t>xample: Report satisfying the required review of Standard 4.7: Oncology Nutrition Services cannot also be used to meet the requirements of Standard 4.8</a:t>
            </a:r>
            <a:endParaRPr lang="en-US" sz="2000" dirty="0">
              <a:ea typeface="Calibri"/>
              <a:cs typeface="Calibri"/>
            </a:endParaRPr>
          </a:p>
          <a:p>
            <a:r>
              <a:rPr lang="en-US" sz="2400" dirty="0">
                <a:ea typeface="Calibri"/>
                <a:cs typeface="Calibri"/>
              </a:rPr>
              <a:t>Reports for CoC Standard 2.2 cannot be used to meet CoC Standard 6.4</a:t>
            </a:r>
          </a:p>
          <a:p>
            <a:pPr lvl="1"/>
            <a:r>
              <a:rPr lang="en-US" sz="2000" dirty="0">
                <a:ea typeface="Calibri"/>
                <a:cs typeface="Calibri"/>
              </a:rPr>
              <a:t>Consider use of RCRS Submission Report</a:t>
            </a:r>
          </a:p>
          <a:p>
            <a:endParaRPr lang="en-US" dirty="0">
              <a:ea typeface="Calibri"/>
              <a:cs typeface="Calibri"/>
            </a:endParaRPr>
          </a:p>
        </p:txBody>
      </p:sp>
      <p:sp>
        <p:nvSpPr>
          <p:cNvPr id="3" name="Title 2">
            <a:extLst>
              <a:ext uri="{FF2B5EF4-FFF2-40B4-BE49-F238E27FC236}">
                <a16:creationId xmlns:a16="http://schemas.microsoft.com/office/drawing/2014/main" id="{F111FBD5-C230-D5B0-399F-201A7DB1006D}"/>
              </a:ext>
            </a:extLst>
          </p:cNvPr>
          <p:cNvSpPr>
            <a:spLocks noGrp="1"/>
          </p:cNvSpPr>
          <p:nvPr>
            <p:ph type="title"/>
          </p:nvPr>
        </p:nvSpPr>
        <p:spPr/>
        <p:txBody>
          <a:bodyPr/>
          <a:lstStyle/>
          <a:p>
            <a:r>
              <a:rPr lang="en-US" dirty="0">
                <a:ea typeface="Calibri"/>
                <a:cs typeface="Calibri"/>
              </a:rPr>
              <a:t>Other Common Pitfalls - What To Avoid</a:t>
            </a:r>
            <a:endParaRPr lang="en-US" dirty="0"/>
          </a:p>
        </p:txBody>
      </p:sp>
    </p:spTree>
    <p:extLst>
      <p:ext uri="{BB962C8B-B14F-4D97-AF65-F5344CB8AC3E}">
        <p14:creationId xmlns:p14="http://schemas.microsoft.com/office/powerpoint/2010/main" val="229886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61167-972B-6419-E380-3D8ED652C04B}"/>
              </a:ext>
            </a:extLst>
          </p:cNvPr>
          <p:cNvSpPr>
            <a:spLocks noGrp="1"/>
          </p:cNvSpPr>
          <p:nvPr>
            <p:ph idx="1"/>
          </p:nvPr>
        </p:nvSpPr>
        <p:spPr>
          <a:xfrm>
            <a:off x="838201" y="1449785"/>
            <a:ext cx="5388428" cy="4076371"/>
          </a:xfrm>
        </p:spPr>
        <p:txBody>
          <a:bodyPr>
            <a:normAutofit fontScale="85000" lnSpcReduction="20000"/>
          </a:bodyPr>
          <a:lstStyle/>
          <a:p>
            <a:pPr marL="304792" indent="0">
              <a:buNone/>
              <a:tabLst>
                <a:tab pos="609585" algn="l"/>
              </a:tabLst>
            </a:pPr>
            <a:r>
              <a:rPr lang="en-US" dirty="0"/>
              <a:t>Corrective action must be completed for any non-compliant standards noted in the Accreditation Report. </a:t>
            </a:r>
          </a:p>
          <a:p>
            <a:pPr marL="304792" indent="0">
              <a:buNone/>
              <a:tabLst>
                <a:tab pos="609585" algn="l"/>
              </a:tabLst>
            </a:pPr>
            <a:endParaRPr lang="en-US" dirty="0"/>
          </a:p>
          <a:p>
            <a:pPr marL="304792" indent="0">
              <a:buNone/>
              <a:tabLst>
                <a:tab pos="609585" algn="l"/>
              </a:tabLst>
            </a:pPr>
            <a:r>
              <a:rPr lang="en-US" dirty="0">
                <a:solidFill>
                  <a:srgbClr val="0070C0"/>
                </a:solidFill>
              </a:rPr>
              <a:t>Corrective action documentation</a:t>
            </a:r>
            <a:endParaRPr lang="en-US" dirty="0">
              <a:solidFill>
                <a:srgbClr val="0070C0"/>
              </a:solidFill>
              <a:ea typeface="Calibri"/>
              <a:cs typeface="Calibri"/>
            </a:endParaRPr>
          </a:p>
          <a:p>
            <a:pPr marL="609585" indent="-304792">
              <a:tabLst>
                <a:tab pos="609585" algn="l"/>
              </a:tabLst>
            </a:pPr>
            <a:r>
              <a:rPr lang="en-US" sz="2400" dirty="0"/>
              <a:t>Separate resource including instructions and required documents</a:t>
            </a:r>
          </a:p>
          <a:p>
            <a:pPr marL="609585" indent="-304792">
              <a:tabLst>
                <a:tab pos="609585" algn="l"/>
              </a:tabLst>
            </a:pPr>
            <a:r>
              <a:rPr lang="en-US" sz="2400" dirty="0"/>
              <a:t>Specific requirements for full resolution, may include: </a:t>
            </a:r>
          </a:p>
          <a:p>
            <a:pPr marL="1066773" lvl="1" indent="-304792">
              <a:tabLst>
                <a:tab pos="609585" algn="l"/>
              </a:tabLst>
            </a:pPr>
            <a:r>
              <a:rPr lang="en-US" sz="2000" dirty="0"/>
              <a:t>Action Plan(s)</a:t>
            </a:r>
          </a:p>
          <a:p>
            <a:pPr marL="1066773" lvl="1" indent="-304792">
              <a:tabLst>
                <a:tab pos="609585" algn="l"/>
              </a:tabLst>
            </a:pPr>
            <a:r>
              <a:rPr lang="en-US" sz="2000" dirty="0"/>
              <a:t>Annual Reporting</a:t>
            </a:r>
          </a:p>
          <a:p>
            <a:pPr marL="1066773" lvl="1" indent="-304792">
              <a:tabLst>
                <a:tab pos="609585" algn="l"/>
              </a:tabLst>
            </a:pPr>
            <a:r>
              <a:rPr lang="en-US" sz="2000" dirty="0"/>
              <a:t>Audits</a:t>
            </a:r>
          </a:p>
          <a:p>
            <a:pPr marL="1066773" lvl="1" indent="-304792">
              <a:tabLst>
                <a:tab pos="609585" algn="l"/>
              </a:tabLst>
            </a:pPr>
            <a:r>
              <a:rPr lang="en-US" sz="2000" dirty="0"/>
              <a:t>Minutes</a:t>
            </a:r>
          </a:p>
          <a:p>
            <a:pPr marL="1066773" lvl="1" indent="-304792">
              <a:tabLst>
                <a:tab pos="609585" algn="l"/>
              </a:tabLst>
            </a:pPr>
            <a:r>
              <a:rPr lang="en-US" sz="2000" dirty="0"/>
              <a:t>Completed templates</a:t>
            </a:r>
          </a:p>
          <a:p>
            <a:pPr marL="1066773" lvl="1" indent="-304792">
              <a:tabLst>
                <a:tab pos="609585" algn="l"/>
              </a:tabLst>
            </a:pPr>
            <a:endParaRPr lang="en-US" sz="2000" dirty="0"/>
          </a:p>
          <a:p>
            <a:pPr marL="1066773" lvl="1" indent="-304792">
              <a:tabLst>
                <a:tab pos="609585" algn="l"/>
              </a:tabLst>
            </a:pPr>
            <a:endParaRPr lang="en-US" sz="2000" dirty="0"/>
          </a:p>
          <a:p>
            <a:endParaRPr lang="en-US" dirty="0"/>
          </a:p>
        </p:txBody>
      </p:sp>
      <p:sp>
        <p:nvSpPr>
          <p:cNvPr id="3" name="Title 2">
            <a:extLst>
              <a:ext uri="{FF2B5EF4-FFF2-40B4-BE49-F238E27FC236}">
                <a16:creationId xmlns:a16="http://schemas.microsoft.com/office/drawing/2014/main" id="{70B50234-7CD8-41E2-DE10-197CCFBDA889}"/>
              </a:ext>
            </a:extLst>
          </p:cNvPr>
          <p:cNvSpPr>
            <a:spLocks noGrp="1"/>
          </p:cNvSpPr>
          <p:nvPr>
            <p:ph type="title"/>
          </p:nvPr>
        </p:nvSpPr>
        <p:spPr/>
        <p:txBody>
          <a:bodyPr/>
          <a:lstStyle/>
          <a:p>
            <a:r>
              <a:rPr lang="en-US" dirty="0"/>
              <a:t>Corrective Action Documentation</a:t>
            </a:r>
          </a:p>
        </p:txBody>
      </p:sp>
      <p:pic>
        <p:nvPicPr>
          <p:cNvPr id="5" name="Picture 4">
            <a:extLst>
              <a:ext uri="{FF2B5EF4-FFF2-40B4-BE49-F238E27FC236}">
                <a16:creationId xmlns:a16="http://schemas.microsoft.com/office/drawing/2014/main" id="{B59B02C0-6AD2-4D5A-C17A-CEDB6793900F}"/>
              </a:ext>
            </a:extLst>
          </p:cNvPr>
          <p:cNvPicPr>
            <a:picLocks noChangeAspect="1"/>
          </p:cNvPicPr>
          <p:nvPr/>
        </p:nvPicPr>
        <p:blipFill>
          <a:blip r:embed="rId3"/>
          <a:stretch>
            <a:fillRect/>
          </a:stretch>
        </p:blipFill>
        <p:spPr>
          <a:xfrm>
            <a:off x="6639318" y="1449786"/>
            <a:ext cx="4175827" cy="3071764"/>
          </a:xfrm>
          <a:prstGeom prst="rect">
            <a:avLst/>
          </a:prstGeom>
        </p:spPr>
      </p:pic>
    </p:spTree>
    <p:extLst>
      <p:ext uri="{BB962C8B-B14F-4D97-AF65-F5344CB8AC3E}">
        <p14:creationId xmlns:p14="http://schemas.microsoft.com/office/powerpoint/2010/main" val="351768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descr="Neon Pink Question Mark">
            <a:extLst>
              <a:ext uri="{FF2B5EF4-FFF2-40B4-BE49-F238E27FC236}">
                <a16:creationId xmlns:a16="http://schemas.microsoft.com/office/drawing/2014/main" id="{D4ACF9B3-DBFD-9804-EF66-6F46E98C59F6}"/>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8502" r="-1" b="14378"/>
          <a:stretch>
            <a:fillRect/>
          </a:stretch>
        </p:blipFill>
        <p:spPr>
          <a:xfrm>
            <a:off x="838200" y="1449785"/>
            <a:ext cx="10515600" cy="4574587"/>
          </a:xfrm>
          <a:prstGeom prst="rect">
            <a:avLst/>
          </a:prstGeom>
          <a:noFill/>
        </p:spPr>
      </p:pic>
      <p:sp>
        <p:nvSpPr>
          <p:cNvPr id="3" name="Title 2">
            <a:extLst>
              <a:ext uri="{FF2B5EF4-FFF2-40B4-BE49-F238E27FC236}">
                <a16:creationId xmlns:a16="http://schemas.microsoft.com/office/drawing/2014/main" id="{0E6BB2DA-CE85-8BD1-3B8E-3DED96B87501}"/>
              </a:ext>
            </a:extLst>
          </p:cNvPr>
          <p:cNvSpPr>
            <a:spLocks noGrp="1"/>
          </p:cNvSpPr>
          <p:nvPr>
            <p:ph type="title"/>
          </p:nvPr>
        </p:nvSpPr>
        <p:spPr>
          <a:xfrm>
            <a:off x="838200" y="371572"/>
            <a:ext cx="10515600" cy="882464"/>
          </a:xfrm>
        </p:spPr>
        <p:txBody>
          <a:bodyPr anchor="t">
            <a:normAutofit/>
          </a:bodyPr>
          <a:lstStyle/>
          <a:p>
            <a:pPr algn="ctr"/>
            <a:r>
              <a:rPr lang="en-US" dirty="0"/>
              <a:t>Questions?</a:t>
            </a:r>
          </a:p>
        </p:txBody>
      </p:sp>
    </p:spTree>
    <p:extLst>
      <p:ext uri="{BB962C8B-B14F-4D97-AF65-F5344CB8AC3E}">
        <p14:creationId xmlns:p14="http://schemas.microsoft.com/office/powerpoint/2010/main" val="34231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707A3-DA2E-54F0-95E1-187F5BA70D97}"/>
              </a:ext>
            </a:extLst>
          </p:cNvPr>
          <p:cNvSpPr>
            <a:spLocks noGrp="1"/>
          </p:cNvSpPr>
          <p:nvPr>
            <p:ph type="body" sz="quarter" idx="12"/>
          </p:nvPr>
        </p:nvSpPr>
        <p:spPr/>
        <p:txBody>
          <a:bodyPr/>
          <a:lstStyle/>
          <a:p>
            <a:endParaRPr lang="en-US" dirty="0"/>
          </a:p>
        </p:txBody>
      </p:sp>
      <p:sp>
        <p:nvSpPr>
          <p:cNvPr id="3" name="Text Placeholder 2">
            <a:extLst>
              <a:ext uri="{FF2B5EF4-FFF2-40B4-BE49-F238E27FC236}">
                <a16:creationId xmlns:a16="http://schemas.microsoft.com/office/drawing/2014/main" id="{78FFEF2C-B7CF-92E6-5FBE-820A222D58F8}"/>
              </a:ext>
            </a:extLst>
          </p:cNvPr>
          <p:cNvSpPr>
            <a:spLocks noGrp="1"/>
          </p:cNvSpPr>
          <p:nvPr>
            <p:ph type="body" sz="quarter" idx="13"/>
          </p:nvPr>
        </p:nvSpPr>
        <p:spPr>
          <a:xfrm>
            <a:off x="3947319" y="2479249"/>
            <a:ext cx="4297362" cy="651172"/>
          </a:xfrm>
        </p:spPr>
        <p:txBody>
          <a:bodyPr/>
          <a:lstStyle/>
          <a:p>
            <a:r>
              <a:rPr lang="en-US" sz="4400" dirty="0">
                <a:solidFill>
                  <a:schemeClr val="accent1"/>
                </a:solidFill>
              </a:rPr>
              <a:t>Thank you!</a:t>
            </a:r>
          </a:p>
        </p:txBody>
      </p:sp>
      <p:sp>
        <p:nvSpPr>
          <p:cNvPr id="5" name="TextBox 4">
            <a:extLst>
              <a:ext uri="{FF2B5EF4-FFF2-40B4-BE49-F238E27FC236}">
                <a16:creationId xmlns:a16="http://schemas.microsoft.com/office/drawing/2014/main" id="{CC991984-309A-DB17-FEF0-7DC28CFB0933}"/>
              </a:ext>
            </a:extLst>
          </p:cNvPr>
          <p:cNvSpPr txBox="1"/>
          <p:nvPr/>
        </p:nvSpPr>
        <p:spPr>
          <a:xfrm>
            <a:off x="2932258" y="3610466"/>
            <a:ext cx="6937606" cy="1477328"/>
          </a:xfrm>
          <a:prstGeom prst="rect">
            <a:avLst/>
          </a:prstGeom>
          <a:noFill/>
        </p:spPr>
        <p:txBody>
          <a:bodyPr wrap="square" rtlCol="0">
            <a:spAutoFit/>
          </a:bodyPr>
          <a:lstStyle/>
          <a:p>
            <a:r>
              <a:rPr lang="en-US" sz="2400" dirty="0"/>
              <a:t>Karen Stachon, CPHQ		</a:t>
            </a:r>
            <a:r>
              <a:rPr lang="en-US" sz="2400" dirty="0">
                <a:hlinkClick r:id="rId2"/>
              </a:rPr>
              <a:t>kstachon@facs.org</a:t>
            </a:r>
            <a:endParaRPr lang="en-US" sz="2400" dirty="0"/>
          </a:p>
          <a:p>
            <a:endParaRPr lang="en-US" sz="2400" dirty="0"/>
          </a:p>
          <a:p>
            <a:r>
              <a:rPr lang="en-US" sz="2400" dirty="0"/>
              <a:t>Kalea Whitmore, MBA, BS	</a:t>
            </a:r>
            <a:r>
              <a:rPr lang="en-US" sz="2400" dirty="0">
                <a:hlinkClick r:id="rId3"/>
              </a:rPr>
              <a:t>kwhitmore@facs.org</a:t>
            </a:r>
            <a:endParaRPr lang="en-US" sz="2400" dirty="0"/>
          </a:p>
          <a:p>
            <a:endParaRPr lang="en-US" dirty="0"/>
          </a:p>
        </p:txBody>
      </p:sp>
    </p:spTree>
    <p:extLst>
      <p:ext uri="{BB962C8B-B14F-4D97-AF65-F5344CB8AC3E}">
        <p14:creationId xmlns:p14="http://schemas.microsoft.com/office/powerpoint/2010/main" val="374468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a:xfrm>
            <a:off x="838200" y="1778000"/>
            <a:ext cx="10515600" cy="4452344"/>
          </a:xfrm>
        </p:spPr>
        <p:txBody>
          <a:bodyPr/>
          <a:lstStyle/>
          <a:p>
            <a:r>
              <a:rPr lang="en-US" dirty="0"/>
              <a:t>Review expectations and preparation for accreditation.</a:t>
            </a:r>
          </a:p>
          <a:p>
            <a:r>
              <a:rPr lang="en-US" dirty="0"/>
              <a:t>Describe the new application process and the resources available to help with preparation and expectations for programs interested in pursuing accreditation.</a:t>
            </a:r>
          </a:p>
          <a:p>
            <a:r>
              <a:rPr lang="en-US" dirty="0"/>
              <a:t>Discuss best practices that can be implemented during the initial site visit for accreditation and the renewal accreditation process.</a:t>
            </a:r>
          </a:p>
          <a:p>
            <a:r>
              <a:rPr lang="en-US" dirty="0"/>
              <a:t>Identify common pitfalls and learn ways to avoid them for a successful site visit.</a:t>
            </a:r>
          </a:p>
          <a:p>
            <a:endParaRPr lang="en-US" dirty="0"/>
          </a:p>
          <a:p>
            <a:endParaRPr lang="en-US" dirty="0"/>
          </a:p>
        </p:txBody>
      </p:sp>
    </p:spTree>
    <p:extLst>
      <p:ext uri="{BB962C8B-B14F-4D97-AF65-F5344CB8AC3E}">
        <p14:creationId xmlns:p14="http://schemas.microsoft.com/office/powerpoint/2010/main" val="253537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2888-89A6-6C99-4C8C-D3F4EEC8EB22}"/>
              </a:ext>
            </a:extLst>
          </p:cNvPr>
          <p:cNvSpPr>
            <a:spLocks noGrp="1"/>
          </p:cNvSpPr>
          <p:nvPr>
            <p:ph type="title"/>
          </p:nvPr>
        </p:nvSpPr>
        <p:spPr/>
        <p:txBody>
          <a:bodyPr/>
          <a:lstStyle/>
          <a:p>
            <a:r>
              <a:rPr lang="en-US" dirty="0"/>
              <a:t>Preparing for Accreditation</a:t>
            </a:r>
          </a:p>
        </p:txBody>
      </p:sp>
      <p:sp>
        <p:nvSpPr>
          <p:cNvPr id="3" name="Text Placeholder 2">
            <a:extLst>
              <a:ext uri="{FF2B5EF4-FFF2-40B4-BE49-F238E27FC236}">
                <a16:creationId xmlns:a16="http://schemas.microsoft.com/office/drawing/2014/main" id="{38A304BC-DA3B-814D-C753-CC888E06744A}"/>
              </a:ext>
            </a:extLst>
          </p:cNvPr>
          <p:cNvSpPr>
            <a:spLocks noGrp="1"/>
          </p:cNvSpPr>
          <p:nvPr>
            <p:ph type="body" sz="quarter" idx="12"/>
          </p:nvPr>
        </p:nvSpPr>
        <p:spPr>
          <a:xfrm>
            <a:off x="838200" y="1708022"/>
            <a:ext cx="10515600" cy="4566465"/>
          </a:xfrm>
        </p:spPr>
        <p:txBody>
          <a:bodyPr/>
          <a:lstStyle/>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203F8F8-01A0-9299-2CEC-75E044588FE3}"/>
              </a:ext>
            </a:extLst>
          </p:cNvPr>
          <p:cNvPicPr>
            <a:picLocks noChangeAspect="1"/>
          </p:cNvPicPr>
          <p:nvPr/>
        </p:nvPicPr>
        <p:blipFill>
          <a:blip r:embed="rId2"/>
          <a:stretch>
            <a:fillRect/>
          </a:stretch>
        </p:blipFill>
        <p:spPr>
          <a:xfrm>
            <a:off x="2157506" y="3094771"/>
            <a:ext cx="7284203" cy="2247254"/>
          </a:xfrm>
          <a:prstGeom prst="rect">
            <a:avLst/>
          </a:prstGeom>
        </p:spPr>
      </p:pic>
      <p:sp>
        <p:nvSpPr>
          <p:cNvPr id="6" name="TextBox 5">
            <a:extLst>
              <a:ext uri="{FF2B5EF4-FFF2-40B4-BE49-F238E27FC236}">
                <a16:creationId xmlns:a16="http://schemas.microsoft.com/office/drawing/2014/main" id="{646E98B2-C5B9-682F-A921-38B8A0959A54}"/>
              </a:ext>
            </a:extLst>
          </p:cNvPr>
          <p:cNvSpPr txBox="1"/>
          <p:nvPr/>
        </p:nvSpPr>
        <p:spPr>
          <a:xfrm>
            <a:off x="2957612" y="1917087"/>
            <a:ext cx="5908916" cy="523220"/>
          </a:xfrm>
          <a:prstGeom prst="rect">
            <a:avLst/>
          </a:prstGeom>
          <a:noFill/>
        </p:spPr>
        <p:txBody>
          <a:bodyPr wrap="square" rtlCol="0">
            <a:spAutoFit/>
          </a:bodyPr>
          <a:lstStyle/>
          <a:p>
            <a:r>
              <a:rPr lang="en-US" sz="2800" b="1" dirty="0"/>
              <a:t>Accreditation Policies and Processes</a:t>
            </a:r>
          </a:p>
        </p:txBody>
      </p:sp>
    </p:spTree>
    <p:extLst>
      <p:ext uri="{BB962C8B-B14F-4D97-AF65-F5344CB8AC3E}">
        <p14:creationId xmlns:p14="http://schemas.microsoft.com/office/powerpoint/2010/main" val="179872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7DA610-DE43-AE51-D5F4-EA3CC997B0C4}"/>
              </a:ext>
            </a:extLst>
          </p:cNvPr>
          <p:cNvSpPr>
            <a:spLocks noGrp="1"/>
          </p:cNvSpPr>
          <p:nvPr>
            <p:ph type="title"/>
          </p:nvPr>
        </p:nvSpPr>
        <p:spPr/>
        <p:txBody>
          <a:bodyPr/>
          <a:lstStyle/>
          <a:p>
            <a:r>
              <a:rPr lang="en-US" dirty="0"/>
              <a:t>Preparing for Accreditation</a:t>
            </a:r>
          </a:p>
        </p:txBody>
      </p:sp>
      <p:sp>
        <p:nvSpPr>
          <p:cNvPr id="7" name="Text Placeholder 6">
            <a:extLst>
              <a:ext uri="{FF2B5EF4-FFF2-40B4-BE49-F238E27FC236}">
                <a16:creationId xmlns:a16="http://schemas.microsoft.com/office/drawing/2014/main" id="{39D90887-9F88-4E4D-6268-207AA196D119}"/>
              </a:ext>
            </a:extLst>
          </p:cNvPr>
          <p:cNvSpPr>
            <a:spLocks noGrp="1"/>
          </p:cNvSpPr>
          <p:nvPr>
            <p:ph type="body" sz="quarter" idx="12"/>
          </p:nvPr>
        </p:nvSpPr>
        <p:spPr>
          <a:xfrm>
            <a:off x="838200" y="1305385"/>
            <a:ext cx="7359869" cy="4924959"/>
          </a:xfrm>
        </p:spPr>
        <p:txBody>
          <a:bodyPr/>
          <a:lstStyle/>
          <a:p>
            <a:pPr marL="0" indent="0" algn="ctr">
              <a:buNone/>
            </a:pPr>
            <a:r>
              <a:rPr lang="en-US" b="1" dirty="0"/>
              <a:t>Preparation Resources</a:t>
            </a:r>
            <a:br>
              <a:rPr lang="en-US" dirty="0"/>
            </a:br>
            <a:endParaRPr lang="en-US" dirty="0"/>
          </a:p>
          <a:p>
            <a:r>
              <a:rPr lang="en-US" i="1" dirty="0"/>
              <a:t>Optimal Resources for Cancer Care </a:t>
            </a:r>
            <a:r>
              <a:rPr lang="en-US" dirty="0"/>
              <a:t>Standards Manual </a:t>
            </a:r>
            <a:br>
              <a:rPr lang="en-US" dirty="0"/>
            </a:br>
            <a:r>
              <a:rPr lang="en-US" dirty="0"/>
              <a:t>(2020 Standards) </a:t>
            </a:r>
            <a:r>
              <a:rPr lang="en-US" sz="2000" dirty="0"/>
              <a:t>*Updated October 2025</a:t>
            </a:r>
          </a:p>
          <a:p>
            <a:r>
              <a:rPr lang="en-US" dirty="0"/>
              <a:t>Standards Change Log</a:t>
            </a:r>
          </a:p>
          <a:p>
            <a:r>
              <a:rPr lang="en-US" dirty="0"/>
              <a:t>CoC Standards Implementation Timelines</a:t>
            </a:r>
          </a:p>
          <a:p>
            <a:r>
              <a:rPr lang="en-US" dirty="0"/>
              <a:t>CoC </a:t>
            </a:r>
            <a:r>
              <a:rPr lang="en-US" i="1" dirty="0"/>
              <a:t>Optimal Resources for Cancer Care Gap Analysis Tool</a:t>
            </a:r>
          </a:p>
          <a:p>
            <a:r>
              <a:rPr lang="en-US" dirty="0" err="1"/>
              <a:t>CAnswer</a:t>
            </a:r>
            <a:r>
              <a:rPr lang="en-US" dirty="0"/>
              <a:t> Forum</a:t>
            </a:r>
          </a:p>
          <a:p>
            <a:r>
              <a:rPr lang="en-US" dirty="0"/>
              <a:t>Educational Webinars and Conference Materials</a:t>
            </a:r>
          </a:p>
          <a:p>
            <a:pPr marL="0" indent="0">
              <a:buNone/>
            </a:pPr>
            <a:endParaRPr lang="en-US" dirty="0"/>
          </a:p>
          <a:p>
            <a:endParaRPr lang="en-US" dirty="0"/>
          </a:p>
          <a:p>
            <a:endParaRPr lang="en-US" dirty="0"/>
          </a:p>
        </p:txBody>
      </p:sp>
      <p:pic>
        <p:nvPicPr>
          <p:cNvPr id="2" name="Picture 1">
            <a:extLst>
              <a:ext uri="{FF2B5EF4-FFF2-40B4-BE49-F238E27FC236}">
                <a16:creationId xmlns:a16="http://schemas.microsoft.com/office/drawing/2014/main" id="{B262996B-5F62-5E83-EFCB-3FB86837376E}"/>
              </a:ext>
            </a:extLst>
          </p:cNvPr>
          <p:cNvPicPr>
            <a:picLocks noChangeAspect="1"/>
          </p:cNvPicPr>
          <p:nvPr/>
        </p:nvPicPr>
        <p:blipFill>
          <a:blip r:embed="rId2"/>
          <a:stretch>
            <a:fillRect/>
          </a:stretch>
        </p:blipFill>
        <p:spPr>
          <a:xfrm>
            <a:off x="8075253" y="1305385"/>
            <a:ext cx="4010066" cy="2406933"/>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BEAFE22C-A434-A4AA-3428-9AB0B31F41B8}"/>
              </a:ext>
            </a:extLst>
          </p:cNvPr>
          <p:cNvPicPr>
            <a:picLocks noChangeAspect="1"/>
          </p:cNvPicPr>
          <p:nvPr/>
        </p:nvPicPr>
        <p:blipFill>
          <a:blip r:embed="rId3"/>
          <a:stretch>
            <a:fillRect/>
          </a:stretch>
        </p:blipFill>
        <p:spPr>
          <a:xfrm>
            <a:off x="8075253" y="4338289"/>
            <a:ext cx="4071182" cy="1892055"/>
          </a:xfrm>
          <a:prstGeom prst="rect">
            <a:avLst/>
          </a:prstGeom>
        </p:spPr>
      </p:pic>
    </p:spTree>
    <p:extLst>
      <p:ext uri="{BB962C8B-B14F-4D97-AF65-F5344CB8AC3E}">
        <p14:creationId xmlns:p14="http://schemas.microsoft.com/office/powerpoint/2010/main" val="308638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40188F-3710-ACC6-0948-9D2B054D1A3B}"/>
              </a:ext>
            </a:extLst>
          </p:cNvPr>
          <p:cNvSpPr>
            <a:spLocks noGrp="1"/>
          </p:cNvSpPr>
          <p:nvPr>
            <p:ph sz="half" idx="1"/>
          </p:nvPr>
        </p:nvSpPr>
        <p:spPr>
          <a:xfrm>
            <a:off x="838200" y="1483695"/>
            <a:ext cx="5181600" cy="4702694"/>
          </a:xfrm>
        </p:spPr>
        <p:txBody>
          <a:bodyPr/>
          <a:lstStyle/>
          <a:p>
            <a:r>
              <a:rPr lang="en-US" dirty="0"/>
              <a:t>Full calendar year of compliance </a:t>
            </a:r>
          </a:p>
          <a:p>
            <a:r>
              <a:rPr lang="en-US" dirty="0"/>
              <a:t>Establish a cancer registry start date, collect one year of data, and conduct one year of patient follow-up</a:t>
            </a:r>
          </a:p>
          <a:p>
            <a:r>
              <a:rPr lang="en-US" dirty="0"/>
              <a:t>Key application dates and information</a:t>
            </a:r>
          </a:p>
          <a:p>
            <a:r>
              <a:rPr lang="en-US" dirty="0"/>
              <a:t>New program checklist</a:t>
            </a:r>
          </a:p>
          <a:p>
            <a:pPr lvl="1"/>
            <a:r>
              <a:rPr lang="en-US" dirty="0"/>
              <a:t>Pre-submission</a:t>
            </a:r>
          </a:p>
          <a:p>
            <a:pPr lvl="1"/>
            <a:r>
              <a:rPr lang="en-US" dirty="0"/>
              <a:t>Submission</a:t>
            </a:r>
          </a:p>
          <a:p>
            <a:pPr lvl="1"/>
            <a:r>
              <a:rPr lang="en-US" dirty="0"/>
              <a:t>Post-submission</a:t>
            </a:r>
          </a:p>
        </p:txBody>
      </p:sp>
      <p:sp>
        <p:nvSpPr>
          <p:cNvPr id="3" name="Content Placeholder 2">
            <a:extLst>
              <a:ext uri="{FF2B5EF4-FFF2-40B4-BE49-F238E27FC236}">
                <a16:creationId xmlns:a16="http://schemas.microsoft.com/office/drawing/2014/main" id="{D13E831A-07C6-5B73-034D-75E4E4857BB2}"/>
              </a:ext>
            </a:extLst>
          </p:cNvPr>
          <p:cNvSpPr>
            <a:spLocks noGrp="1"/>
          </p:cNvSpPr>
          <p:nvPr>
            <p:ph sz="half" idx="2"/>
          </p:nvPr>
        </p:nvSpPr>
        <p:spPr>
          <a:xfrm>
            <a:off x="6172200" y="1406285"/>
            <a:ext cx="5181600" cy="4651998"/>
          </a:xfrm>
        </p:spPr>
        <p:txBody>
          <a:bodyPr/>
          <a:lstStyle/>
          <a:p>
            <a:r>
              <a:rPr lang="en-US" dirty="0"/>
              <a:t>Submit applications </a:t>
            </a:r>
            <a:r>
              <a:rPr lang="en-US" b="1" dirty="0"/>
              <a:t>by June 30</a:t>
            </a:r>
            <a:r>
              <a:rPr lang="en-US" b="1" baseline="30000" dirty="0"/>
              <a:t>th</a:t>
            </a:r>
            <a:r>
              <a:rPr lang="en-US" dirty="0"/>
              <a:t> </a:t>
            </a:r>
          </a:p>
          <a:p>
            <a:r>
              <a:rPr lang="en-US" dirty="0"/>
              <a:t>Complete a Business Associate and Data Use Agreement (BA/DUA) </a:t>
            </a:r>
          </a:p>
          <a:p>
            <a:r>
              <a:rPr lang="en-US" dirty="0"/>
              <a:t>Initial accreditation fee payment </a:t>
            </a:r>
            <a:endParaRPr lang="en-US" sz="2000" dirty="0"/>
          </a:p>
          <a:p>
            <a:r>
              <a:rPr lang="en-US" dirty="0"/>
              <a:t>Receive full access to the Quality Portal (</a:t>
            </a:r>
            <a:r>
              <a:rPr lang="en-US" dirty="0" err="1"/>
              <a:t>QPort</a:t>
            </a:r>
            <a:r>
              <a:rPr lang="en-US" dirty="0"/>
              <a:t>) and Pre-Review Questionnaire (PRQ)</a:t>
            </a:r>
          </a:p>
          <a:p>
            <a:r>
              <a:rPr lang="en-US" dirty="0"/>
              <a:t>Submit four preferred dates for site visit</a:t>
            </a:r>
          </a:p>
          <a:p>
            <a:r>
              <a:rPr lang="en-US" dirty="0"/>
              <a:t>Undergo in-person site visit</a:t>
            </a:r>
          </a:p>
          <a:p>
            <a:endParaRPr lang="en-US" dirty="0"/>
          </a:p>
        </p:txBody>
      </p:sp>
      <p:sp>
        <p:nvSpPr>
          <p:cNvPr id="4" name="Title 3">
            <a:extLst>
              <a:ext uri="{FF2B5EF4-FFF2-40B4-BE49-F238E27FC236}">
                <a16:creationId xmlns:a16="http://schemas.microsoft.com/office/drawing/2014/main" id="{F76BF368-8424-BB9B-1BC3-74D49F48146F}"/>
              </a:ext>
            </a:extLst>
          </p:cNvPr>
          <p:cNvSpPr>
            <a:spLocks noGrp="1"/>
          </p:cNvSpPr>
          <p:nvPr>
            <p:ph type="title"/>
          </p:nvPr>
        </p:nvSpPr>
        <p:spPr/>
        <p:txBody>
          <a:bodyPr/>
          <a:lstStyle/>
          <a:p>
            <a:r>
              <a:rPr lang="en-US" dirty="0"/>
              <a:t>The Application Process</a:t>
            </a:r>
          </a:p>
        </p:txBody>
      </p:sp>
    </p:spTree>
    <p:extLst>
      <p:ext uri="{BB962C8B-B14F-4D97-AF65-F5344CB8AC3E}">
        <p14:creationId xmlns:p14="http://schemas.microsoft.com/office/powerpoint/2010/main" val="185465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7776F8-86BD-8F97-4B94-DFFE60D43C17}"/>
              </a:ext>
            </a:extLst>
          </p:cNvPr>
          <p:cNvSpPr>
            <a:spLocks noGrp="1"/>
          </p:cNvSpPr>
          <p:nvPr>
            <p:ph sz="half" idx="2"/>
          </p:nvPr>
        </p:nvSpPr>
        <p:spPr>
          <a:xfrm>
            <a:off x="3115267" y="1526102"/>
            <a:ext cx="8595360" cy="4532181"/>
          </a:xfrm>
        </p:spPr>
        <p:txBody>
          <a:bodyPr>
            <a:normAutofit/>
          </a:bodyPr>
          <a:lstStyle/>
          <a:p>
            <a:r>
              <a:rPr lang="en-US" dirty="0"/>
              <a:t>Accreditation management portal for cancer program activity</a:t>
            </a:r>
          </a:p>
          <a:p>
            <a:r>
              <a:rPr lang="en-US" dirty="0"/>
              <a:t>Username and password</a:t>
            </a:r>
          </a:p>
          <a:p>
            <a:r>
              <a:rPr lang="en-US" dirty="0"/>
              <a:t>Accreditation tools and templates </a:t>
            </a:r>
          </a:p>
          <a:p>
            <a:r>
              <a:rPr lang="en-US" dirty="0" err="1"/>
              <a:t>QPort</a:t>
            </a:r>
            <a:r>
              <a:rPr lang="en-US" dirty="0"/>
              <a:t> is accessible at: </a:t>
            </a:r>
            <a:r>
              <a:rPr lang="en-US" dirty="0">
                <a:hlinkClick r:id="rId2"/>
              </a:rPr>
              <a:t>https://qualityportal.facs.org/qport</a:t>
            </a:r>
            <a:endParaRPr lang="en-US" dirty="0"/>
          </a:p>
          <a:p>
            <a:r>
              <a:rPr lang="en-US" dirty="0"/>
              <a:t>Protected Health Information (PHI), including redacted medical records, should </a:t>
            </a:r>
            <a:r>
              <a:rPr lang="en-US" u="sng" dirty="0"/>
              <a:t>not</a:t>
            </a:r>
            <a:r>
              <a:rPr lang="en-US" dirty="0"/>
              <a:t> be uploaded to any section of </a:t>
            </a:r>
            <a:r>
              <a:rPr lang="en-US" dirty="0" err="1"/>
              <a:t>QPort</a:t>
            </a:r>
            <a:r>
              <a:rPr lang="en-US" dirty="0"/>
              <a:t>.</a:t>
            </a:r>
          </a:p>
          <a:p>
            <a:endParaRPr lang="en-US" dirty="0"/>
          </a:p>
        </p:txBody>
      </p:sp>
      <p:sp>
        <p:nvSpPr>
          <p:cNvPr id="2" name="Title 1">
            <a:extLst>
              <a:ext uri="{FF2B5EF4-FFF2-40B4-BE49-F238E27FC236}">
                <a16:creationId xmlns:a16="http://schemas.microsoft.com/office/drawing/2014/main" id="{3D051868-7899-EF92-2743-C6A978D3F848}"/>
              </a:ext>
            </a:extLst>
          </p:cNvPr>
          <p:cNvSpPr>
            <a:spLocks noGrp="1"/>
          </p:cNvSpPr>
          <p:nvPr>
            <p:ph type="title"/>
          </p:nvPr>
        </p:nvSpPr>
        <p:spPr>
          <a:xfrm>
            <a:off x="838200" y="371572"/>
            <a:ext cx="10515600" cy="882464"/>
          </a:xfrm>
        </p:spPr>
        <p:txBody>
          <a:bodyPr anchor="t">
            <a:normAutofit/>
          </a:bodyPr>
          <a:lstStyle/>
          <a:p>
            <a:r>
              <a:rPr lang="en-US" dirty="0"/>
              <a:t>Quality Portal (</a:t>
            </a:r>
            <a:r>
              <a:rPr lang="en-US" dirty="0" err="1"/>
              <a:t>QPort</a:t>
            </a:r>
            <a:r>
              <a:rPr lang="en-US" dirty="0"/>
              <a:t>)</a:t>
            </a:r>
          </a:p>
        </p:txBody>
      </p:sp>
      <p:pic>
        <p:nvPicPr>
          <p:cNvPr id="7" name="Picture 6">
            <a:extLst>
              <a:ext uri="{FF2B5EF4-FFF2-40B4-BE49-F238E27FC236}">
                <a16:creationId xmlns:a16="http://schemas.microsoft.com/office/drawing/2014/main" id="{D07B28A9-0567-EC6F-5D83-DAAA6AADCFE2}"/>
              </a:ext>
            </a:extLst>
          </p:cNvPr>
          <p:cNvPicPr>
            <a:picLocks noChangeAspect="1"/>
          </p:cNvPicPr>
          <p:nvPr/>
        </p:nvPicPr>
        <p:blipFill>
          <a:blip r:embed="rId3"/>
          <a:stretch>
            <a:fillRect/>
          </a:stretch>
        </p:blipFill>
        <p:spPr>
          <a:xfrm>
            <a:off x="902154" y="1311691"/>
            <a:ext cx="1962150" cy="4700081"/>
          </a:xfrm>
          <a:prstGeom prst="rect">
            <a:avLst/>
          </a:prstGeom>
        </p:spPr>
      </p:pic>
    </p:spTree>
    <p:extLst>
      <p:ext uri="{BB962C8B-B14F-4D97-AF65-F5344CB8AC3E}">
        <p14:creationId xmlns:p14="http://schemas.microsoft.com/office/powerpoint/2010/main" val="50063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BB08-C552-D874-1420-848105AFC87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77263C-9C1C-30F9-5EA9-3F742131273A}"/>
              </a:ext>
            </a:extLst>
          </p:cNvPr>
          <p:cNvSpPr>
            <a:spLocks noGrp="1"/>
          </p:cNvSpPr>
          <p:nvPr>
            <p:ph idx="1"/>
          </p:nvPr>
        </p:nvSpPr>
        <p:spPr>
          <a:xfrm>
            <a:off x="163961" y="1254036"/>
            <a:ext cx="4389120" cy="4770337"/>
          </a:xfrm>
        </p:spPr>
        <p:txBody>
          <a:bodyPr vert="horz" lIns="121920" tIns="60960" rIns="121920" bIns="60960" rtlCol="0" anchor="t">
            <a:normAutofit/>
          </a:bodyPr>
          <a:lstStyle/>
          <a:p>
            <a:pPr marL="0" indent="0">
              <a:buNone/>
            </a:pPr>
            <a:endParaRPr lang="en-US" b="1" dirty="0" err="1">
              <a:solidFill>
                <a:srgbClr val="0070C0"/>
              </a:solidFill>
              <a:ea typeface="Calibri"/>
              <a:cs typeface="Calibri"/>
            </a:endParaRPr>
          </a:p>
          <a:p>
            <a:pPr lvl="1"/>
            <a:r>
              <a:rPr lang="en-US" dirty="0"/>
              <a:t>Standards Resource Library</a:t>
            </a:r>
            <a:endParaRPr lang="en-US" dirty="0">
              <a:ea typeface="Calibri"/>
              <a:cs typeface="Calibri"/>
            </a:endParaRPr>
          </a:p>
          <a:p>
            <a:pPr lvl="2"/>
            <a:r>
              <a:rPr lang="en-US" sz="2133" dirty="0"/>
              <a:t>FAQs</a:t>
            </a:r>
            <a:endParaRPr lang="en-US" sz="2133" dirty="0">
              <a:ea typeface="Calibri"/>
              <a:cs typeface="Calibri"/>
            </a:endParaRPr>
          </a:p>
          <a:p>
            <a:pPr lvl="2"/>
            <a:r>
              <a:rPr lang="en-US" sz="2133" dirty="0"/>
              <a:t>Tips</a:t>
            </a:r>
            <a:endParaRPr lang="en-US" sz="2133" dirty="0">
              <a:ea typeface="Calibri"/>
              <a:cs typeface="Calibri"/>
            </a:endParaRPr>
          </a:p>
          <a:p>
            <a:pPr lvl="2"/>
            <a:r>
              <a:rPr lang="en-US" sz="2133" dirty="0"/>
              <a:t>Sample documentation</a:t>
            </a:r>
            <a:endParaRPr lang="en-US" sz="2133" dirty="0">
              <a:ea typeface="Calibri"/>
              <a:cs typeface="Calibri"/>
            </a:endParaRPr>
          </a:p>
          <a:p>
            <a:pPr lvl="1"/>
            <a:r>
              <a:rPr lang="en-US" dirty="0"/>
              <a:t>Compliance Resources</a:t>
            </a:r>
            <a:endParaRPr lang="en-US" dirty="0">
              <a:ea typeface="Calibri"/>
              <a:cs typeface="Calibri"/>
            </a:endParaRPr>
          </a:p>
          <a:p>
            <a:pPr lvl="1"/>
            <a:r>
              <a:rPr lang="en-US" dirty="0">
                <a:ea typeface="Calibri"/>
                <a:cs typeface="Calibri"/>
              </a:rPr>
              <a:t>Site Visit Resources</a:t>
            </a:r>
            <a:endParaRPr lang="en-US" dirty="0"/>
          </a:p>
          <a:p>
            <a:pPr lvl="1"/>
            <a:r>
              <a:rPr lang="en-US" dirty="0"/>
              <a:t>Templates</a:t>
            </a:r>
            <a:endParaRPr lang="en-US" dirty="0">
              <a:ea typeface="Calibri" panose="020F0502020204030204"/>
              <a:cs typeface="Calibri" panose="020F0502020204030204"/>
            </a:endParaRPr>
          </a:p>
          <a:p>
            <a:pPr lvl="1"/>
            <a:r>
              <a:rPr lang="en-US" dirty="0"/>
              <a:t>Corrective Action Resource</a:t>
            </a:r>
            <a:endParaRPr lang="en-US" dirty="0">
              <a:ea typeface="Calibri" panose="020F0502020204030204"/>
              <a:cs typeface="Calibri" panose="020F0502020204030204"/>
            </a:endParaRPr>
          </a:p>
          <a:p>
            <a:pPr lvl="1"/>
            <a:endParaRPr lang="en-US" dirty="0"/>
          </a:p>
        </p:txBody>
      </p:sp>
      <p:sp>
        <p:nvSpPr>
          <p:cNvPr id="3" name="Title 2">
            <a:extLst>
              <a:ext uri="{FF2B5EF4-FFF2-40B4-BE49-F238E27FC236}">
                <a16:creationId xmlns:a16="http://schemas.microsoft.com/office/drawing/2014/main" id="{14C29C18-2EB9-22F1-AB0F-6F851885782A}"/>
              </a:ext>
            </a:extLst>
          </p:cNvPr>
          <p:cNvSpPr>
            <a:spLocks noGrp="1"/>
          </p:cNvSpPr>
          <p:nvPr>
            <p:ph type="title"/>
          </p:nvPr>
        </p:nvSpPr>
        <p:spPr/>
        <p:txBody>
          <a:bodyPr/>
          <a:lstStyle/>
          <a:p>
            <a:r>
              <a:rPr lang="en-US" dirty="0"/>
              <a:t>Available Resources in </a:t>
            </a:r>
            <a:r>
              <a:rPr lang="en-US" dirty="0" err="1"/>
              <a:t>QPort</a:t>
            </a:r>
            <a:endParaRPr lang="en-US" dirty="0"/>
          </a:p>
        </p:txBody>
      </p:sp>
      <p:pic>
        <p:nvPicPr>
          <p:cNvPr id="2056" name="Picture 8">
            <a:extLst>
              <a:ext uri="{FF2B5EF4-FFF2-40B4-BE49-F238E27FC236}">
                <a16:creationId xmlns:a16="http://schemas.microsoft.com/office/drawing/2014/main" id="{B684881E-DF9F-5A6E-7BD1-D93771C5D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081" y="1468447"/>
            <a:ext cx="3991828" cy="3614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79CBB35-BB50-43A0-71F9-63C2ED6A41C9}"/>
              </a:ext>
            </a:extLst>
          </p:cNvPr>
          <p:cNvPicPr>
            <a:picLocks noChangeAspect="1"/>
          </p:cNvPicPr>
          <p:nvPr/>
        </p:nvPicPr>
        <p:blipFill>
          <a:blip r:embed="rId4"/>
          <a:srcRect l="17656" t="336"/>
          <a:stretch>
            <a:fillRect/>
          </a:stretch>
        </p:blipFill>
        <p:spPr>
          <a:xfrm>
            <a:off x="7851228" y="2188255"/>
            <a:ext cx="4244076" cy="4515244"/>
          </a:xfrm>
          <a:prstGeom prst="rect">
            <a:avLst/>
          </a:prstGeom>
        </p:spPr>
      </p:pic>
    </p:spTree>
    <p:extLst>
      <p:ext uri="{BB962C8B-B14F-4D97-AF65-F5344CB8AC3E}">
        <p14:creationId xmlns:p14="http://schemas.microsoft.com/office/powerpoint/2010/main" val="150820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2330-EBB4-5C52-CCA6-E2548EAF3B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AF562-67E4-46F4-BB86-0149C05349EA}"/>
              </a:ext>
            </a:extLst>
          </p:cNvPr>
          <p:cNvSpPr>
            <a:spLocks noGrp="1"/>
          </p:cNvSpPr>
          <p:nvPr>
            <p:ph idx="1"/>
          </p:nvPr>
        </p:nvSpPr>
        <p:spPr>
          <a:xfrm>
            <a:off x="289708" y="1573353"/>
            <a:ext cx="5158853" cy="4574587"/>
          </a:xfrm>
        </p:spPr>
        <p:txBody>
          <a:bodyPr vert="horz" lIns="121920" tIns="60960" rIns="121920" bIns="60960" rtlCol="0" anchor="t">
            <a:normAutofit fontScale="92500" lnSpcReduction="20000"/>
          </a:bodyPr>
          <a:lstStyle/>
          <a:p>
            <a:pPr marL="0" indent="0">
              <a:buNone/>
            </a:pPr>
            <a:r>
              <a:rPr lang="en-US" b="1" dirty="0">
                <a:solidFill>
                  <a:srgbClr val="0070C0"/>
                </a:solidFill>
              </a:rPr>
              <a:t>Cancer Program News</a:t>
            </a:r>
          </a:p>
          <a:p>
            <a:pPr lvl="1"/>
            <a:r>
              <a:rPr lang="en-US" dirty="0"/>
              <a:t>Twice a month</a:t>
            </a:r>
          </a:p>
          <a:p>
            <a:pPr lvl="1"/>
            <a:r>
              <a:rPr lang="en-US" dirty="0"/>
              <a:t>Includes articles with the latest news and updates from all ACS Cancer Programs</a:t>
            </a:r>
          </a:p>
          <a:p>
            <a:endParaRPr lang="en-US" dirty="0"/>
          </a:p>
          <a:p>
            <a:endParaRPr lang="en-US" dirty="0"/>
          </a:p>
          <a:p>
            <a:endParaRPr lang="en-US" dirty="0"/>
          </a:p>
          <a:p>
            <a:pPr marL="0" indent="0">
              <a:buNone/>
            </a:pPr>
            <a:r>
              <a:rPr lang="en-US" b="1" dirty="0" err="1">
                <a:solidFill>
                  <a:srgbClr val="0070C0"/>
                </a:solidFill>
              </a:rPr>
              <a:t>CAnswer</a:t>
            </a:r>
            <a:r>
              <a:rPr lang="en-US" b="1" dirty="0">
                <a:solidFill>
                  <a:srgbClr val="0070C0"/>
                </a:solidFill>
              </a:rPr>
              <a:t> Forum</a:t>
            </a:r>
            <a:endParaRPr lang="en-US" b="1" dirty="0">
              <a:solidFill>
                <a:srgbClr val="0070C0"/>
              </a:solidFill>
              <a:ea typeface="Calibri"/>
              <a:cs typeface="Calibri"/>
            </a:endParaRPr>
          </a:p>
          <a:p>
            <a:pPr lvl="1"/>
            <a:r>
              <a:rPr lang="en-US" dirty="0"/>
              <a:t>Interactive, virtual bulletin board </a:t>
            </a:r>
          </a:p>
          <a:p>
            <a:pPr lvl="1"/>
            <a:r>
              <a:rPr lang="en-US" dirty="0"/>
              <a:t>Individual user access</a:t>
            </a:r>
          </a:p>
          <a:p>
            <a:pPr lvl="1"/>
            <a:r>
              <a:rPr lang="en-US" dirty="0"/>
              <a:t>Specific Forums </a:t>
            </a:r>
          </a:p>
          <a:p>
            <a:pPr lvl="2"/>
            <a:r>
              <a:rPr lang="en-US" dirty="0"/>
              <a:t>Chapters</a:t>
            </a:r>
          </a:p>
          <a:p>
            <a:pPr lvl="2"/>
            <a:r>
              <a:rPr lang="en-US" dirty="0"/>
              <a:t>Standards</a:t>
            </a:r>
          </a:p>
        </p:txBody>
      </p:sp>
      <p:sp>
        <p:nvSpPr>
          <p:cNvPr id="3" name="Title 2">
            <a:extLst>
              <a:ext uri="{FF2B5EF4-FFF2-40B4-BE49-F238E27FC236}">
                <a16:creationId xmlns:a16="http://schemas.microsoft.com/office/drawing/2014/main" id="{EE220319-2B5A-374F-6F76-9FBFC7D60F5F}"/>
              </a:ext>
            </a:extLst>
          </p:cNvPr>
          <p:cNvSpPr>
            <a:spLocks noGrp="1"/>
          </p:cNvSpPr>
          <p:nvPr>
            <p:ph type="title"/>
          </p:nvPr>
        </p:nvSpPr>
        <p:spPr/>
        <p:txBody>
          <a:bodyPr/>
          <a:lstStyle/>
          <a:p>
            <a:r>
              <a:rPr lang="en-US"/>
              <a:t>Available Resources</a:t>
            </a:r>
          </a:p>
        </p:txBody>
      </p:sp>
      <p:pic>
        <p:nvPicPr>
          <p:cNvPr id="4" name="Picture 3" descr="A screenshot of a computer&#10;&#10;AI-generated content may be incorrect.">
            <a:extLst>
              <a:ext uri="{FF2B5EF4-FFF2-40B4-BE49-F238E27FC236}">
                <a16:creationId xmlns:a16="http://schemas.microsoft.com/office/drawing/2014/main" id="{1D2A80B4-DFEF-9B47-E185-2980B151E43A}"/>
              </a:ext>
            </a:extLst>
          </p:cNvPr>
          <p:cNvPicPr>
            <a:picLocks noChangeAspect="1"/>
          </p:cNvPicPr>
          <p:nvPr/>
        </p:nvPicPr>
        <p:blipFill>
          <a:blip r:embed="rId3"/>
          <a:stretch>
            <a:fillRect/>
          </a:stretch>
        </p:blipFill>
        <p:spPr>
          <a:xfrm>
            <a:off x="5618829" y="1340081"/>
            <a:ext cx="6413413" cy="2847239"/>
          </a:xfrm>
          <a:prstGeom prst="rect">
            <a:avLst/>
          </a:prstGeom>
        </p:spPr>
      </p:pic>
      <p:pic>
        <p:nvPicPr>
          <p:cNvPr id="6" name="Picture 5" descr="A close-up of a question&#10;&#10;AI-generated content may be incorrect.">
            <a:extLst>
              <a:ext uri="{FF2B5EF4-FFF2-40B4-BE49-F238E27FC236}">
                <a16:creationId xmlns:a16="http://schemas.microsoft.com/office/drawing/2014/main" id="{60E4FAEA-99CE-2F93-BE25-90D581863A9F}"/>
              </a:ext>
            </a:extLst>
          </p:cNvPr>
          <p:cNvPicPr>
            <a:picLocks noChangeAspect="1"/>
          </p:cNvPicPr>
          <p:nvPr/>
        </p:nvPicPr>
        <p:blipFill>
          <a:blip r:embed="rId4"/>
          <a:stretch>
            <a:fillRect/>
          </a:stretch>
        </p:blipFill>
        <p:spPr>
          <a:xfrm>
            <a:off x="6142246" y="4758000"/>
            <a:ext cx="5030840" cy="923925"/>
          </a:xfrm>
          <a:prstGeom prst="rect">
            <a:avLst/>
          </a:prstGeom>
        </p:spPr>
      </p:pic>
    </p:spTree>
    <p:extLst>
      <p:ext uri="{BB962C8B-B14F-4D97-AF65-F5344CB8AC3E}">
        <p14:creationId xmlns:p14="http://schemas.microsoft.com/office/powerpoint/2010/main" val="1369056533"/>
      </p:ext>
    </p:extLst>
  </p:cSld>
  <p:clrMapOvr>
    <a:masterClrMapping/>
  </p:clrMapOvr>
</p:sld>
</file>

<file path=ppt/theme/theme1.xml><?xml version="1.0" encoding="utf-8"?>
<a:theme xmlns:a="http://schemas.openxmlformats.org/drawingml/2006/main" name="Title Slide_Option 1">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_Option 2">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llout Slide with Watermark">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ancer">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785</TotalTime>
  <Words>2002</Words>
  <Application>Microsoft Office PowerPoint</Application>
  <PresentationFormat>Widescreen</PresentationFormat>
  <Paragraphs>269</Paragraphs>
  <Slides>28</Slides>
  <Notes>10</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Aptos</vt:lpstr>
      <vt:lpstr>Arial</vt:lpstr>
      <vt:lpstr>Calibri</vt:lpstr>
      <vt:lpstr>Courier New</vt:lpstr>
      <vt:lpstr>Courier New,monospace</vt:lpstr>
      <vt:lpstr>Wingdings</vt:lpstr>
      <vt:lpstr>Wingdings,Sans-Serif</vt:lpstr>
      <vt:lpstr>Title Slide_Option 1</vt:lpstr>
      <vt:lpstr>Title Slide_Option 2</vt:lpstr>
      <vt:lpstr>Callout Slide with Watermark</vt:lpstr>
      <vt:lpstr>Body Slides</vt:lpstr>
      <vt:lpstr>Custom Design</vt:lpstr>
      <vt:lpstr>PowerPoint Presentation</vt:lpstr>
      <vt:lpstr>PowerPoint Presentation</vt:lpstr>
      <vt:lpstr>Objectives</vt:lpstr>
      <vt:lpstr>Preparing for Accreditation</vt:lpstr>
      <vt:lpstr>Preparing for Accreditation</vt:lpstr>
      <vt:lpstr>The Application Process</vt:lpstr>
      <vt:lpstr>Quality Portal (QPort)</vt:lpstr>
      <vt:lpstr>Available Resources in QPort</vt:lpstr>
      <vt:lpstr>Available Resources</vt:lpstr>
      <vt:lpstr>Pre-Review Questionnaire (PRQ)</vt:lpstr>
      <vt:lpstr>Pre-Review Questionnaire (PRQ)</vt:lpstr>
      <vt:lpstr>Protected Health Information</vt:lpstr>
      <vt:lpstr>The Initial Site Visit</vt:lpstr>
      <vt:lpstr>Rapid Cancer Reporting System (RCRS)</vt:lpstr>
      <vt:lpstr>Documenting Program Performance</vt:lpstr>
      <vt:lpstr>Common Pitfalls</vt:lpstr>
      <vt:lpstr>Common Pitfalls</vt:lpstr>
      <vt:lpstr>Common Pitfalls</vt:lpstr>
      <vt:lpstr>Common Pitfalls</vt:lpstr>
      <vt:lpstr>Common Pitfalls</vt:lpstr>
      <vt:lpstr>Common Pitfalls</vt:lpstr>
      <vt:lpstr>Common Pitfalls</vt:lpstr>
      <vt:lpstr>Common Pitfalls</vt:lpstr>
      <vt:lpstr>Common Pitfalls</vt:lpstr>
      <vt:lpstr>Other Common Pitfalls - What To Avoid</vt:lpstr>
      <vt:lpstr>Corrective Action Documentation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Eliana Goldstein</dc:creator>
  <cp:lastModifiedBy>Miene, Vickie L</cp:lastModifiedBy>
  <cp:revision>29</cp:revision>
  <dcterms:created xsi:type="dcterms:W3CDTF">2022-08-24T20:32:50Z</dcterms:created>
  <dcterms:modified xsi:type="dcterms:W3CDTF">2025-11-06T22:34:29Z</dcterms:modified>
</cp:coreProperties>
</file>