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23"/>
  </p:notesMasterIdLst>
  <p:handoutMasterIdLst>
    <p:handoutMasterId r:id="rId24"/>
  </p:handoutMasterIdLst>
  <p:sldIdLst>
    <p:sldId id="1981" r:id="rId2"/>
    <p:sldId id="279" r:id="rId3"/>
    <p:sldId id="1982" r:id="rId4"/>
    <p:sldId id="1983" r:id="rId5"/>
    <p:sldId id="1984" r:id="rId6"/>
    <p:sldId id="1985" r:id="rId7"/>
    <p:sldId id="1986" r:id="rId8"/>
    <p:sldId id="1987" r:id="rId9"/>
    <p:sldId id="1988" r:id="rId10"/>
    <p:sldId id="1989" r:id="rId11"/>
    <p:sldId id="1990" r:id="rId12"/>
    <p:sldId id="1991" r:id="rId13"/>
    <p:sldId id="1992" r:id="rId14"/>
    <p:sldId id="1993" r:id="rId15"/>
    <p:sldId id="1994" r:id="rId16"/>
    <p:sldId id="1995" r:id="rId17"/>
    <p:sldId id="288" r:id="rId18"/>
    <p:sldId id="278" r:id="rId19"/>
    <p:sldId id="285" r:id="rId20"/>
    <p:sldId id="301" r:id="rId21"/>
    <p:sldId id="276"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17" userDrawn="1">
          <p15:clr>
            <a:srgbClr val="A4A3A4"/>
          </p15:clr>
        </p15:guide>
        <p15:guide id="2" pos="34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known" initials="" lastIdx="2" clrIdx="0"/>
  <p:cmAuthor id="2" name="Hillary Zipper" initials="HZ" lastIdx="2" clrIdx="1">
    <p:extLst>
      <p:ext uri="{19B8F6BF-5375-455C-9EA6-DF929625EA0E}">
        <p15:presenceInfo xmlns:p15="http://schemas.microsoft.com/office/powerpoint/2012/main" userId="S-1-5-21-694836955-110353503-2000617318-1661" providerId="AD"/>
      </p:ext>
    </p:extLst>
  </p:cmAuthor>
  <p:cmAuthor id="3" name="Jonathan Pantenburg" initials="JP" lastIdx="6" clrIdx="2">
    <p:extLst>
      <p:ext uri="{19B8F6BF-5375-455C-9EA6-DF929625EA0E}">
        <p15:presenceInfo xmlns:p15="http://schemas.microsoft.com/office/powerpoint/2012/main" userId="S-1-5-21-694836955-110353503-2000617318-15120" providerId="AD"/>
      </p:ext>
    </p:extLst>
  </p:cmAuthor>
  <p:cmAuthor id="4" name="Lindsay Corcoran" initials="LC" lastIdx="6" clrIdx="3">
    <p:extLst>
      <p:ext uri="{19B8F6BF-5375-455C-9EA6-DF929625EA0E}">
        <p15:presenceInfo xmlns:p15="http://schemas.microsoft.com/office/powerpoint/2012/main" userId="S::lcorcoran@stroudwater.com::106dcd04-3f59-4b3e-832c-2e0ed40799b9" providerId="AD"/>
      </p:ext>
    </p:extLst>
  </p:cmAuthor>
  <p:cmAuthor id="5" name="Carla Wilber" initials="CW" lastIdx="8" clrIdx="4">
    <p:extLst>
      <p:ext uri="{19B8F6BF-5375-455C-9EA6-DF929625EA0E}">
        <p15:presenceInfo xmlns:p15="http://schemas.microsoft.com/office/powerpoint/2012/main" userId="S::CWilber@stroudwater.com::ea3dbec0-0f37-467f-bed7-edd9a08ce82f" providerId="AD"/>
      </p:ext>
    </p:extLst>
  </p:cmAuthor>
  <p:cmAuthor id="6" name="Hillary Zipper" initials="HZ [2]" lastIdx="3" clrIdx="5">
    <p:extLst>
      <p:ext uri="{19B8F6BF-5375-455C-9EA6-DF929625EA0E}">
        <p15:presenceInfo xmlns:p15="http://schemas.microsoft.com/office/powerpoint/2012/main" userId="S::HZipper@stroudwater.com::a9f1d72f-6e94-4710-b374-c349d4c5b9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2B89"/>
    <a:srgbClr val="7508A4"/>
    <a:srgbClr val="8064A2"/>
    <a:srgbClr val="005B99"/>
    <a:srgbClr val="4BACBE"/>
    <a:srgbClr val="F79646"/>
    <a:srgbClr val="C0504D"/>
    <a:srgbClr val="FFDF7F"/>
    <a:srgbClr val="9BBB59"/>
    <a:srgbClr val="9BBB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89" autoAdjust="0"/>
    <p:restoredTop sz="96731" autoAdjust="0"/>
  </p:normalViewPr>
  <p:slideViewPr>
    <p:cSldViewPr snapToGrid="0">
      <p:cViewPr varScale="1">
        <p:scale>
          <a:sx n="85" d="100"/>
          <a:sy n="85" d="100"/>
        </p:scale>
        <p:origin x="48" y="288"/>
      </p:cViewPr>
      <p:guideLst>
        <p:guide orient="horz" pos="717"/>
        <p:guide pos="343"/>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2" d="100"/>
          <a:sy n="52" d="100"/>
        </p:scale>
        <p:origin x="3216" y="6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2060"/>
                </a:solidFill>
                <a:latin typeface="+mn-lt"/>
                <a:ea typeface="+mn-ea"/>
                <a:cs typeface="+mn-cs"/>
              </a:defRPr>
            </a:pPr>
            <a:r>
              <a:rPr lang="en-US" b="1" dirty="0">
                <a:solidFill>
                  <a:srgbClr val="002060"/>
                </a:solidFill>
              </a:rPr>
              <a:t>Mahaska</a:t>
            </a:r>
            <a:r>
              <a:rPr lang="en-US" b="1" baseline="0" dirty="0">
                <a:solidFill>
                  <a:srgbClr val="002060"/>
                </a:solidFill>
              </a:rPr>
              <a:t> Health</a:t>
            </a:r>
          </a:p>
          <a:p>
            <a:pPr>
              <a:defRPr b="1">
                <a:solidFill>
                  <a:srgbClr val="002060"/>
                </a:solidFill>
              </a:defRPr>
            </a:pPr>
            <a:r>
              <a:rPr lang="en-US" b="1" dirty="0">
                <a:solidFill>
                  <a:srgbClr val="002060"/>
                </a:solidFill>
              </a:rPr>
              <a:t>Net</a:t>
            </a:r>
            <a:r>
              <a:rPr lang="en-US" b="1" baseline="0" dirty="0">
                <a:solidFill>
                  <a:srgbClr val="002060"/>
                </a:solidFill>
              </a:rPr>
              <a:t> Income</a:t>
            </a:r>
            <a:endParaRPr lang="en-US" b="1" dirty="0">
              <a:solidFill>
                <a:srgbClr val="002060"/>
              </a:solidFill>
            </a:endParaRPr>
          </a:p>
        </c:rich>
      </c:tx>
      <c:layout>
        <c:manualLayout>
          <c:xMode val="edge"/>
          <c:yMode val="edge"/>
          <c:x val="0.3811953227208828"/>
          <c:y val="4.665668250578618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0.1084683454815826"/>
          <c:y val="0.21746451363552691"/>
          <c:w val="0.8842859783372149"/>
          <c:h val="0.73878456104777834"/>
        </c:manualLayout>
      </c:layout>
      <c:lineChart>
        <c:grouping val="standard"/>
        <c:varyColors val="0"/>
        <c:ser>
          <c:idx val="0"/>
          <c:order val="0"/>
          <c:spPr>
            <a:ln w="28575" cap="rnd">
              <a:solidFill>
                <a:srgbClr val="00B050"/>
              </a:solidFill>
              <a:round/>
            </a:ln>
            <a:effectLst/>
          </c:spPr>
          <c:marker>
            <c:symbol val="circle"/>
            <c:size val="5"/>
            <c:spPr>
              <a:solidFill>
                <a:srgbClr val="00B050"/>
              </a:solidFill>
              <a:ln w="9525">
                <a:solidFill>
                  <a:srgbClr val="00B050"/>
                </a:solidFill>
              </a:ln>
              <a:effectLst/>
            </c:spPr>
          </c:marker>
          <c:dLbls>
            <c:dLbl>
              <c:idx val="0"/>
              <c:layout>
                <c:manualLayout>
                  <c:x val="-3.3023735810113537E-2"/>
                  <c:y val="-5.4945039097505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67-4C1B-9F52-E0764AC0ECD8}"/>
                </c:ext>
              </c:extLst>
            </c:dLbl>
            <c:dLbl>
              <c:idx val="1"/>
              <c:layout>
                <c:manualLayout>
                  <c:x val="-3.9215686274509845E-2"/>
                  <c:y val="-4.39560312780044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67-4C1B-9F52-E0764AC0ECD8}"/>
                </c:ext>
              </c:extLst>
            </c:dLbl>
            <c:dLbl>
              <c:idx val="2"/>
              <c:layout>
                <c:manualLayout>
                  <c:x val="-4.3343653250773995E-2"/>
                  <c:y val="-4.76190338845047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C67-4C1B-9F52-E0764AC0ECD8}"/>
                </c:ext>
              </c:extLst>
            </c:dLbl>
            <c:dLbl>
              <c:idx val="3"/>
              <c:layout>
                <c:manualLayout>
                  <c:x val="-3.9215686274509803E-2"/>
                  <c:y val="-2.93040208520028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67-4C1B-9F52-E0764AC0ECD8}"/>
                </c:ext>
              </c:extLst>
            </c:dLbl>
            <c:dLbl>
              <c:idx val="4"/>
              <c:layout>
                <c:manualLayout>
                  <c:x val="-4.9535603715170282E-2"/>
                  <c:y val="-3.66300260650035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67-4C1B-9F52-E0764AC0ECD8}"/>
                </c:ext>
              </c:extLst>
            </c:dLbl>
            <c:dLbl>
              <c:idx val="5"/>
              <c:layout>
                <c:manualLayout>
                  <c:x val="-3.921568627450988E-2"/>
                  <c:y val="4.39560312780043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C67-4C1B-9F52-E0764AC0ECD8}"/>
                </c:ext>
              </c:extLst>
            </c:dLbl>
            <c:dLbl>
              <c:idx val="6"/>
              <c:layout>
                <c:manualLayout>
                  <c:x val="-4.1279669762641975E-2"/>
                  <c:y val="5.1282036491005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C67-4C1B-9F52-E0764AC0ECD8}"/>
                </c:ext>
              </c:extLst>
            </c:dLbl>
            <c:dLbl>
              <c:idx val="7"/>
              <c:layout>
                <c:manualLayout>
                  <c:x val="-4.3343653250773995E-2"/>
                  <c:y val="-4.76190338845046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C67-4C1B-9F52-E0764AC0ECD8}"/>
                </c:ext>
              </c:extLst>
            </c:dLbl>
            <c:dLbl>
              <c:idx val="8"/>
              <c:layout>
                <c:manualLayout>
                  <c:x val="-6.1919504643962849E-2"/>
                  <c:y val="-6.22710443105060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C67-4C1B-9F52-E0764AC0ECD8}"/>
                </c:ext>
              </c:extLst>
            </c:dLbl>
            <c:dLbl>
              <c:idx val="9"/>
              <c:layout>
                <c:manualLayout>
                  <c:x val="-4.9535603715170282E-2"/>
                  <c:y val="-3.2967023458503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C67-4C1B-9F52-E0764AC0ECD8}"/>
                </c:ext>
              </c:extLst>
            </c:dLbl>
            <c:dLbl>
              <c:idx val="10"/>
              <c:layout>
                <c:manualLayout>
                  <c:x val="-3.7151702786377708E-2"/>
                  <c:y val="-3.66300260650035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C67-4C1B-9F52-E0764AC0ECD8}"/>
                </c:ext>
              </c:extLst>
            </c:dLbl>
            <c:dLbl>
              <c:idx val="11"/>
              <c:layout>
                <c:manualLayout>
                  <c:x val="-5.5727554179566562E-2"/>
                  <c:y val="4.02930286715039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C67-4C1B-9F52-E0764AC0ECD8}"/>
                </c:ext>
              </c:extLst>
            </c:dLbl>
            <c:dLbl>
              <c:idx val="12"/>
              <c:layout>
                <c:manualLayout>
                  <c:x val="-4.1279669762641899E-2"/>
                  <c:y val="5.4945039097505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C67-4C1B-9F52-E0764AC0ECD8}"/>
                </c:ext>
              </c:extLst>
            </c:dLbl>
            <c:dLbl>
              <c:idx val="14"/>
              <c:layout>
                <c:manualLayout>
                  <c:x val="-1.5135704064023769E-16"/>
                  <c:y val="-3.29670234585032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C67-4C1B-9F52-E0764AC0ECD8}"/>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Sheet1!$B$3:$B$17</c:f>
              <c:strCach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Internal  2025</c:v>
                </c:pt>
                <c:pt idx="14">
                  <c:v>Projected 2026</c:v>
                </c:pt>
              </c:strCache>
            </c:strRef>
          </c:cat>
          <c:val>
            <c:numRef>
              <c:f>Sheet1!$G$3:$G$17</c:f>
              <c:numCache>
                <c:formatCode>_("$"* #,##0.0_);_("$"* \(#,##0.0\);_("$"* "-"??_);_(@_)</c:formatCode>
                <c:ptCount val="15"/>
                <c:pt idx="0">
                  <c:v>1.5999999999999988</c:v>
                </c:pt>
                <c:pt idx="1">
                  <c:v>1.2840000000000016</c:v>
                </c:pt>
                <c:pt idx="2">
                  <c:v>-5.773159728050814E-15</c:v>
                </c:pt>
                <c:pt idx="3">
                  <c:v>-0.90000000000000147</c:v>
                </c:pt>
                <c:pt idx="4">
                  <c:v>-2.1999999999999971</c:v>
                </c:pt>
                <c:pt idx="5">
                  <c:v>-5.4</c:v>
                </c:pt>
                <c:pt idx="6">
                  <c:v>-3</c:v>
                </c:pt>
                <c:pt idx="7">
                  <c:v>1.0000000000000018</c:v>
                </c:pt>
                <c:pt idx="8">
                  <c:v>-1.0000000000000027</c:v>
                </c:pt>
                <c:pt idx="9">
                  <c:v>2.6699999999999964</c:v>
                </c:pt>
                <c:pt idx="10">
                  <c:v>9.5600000000000023</c:v>
                </c:pt>
                <c:pt idx="11">
                  <c:v>3.8</c:v>
                </c:pt>
                <c:pt idx="12">
                  <c:v>9.2000000000000082</c:v>
                </c:pt>
                <c:pt idx="13">
                  <c:v>15.1</c:v>
                </c:pt>
                <c:pt idx="14">
                  <c:v>19.800000000000015</c:v>
                </c:pt>
              </c:numCache>
            </c:numRef>
          </c:val>
          <c:smooth val="0"/>
          <c:extLst>
            <c:ext xmlns:c16="http://schemas.microsoft.com/office/drawing/2014/chart" uri="{C3380CC4-5D6E-409C-BE32-E72D297353CC}">
              <c16:uniqueId val="{0000000E-3C67-4C1B-9F52-E0764AC0ECD8}"/>
            </c:ext>
          </c:extLst>
        </c:ser>
        <c:dLbls>
          <c:showLegendKey val="0"/>
          <c:showVal val="0"/>
          <c:showCatName val="0"/>
          <c:showSerName val="0"/>
          <c:showPercent val="0"/>
          <c:showBubbleSize val="0"/>
        </c:dLbls>
        <c:marker val="1"/>
        <c:smooth val="0"/>
        <c:axId val="642972584"/>
        <c:axId val="642974224"/>
      </c:lineChart>
      <c:catAx>
        <c:axId val="642972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642974224"/>
        <c:crosses val="autoZero"/>
        <c:auto val="1"/>
        <c:lblAlgn val="ctr"/>
        <c:lblOffset val="100"/>
        <c:noMultiLvlLbl val="0"/>
      </c:catAx>
      <c:valAx>
        <c:axId val="64297422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_);_(&quot;$&quot;* \(#,##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2972584"/>
        <c:crosses val="autoZero"/>
        <c:crossBetween val="between"/>
      </c:valAx>
      <c:spPr>
        <a:noFill/>
        <a:ln>
          <a:noFill/>
        </a:ln>
        <a:effectLst/>
      </c:spPr>
    </c:plotArea>
    <c:plotVisOnly val="1"/>
    <c:dispBlanksAs val="gap"/>
    <c:showDLblsOverMax val="0"/>
  </c:chart>
  <c:spPr>
    <a:solidFill>
      <a:schemeClr val="bg1"/>
    </a:solidFill>
    <a:ln w="25400" cap="flat" cmpd="sng" algn="ctr">
      <a:solidFill>
        <a:schemeClr val="tx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72" cy="464820"/>
          </a:xfrm>
          <a:prstGeom prst="rect">
            <a:avLst/>
          </a:prstGeom>
        </p:spPr>
        <p:txBody>
          <a:bodyPr vert="horz" lIns="91723" tIns="45862" rIns="91723" bIns="45862" rtlCol="0"/>
          <a:lstStyle>
            <a:lvl1pPr algn="l">
              <a:defRPr sz="1200"/>
            </a:lvl1pPr>
          </a:lstStyle>
          <a:p>
            <a:endParaRPr lang="en-US" dirty="0"/>
          </a:p>
        </p:txBody>
      </p:sp>
      <p:sp>
        <p:nvSpPr>
          <p:cNvPr id="3" name="Date Placeholder 2"/>
          <p:cNvSpPr>
            <a:spLocks noGrp="1"/>
          </p:cNvSpPr>
          <p:nvPr>
            <p:ph type="dt" sz="quarter" idx="1"/>
          </p:nvPr>
        </p:nvSpPr>
        <p:spPr>
          <a:xfrm>
            <a:off x="3970436" y="0"/>
            <a:ext cx="3038372" cy="464820"/>
          </a:xfrm>
          <a:prstGeom prst="rect">
            <a:avLst/>
          </a:prstGeom>
        </p:spPr>
        <p:txBody>
          <a:bodyPr vert="horz" lIns="91723" tIns="45862" rIns="91723" bIns="45862" rtlCol="0"/>
          <a:lstStyle>
            <a:lvl1pPr algn="r">
              <a:defRPr sz="1200"/>
            </a:lvl1pPr>
          </a:lstStyle>
          <a:p>
            <a:fld id="{F778D21B-4652-483C-8A1F-04B3C8B0DCE0}" type="datetimeFigureOut">
              <a:rPr lang="en-US" smtClean="0"/>
              <a:pPr/>
              <a:t>11/5/2025</a:t>
            </a:fld>
            <a:endParaRPr lang="en-US" dirty="0"/>
          </a:p>
        </p:txBody>
      </p:sp>
      <p:sp>
        <p:nvSpPr>
          <p:cNvPr id="4" name="Footer Placeholder 3"/>
          <p:cNvSpPr>
            <a:spLocks noGrp="1"/>
          </p:cNvSpPr>
          <p:nvPr>
            <p:ph type="ftr" sz="quarter" idx="2"/>
          </p:nvPr>
        </p:nvSpPr>
        <p:spPr>
          <a:xfrm>
            <a:off x="0" y="8829989"/>
            <a:ext cx="3038372" cy="464820"/>
          </a:xfrm>
          <a:prstGeom prst="rect">
            <a:avLst/>
          </a:prstGeom>
        </p:spPr>
        <p:txBody>
          <a:bodyPr vert="horz" lIns="91723" tIns="45862" rIns="91723" bIns="458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436" y="8829989"/>
            <a:ext cx="3038372" cy="464820"/>
          </a:xfrm>
          <a:prstGeom prst="rect">
            <a:avLst/>
          </a:prstGeom>
        </p:spPr>
        <p:txBody>
          <a:bodyPr vert="horz" lIns="91723" tIns="45862" rIns="91723" bIns="45862" rtlCol="0" anchor="b"/>
          <a:lstStyle>
            <a:lvl1pPr algn="r">
              <a:defRPr sz="1200"/>
            </a:lvl1pPr>
          </a:lstStyle>
          <a:p>
            <a:fld id="{6F0B5D17-F494-4A8D-B248-C69AF3A3DC8D}" type="slidenum">
              <a:rPr lang="en-US" smtClean="0"/>
              <a:pPr/>
              <a:t>‹#›</a:t>
            </a:fld>
            <a:endParaRPr lang="en-US" dirty="0"/>
          </a:p>
        </p:txBody>
      </p:sp>
    </p:spTree>
    <p:extLst>
      <p:ext uri="{BB962C8B-B14F-4D97-AF65-F5344CB8AC3E}">
        <p14:creationId xmlns:p14="http://schemas.microsoft.com/office/powerpoint/2010/main" val="2385106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6" rIns="93173" bIns="46586"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3" tIns="46586" rIns="93173" bIns="46586" rtlCol="0"/>
          <a:lstStyle>
            <a:lvl1pPr algn="r">
              <a:defRPr sz="1200"/>
            </a:lvl1pPr>
          </a:lstStyle>
          <a:p>
            <a:fld id="{F358F5FB-1543-4255-9BCE-86043B97FC75}" type="datetimeFigureOut">
              <a:rPr lang="en-US" smtClean="0"/>
              <a:pPr/>
              <a:t>11/5/2025</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3" tIns="46586" rIns="93173"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3" tIns="46586" rIns="93173"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3" tIns="46586" rIns="93173"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3" tIns="46586" rIns="93173" bIns="46586" rtlCol="0" anchor="b"/>
          <a:lstStyle>
            <a:lvl1pPr algn="r">
              <a:defRPr sz="1200"/>
            </a:lvl1pPr>
          </a:lstStyle>
          <a:p>
            <a:fld id="{EF32D5DA-68D8-4DE7-A4B8-D7DF541A9B08}" type="slidenum">
              <a:rPr lang="en-US" smtClean="0"/>
              <a:pPr/>
              <a:t>‹#›</a:t>
            </a:fld>
            <a:endParaRPr lang="en-US" dirty="0"/>
          </a:p>
        </p:txBody>
      </p:sp>
    </p:spTree>
    <p:extLst>
      <p:ext uri="{BB962C8B-B14F-4D97-AF65-F5344CB8AC3E}">
        <p14:creationId xmlns:p14="http://schemas.microsoft.com/office/powerpoint/2010/main" val="3752159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96D7C-1589-76A8-144B-0A7049C280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3EF43A-4C74-CF90-C591-37F6E37EEB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94A89D-B7AE-BA40-5026-7FFE16C6986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21980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1FE43-E20D-E044-5AF0-DCD5C24C83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45FA02-651E-C00A-E396-45FC4D983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D1DE52-D469-4234-6B3C-4FF7FB794F3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32615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F4A7F-9C2E-1CB2-6A65-23D4B029EC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37CE02-12EB-EF95-D797-9CA36DAF8B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E55186-5B8E-AD82-5CE0-9A2FFF0E960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28069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3C3A6-4A38-9DFE-E875-E4CAC673DB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0EACE5-C6CD-D29D-2480-B14E8F274D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A18EF3-3C40-DC67-235F-9652B230E68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77738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BC748-B4C2-3FE8-E11E-A8D4E14F1C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4E08F-ABF3-F318-FCC8-94CC722EA9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39871E-E94B-7EB6-8FC2-8F7AC84DD44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75687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1C6D8-AFDF-A44D-FF9F-EE3C7D09D9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636C4B-5566-F8CC-43FC-B827E7742C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08422F-5DB9-B8B3-7CC1-0E47AE7E3AA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45846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9DF9D-86E2-8508-3350-87C0C8BD08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6CA60F-00C3-70CA-FB3E-107F8F21AC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267A68-38B4-9615-4C99-49F8CEF7865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53099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856D2-519E-4E2D-20BE-4A7F363609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822623-E2F8-C9D7-FD3D-0AEC5CA312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B7C396-72AE-4BE8-271C-8241DFA6252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62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16AAB-600D-7718-D707-332F2D15C5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D59A35-FBEE-CABB-5FDC-077B3A7A67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7AEEEC-1DB2-B9F9-4C7D-4FF07E09CC2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50465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A28C3-D959-D7BE-724A-6F561B6449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8F649F-FEE2-6B0A-0224-5BACC4A262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E48CBD-CE01-35A9-55BC-1257B401D1C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80110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505D4-AF54-EC73-A9BA-693805D062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DD7568-CBD1-2AEB-8457-A6C2558631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CC66E1-192E-6977-39B6-2718BB64D93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66567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57761-A8C6-DE5D-D25A-995284DF2A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24B8E6-6D78-BA73-7EBB-8B1A4E39BF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279429-51CC-C437-FA23-DE93C0EBD51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06328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C4C23-F2A8-D050-18D9-27F3F9F14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D693A1-72BA-324F-F339-A8D00E7279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621710-6367-B007-AE7B-25BAA94BBF7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26027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0D4AA-DF5E-15A4-B19C-9825C4BE12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631357-B2CB-E41B-F09C-034AD37642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FB3C4D-4E52-02A5-DB26-5E5227B5134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57834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13E63-60EE-F640-4F28-1CC8C585CA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2F8A6A-C3F1-ABBE-C1B6-F5765A6F37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858DF7-E8F0-EE88-CBA7-6DFE242C8EF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71596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C54C27-CBD2-42FA-AA01-7F26B546EC6E}" type="datetime1">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A1C349-73A0-4650-97EC-0838DC548158}" type="slidenum">
              <a:rPr lang="en-US" smtClean="0"/>
              <a:t>‹#›</a:t>
            </a:fld>
            <a:endParaRPr lang="en-US" dirty="0"/>
          </a:p>
        </p:txBody>
      </p:sp>
    </p:spTree>
    <p:extLst>
      <p:ext uri="{BB962C8B-B14F-4D97-AF65-F5344CB8AC3E}">
        <p14:creationId xmlns:p14="http://schemas.microsoft.com/office/powerpoint/2010/main" val="995620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651A62-A088-4441-846F-5AA6C0C1C5BD}" type="datetime1">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A1C349-73A0-4650-97EC-0838DC548158}" type="slidenum">
              <a:rPr lang="en-US" smtClean="0"/>
              <a:t>‹#›</a:t>
            </a:fld>
            <a:endParaRPr lang="en-US" dirty="0"/>
          </a:p>
        </p:txBody>
      </p:sp>
    </p:spTree>
    <p:extLst>
      <p:ext uri="{BB962C8B-B14F-4D97-AF65-F5344CB8AC3E}">
        <p14:creationId xmlns:p14="http://schemas.microsoft.com/office/powerpoint/2010/main" val="4036706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9CDF84-9E75-4255-B871-A1BC636F9A96}" type="datetime1">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A1C349-73A0-4650-97EC-0838DC548158}" type="slidenum">
              <a:rPr lang="en-US" smtClean="0"/>
              <a:t>‹#›</a:t>
            </a:fld>
            <a:endParaRPr lang="en-US" dirty="0"/>
          </a:p>
        </p:txBody>
      </p:sp>
    </p:spTree>
    <p:extLst>
      <p:ext uri="{BB962C8B-B14F-4D97-AF65-F5344CB8AC3E}">
        <p14:creationId xmlns:p14="http://schemas.microsoft.com/office/powerpoint/2010/main" val="1959573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rtlCol="0">
            <a:normAutofit/>
          </a:bodyPr>
          <a:lstStyle/>
          <a:p>
            <a:pPr lvl="0"/>
            <a:endParaRPr lang="en-US" noProof="0"/>
          </a:p>
        </p:txBody>
      </p:sp>
      <p:sp>
        <p:nvSpPr>
          <p:cNvPr id="3" name="Title 1">
            <a:extLst>
              <a:ext uri="{FF2B5EF4-FFF2-40B4-BE49-F238E27FC236}">
                <a16:creationId xmlns:a16="http://schemas.microsoft.com/office/drawing/2014/main" id="{4C429097-1EAB-408C-B6CB-A6AA36B54566}"/>
              </a:ext>
            </a:extLst>
          </p:cNvPr>
          <p:cNvSpPr>
            <a:spLocks noGrp="1"/>
          </p:cNvSpPr>
          <p:nvPr>
            <p:ph type="title"/>
          </p:nvPr>
        </p:nvSpPr>
        <p:spPr>
          <a:xfrm>
            <a:off x="843082" y="3110203"/>
            <a:ext cx="10515600" cy="884555"/>
          </a:xfrm>
        </p:spPr>
        <p:txBody>
          <a:bodyPr/>
          <a:lstStyle>
            <a:lvl1pPr algn="ctr">
              <a:defRPr b="1">
                <a:solidFill>
                  <a:schemeClr val="bg2"/>
                </a:solidFill>
              </a:defRPr>
            </a:lvl1pPr>
          </a:lstStyle>
          <a:p>
            <a:r>
              <a:rPr lang="en-US"/>
              <a:t>Click to edit Master title style</a:t>
            </a:r>
            <a:endParaRPr lang="en-ID"/>
          </a:p>
        </p:txBody>
      </p:sp>
      <p:sp>
        <p:nvSpPr>
          <p:cNvPr id="4" name="Text Placeholder 10">
            <a:extLst>
              <a:ext uri="{FF2B5EF4-FFF2-40B4-BE49-F238E27FC236}">
                <a16:creationId xmlns:a16="http://schemas.microsoft.com/office/drawing/2014/main" id="{FC1FF99E-FA14-4777-A90B-340EE342E690}"/>
              </a:ext>
            </a:extLst>
          </p:cNvPr>
          <p:cNvSpPr>
            <a:spLocks noGrp="1"/>
          </p:cNvSpPr>
          <p:nvPr>
            <p:ph type="body" sz="quarter" idx="13"/>
          </p:nvPr>
        </p:nvSpPr>
        <p:spPr>
          <a:xfrm>
            <a:off x="843082" y="2901698"/>
            <a:ext cx="10515600" cy="342075"/>
          </a:xfrm>
        </p:spPr>
        <p:txBody>
          <a:bodyPr>
            <a:normAutofit/>
          </a:bodyPr>
          <a:lstStyle>
            <a:lvl1pPr marL="0" indent="0" algn="ctr">
              <a:buNone/>
              <a:defRPr sz="1400">
                <a:solidFill>
                  <a:schemeClr val="bg2"/>
                </a:solidFill>
                <a:latin typeface="+mj-lt"/>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15115602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CA4D88-8861-44E2-B311-F20AFAFC583A}" type="datetime1">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A1C349-73A0-4650-97EC-0838DC548158}" type="slidenum">
              <a:rPr lang="en-US" smtClean="0"/>
              <a:t>‹#›</a:t>
            </a:fld>
            <a:endParaRPr lang="en-US" dirty="0"/>
          </a:p>
        </p:txBody>
      </p:sp>
    </p:spTree>
    <p:extLst>
      <p:ext uri="{BB962C8B-B14F-4D97-AF65-F5344CB8AC3E}">
        <p14:creationId xmlns:p14="http://schemas.microsoft.com/office/powerpoint/2010/main" val="2200232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A48235-8B9A-4CF0-A163-3B0184B0A653}" type="datetime1">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A1C349-73A0-4650-97EC-0838DC548158}" type="slidenum">
              <a:rPr lang="en-US" smtClean="0"/>
              <a:t>‹#›</a:t>
            </a:fld>
            <a:endParaRPr lang="en-US" dirty="0"/>
          </a:p>
        </p:txBody>
      </p:sp>
    </p:spTree>
    <p:extLst>
      <p:ext uri="{BB962C8B-B14F-4D97-AF65-F5344CB8AC3E}">
        <p14:creationId xmlns:p14="http://schemas.microsoft.com/office/powerpoint/2010/main" val="11867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38A5BA-F657-4FAC-8A85-D545DD395D4B}" type="datetime1">
              <a:rPr lang="en-US" smtClean="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A1C349-73A0-4650-97EC-0838DC548158}" type="slidenum">
              <a:rPr lang="en-US" smtClean="0"/>
              <a:t>‹#›</a:t>
            </a:fld>
            <a:endParaRPr lang="en-US" dirty="0"/>
          </a:p>
        </p:txBody>
      </p:sp>
    </p:spTree>
    <p:extLst>
      <p:ext uri="{BB962C8B-B14F-4D97-AF65-F5344CB8AC3E}">
        <p14:creationId xmlns:p14="http://schemas.microsoft.com/office/powerpoint/2010/main" val="3156926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05F47C-437F-4318-9AA8-B47B82663F9F}" type="datetime1">
              <a:rPr lang="en-US" smtClean="0"/>
              <a:t>11/5/2025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A1C349-73A0-4650-97EC-0838DC548158}" type="slidenum">
              <a:rPr lang="en-US" smtClean="0"/>
              <a:t>‹#›</a:t>
            </a:fld>
            <a:endParaRPr lang="en-US" dirty="0"/>
          </a:p>
        </p:txBody>
      </p:sp>
    </p:spTree>
    <p:extLst>
      <p:ext uri="{BB962C8B-B14F-4D97-AF65-F5344CB8AC3E}">
        <p14:creationId xmlns:p14="http://schemas.microsoft.com/office/powerpoint/2010/main" val="595105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FF6A5D-E48A-49E1-A8B5-1B6AB2A8DDE0}" type="datetime1">
              <a:rPr lang="en-US" smtClean="0"/>
              <a:t>11/5/2025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BA1C349-73A0-4650-97EC-0838DC548158}" type="slidenum">
              <a:rPr lang="en-US" smtClean="0"/>
              <a:t>‹#›</a:t>
            </a:fld>
            <a:endParaRPr lang="en-US" dirty="0"/>
          </a:p>
        </p:txBody>
      </p:sp>
    </p:spTree>
    <p:extLst>
      <p:ext uri="{BB962C8B-B14F-4D97-AF65-F5344CB8AC3E}">
        <p14:creationId xmlns:p14="http://schemas.microsoft.com/office/powerpoint/2010/main" val="3672541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BB35DA-2BAD-4858-A8FC-8C7D0E4A4B44}" type="datetime1">
              <a:rPr lang="en-US" smtClean="0"/>
              <a:t>11/5/2025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BA1C349-73A0-4650-97EC-0838DC548158}" type="slidenum">
              <a:rPr lang="en-US" smtClean="0"/>
              <a:t>‹#›</a:t>
            </a:fld>
            <a:endParaRPr lang="en-US" dirty="0"/>
          </a:p>
        </p:txBody>
      </p:sp>
    </p:spTree>
    <p:extLst>
      <p:ext uri="{BB962C8B-B14F-4D97-AF65-F5344CB8AC3E}">
        <p14:creationId xmlns:p14="http://schemas.microsoft.com/office/powerpoint/2010/main" val="1881549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A48E15-E526-40E5-8B68-BFD5B0F11851}" type="datetime1">
              <a:rPr lang="en-US" smtClean="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A1C349-73A0-4650-97EC-0838DC548158}" type="slidenum">
              <a:rPr lang="en-US" smtClean="0"/>
              <a:t>‹#›</a:t>
            </a:fld>
            <a:endParaRPr lang="en-US" dirty="0"/>
          </a:p>
        </p:txBody>
      </p:sp>
    </p:spTree>
    <p:extLst>
      <p:ext uri="{BB962C8B-B14F-4D97-AF65-F5344CB8AC3E}">
        <p14:creationId xmlns:p14="http://schemas.microsoft.com/office/powerpoint/2010/main" val="1467414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6AB03F-E1F7-47A3-8AAF-71073E25076E}" type="datetime1">
              <a:rPr lang="en-US" smtClean="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A1C349-73A0-4650-97EC-0838DC548158}" type="slidenum">
              <a:rPr lang="en-US" smtClean="0"/>
              <a:t>‹#›</a:t>
            </a:fld>
            <a:endParaRPr lang="en-US" dirty="0"/>
          </a:p>
        </p:txBody>
      </p:sp>
    </p:spTree>
    <p:extLst>
      <p:ext uri="{BB962C8B-B14F-4D97-AF65-F5344CB8AC3E}">
        <p14:creationId xmlns:p14="http://schemas.microsoft.com/office/powerpoint/2010/main" val="1171642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A705185-CD79-414D-BC70-35A83739ACDC}" type="datetime1">
              <a:rPr lang="en-US" smtClean="0">
                <a:solidFill>
                  <a:prstClr val="black">
                    <a:tint val="75000"/>
                  </a:prstClr>
                </a:solidFill>
              </a:rPr>
              <a:t>11/5/2025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CC331C8-D12D-40AD-AF56-D2B5F0E2E14F}"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1912731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E9A27-9CE9-1B68-2E5B-0DA7E5319B55}"/>
            </a:ext>
          </a:extLst>
        </p:cNvPr>
        <p:cNvGrpSpPr/>
        <p:nvPr/>
      </p:nvGrpSpPr>
      <p:grpSpPr>
        <a:xfrm>
          <a:off x="0" y="0"/>
          <a:ext cx="0" cy="0"/>
          <a:chOff x="0" y="0"/>
          <a:chExt cx="0" cy="0"/>
        </a:xfrm>
      </p:grpSpPr>
      <p:pic>
        <p:nvPicPr>
          <p:cNvPr id="6" name="Picture 5" descr="A map of the state of iowa&#10;&#10;AI-generated content may be incorrect.">
            <a:extLst>
              <a:ext uri="{FF2B5EF4-FFF2-40B4-BE49-F238E27FC236}">
                <a16:creationId xmlns:a16="http://schemas.microsoft.com/office/drawing/2014/main" id="{6D578DC3-8DBE-08AC-7980-89172C2DA5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6207" y="3471814"/>
            <a:ext cx="3925788" cy="2584103"/>
          </a:xfrm>
          <a:prstGeom prst="rect">
            <a:avLst/>
          </a:prstGeom>
        </p:spPr>
      </p:pic>
      <p:pic>
        <p:nvPicPr>
          <p:cNvPr id="10" name="Picture 9" descr="A black text on a white background&#10;&#10;AI-generated content may be incorrect.">
            <a:extLst>
              <a:ext uri="{FF2B5EF4-FFF2-40B4-BE49-F238E27FC236}">
                <a16:creationId xmlns:a16="http://schemas.microsoft.com/office/drawing/2014/main" id="{2BD16486-E301-C5D4-C8D1-94A829C503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005" y="116244"/>
            <a:ext cx="3468756" cy="750001"/>
          </a:xfrm>
          <a:prstGeom prst="rect">
            <a:avLst/>
          </a:prstGeom>
        </p:spPr>
      </p:pic>
      <p:sp>
        <p:nvSpPr>
          <p:cNvPr id="14" name="TextBox 13">
            <a:extLst>
              <a:ext uri="{FF2B5EF4-FFF2-40B4-BE49-F238E27FC236}">
                <a16:creationId xmlns:a16="http://schemas.microsoft.com/office/drawing/2014/main" id="{37CE73FF-ED72-8462-8DDF-00B35F120392}"/>
              </a:ext>
            </a:extLst>
          </p:cNvPr>
          <p:cNvSpPr txBox="1"/>
          <p:nvPr/>
        </p:nvSpPr>
        <p:spPr>
          <a:xfrm>
            <a:off x="3581400" y="1868710"/>
            <a:ext cx="8553173" cy="1015663"/>
          </a:xfrm>
          <a:prstGeom prst="rect">
            <a:avLst/>
          </a:prstGeom>
          <a:noFill/>
        </p:spPr>
        <p:txBody>
          <a:bodyPr wrap="square" rtlCol="0">
            <a:spAutoFit/>
          </a:bodyPr>
          <a:lstStyle/>
          <a:p>
            <a:r>
              <a:rPr lang="en-US" sz="2000" dirty="0">
                <a:solidFill>
                  <a:srgbClr val="812B89"/>
                </a:solidFill>
              </a:rPr>
              <a:t>86+ Medical Specialties</a:t>
            </a:r>
          </a:p>
          <a:p>
            <a:r>
              <a:rPr lang="en-US" sz="2000" dirty="0">
                <a:solidFill>
                  <a:srgbClr val="812B89"/>
                </a:solidFill>
              </a:rPr>
              <a:t>4 Iowa Centers of Excellence – Maternal Health &amp; OB, Oncology, </a:t>
            </a:r>
          </a:p>
          <a:p>
            <a:r>
              <a:rPr lang="en-US" sz="2000" dirty="0">
                <a:solidFill>
                  <a:srgbClr val="812B89"/>
                </a:solidFill>
              </a:rPr>
              <a:t>			        General Surgery &amp; Cardiology</a:t>
            </a:r>
          </a:p>
        </p:txBody>
      </p:sp>
      <p:pic>
        <p:nvPicPr>
          <p:cNvPr id="16" name="Picture 15" descr="A person and person holding a framed certificate&#10;&#10;AI-generated content may be incorrect.">
            <a:extLst>
              <a:ext uri="{FF2B5EF4-FFF2-40B4-BE49-F238E27FC236}">
                <a16:creationId xmlns:a16="http://schemas.microsoft.com/office/drawing/2014/main" id="{DDC677D0-FFD4-A5F7-00AC-03E6ADDB3A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756" y="3882042"/>
            <a:ext cx="2704998" cy="2011143"/>
          </a:xfrm>
          <a:prstGeom prst="rect">
            <a:avLst/>
          </a:prstGeom>
        </p:spPr>
      </p:pic>
      <p:sp>
        <p:nvSpPr>
          <p:cNvPr id="5" name="TextBox 4">
            <a:extLst>
              <a:ext uri="{FF2B5EF4-FFF2-40B4-BE49-F238E27FC236}">
                <a16:creationId xmlns:a16="http://schemas.microsoft.com/office/drawing/2014/main" id="{11EB6C4C-0E3E-9DD3-AAA1-B3EB0A3546AA}"/>
              </a:ext>
            </a:extLst>
          </p:cNvPr>
          <p:cNvSpPr txBox="1"/>
          <p:nvPr/>
        </p:nvSpPr>
        <p:spPr>
          <a:xfrm>
            <a:off x="3586888" y="3471814"/>
            <a:ext cx="4343399" cy="1384995"/>
          </a:xfrm>
          <a:prstGeom prst="rect">
            <a:avLst/>
          </a:prstGeom>
          <a:noFill/>
        </p:spPr>
        <p:txBody>
          <a:bodyPr wrap="square" rtlCol="0">
            <a:spAutoFit/>
          </a:bodyPr>
          <a:lstStyle/>
          <a:p>
            <a:pPr marL="285750" indent="-285750">
              <a:buSzPct val="95000"/>
              <a:buFont typeface="Wingdings" pitchFamily="2" charset="2"/>
              <a:buChar char="ü"/>
            </a:pPr>
            <a:r>
              <a:rPr lang="en-US" sz="1400" dirty="0">
                <a:solidFill>
                  <a:srgbClr val="000000"/>
                </a:solidFill>
              </a:rPr>
              <a:t>49 cancer cases reviewed in 2025, through the Interdisciplinary Tumor Board, fostering collaborative treatment planning between multiple service lines locally along with specialists from Des Moines and Iowa City. The only active critical access Tumor Board in Iowa. </a:t>
            </a:r>
          </a:p>
        </p:txBody>
      </p:sp>
      <p:sp>
        <p:nvSpPr>
          <p:cNvPr id="7" name="TextBox 6">
            <a:extLst>
              <a:ext uri="{FF2B5EF4-FFF2-40B4-BE49-F238E27FC236}">
                <a16:creationId xmlns:a16="http://schemas.microsoft.com/office/drawing/2014/main" id="{B4EA6CC7-5CF6-A4DB-63EB-F2EBFAA7DE02}"/>
              </a:ext>
            </a:extLst>
          </p:cNvPr>
          <p:cNvSpPr txBox="1"/>
          <p:nvPr/>
        </p:nvSpPr>
        <p:spPr>
          <a:xfrm>
            <a:off x="3586888" y="2905780"/>
            <a:ext cx="8017565" cy="523220"/>
          </a:xfrm>
          <a:prstGeom prst="rect">
            <a:avLst/>
          </a:prstGeom>
          <a:noFill/>
        </p:spPr>
        <p:txBody>
          <a:bodyPr wrap="square" rtlCol="0">
            <a:spAutoFit/>
          </a:bodyPr>
          <a:lstStyle/>
          <a:p>
            <a:pPr marL="285750" indent="-285750">
              <a:buSzPct val="95000"/>
              <a:buFont typeface="Wingdings" pitchFamily="2" charset="2"/>
              <a:buChar char="ü"/>
            </a:pPr>
            <a:r>
              <a:rPr lang="en-US" sz="1400" dirty="0">
                <a:solidFill>
                  <a:srgbClr val="000000"/>
                </a:solidFill>
              </a:rPr>
              <a:t>1,655 general surgery clinic patient consultations across 28 Iowa counties and 11 out-of-state patients in 2025. Surgery Services team performed 4,093 cases in 2025 across all service lines. </a:t>
            </a:r>
          </a:p>
        </p:txBody>
      </p:sp>
      <p:sp>
        <p:nvSpPr>
          <p:cNvPr id="8" name="TextBox 7">
            <a:extLst>
              <a:ext uri="{FF2B5EF4-FFF2-40B4-BE49-F238E27FC236}">
                <a16:creationId xmlns:a16="http://schemas.microsoft.com/office/drawing/2014/main" id="{A7BDD215-F36B-5FD4-3563-AEB723205A82}"/>
              </a:ext>
            </a:extLst>
          </p:cNvPr>
          <p:cNvSpPr txBox="1"/>
          <p:nvPr/>
        </p:nvSpPr>
        <p:spPr>
          <a:xfrm>
            <a:off x="3581400" y="1516680"/>
            <a:ext cx="2782956" cy="369332"/>
          </a:xfrm>
          <a:prstGeom prst="rect">
            <a:avLst/>
          </a:prstGeom>
          <a:noFill/>
        </p:spPr>
        <p:txBody>
          <a:bodyPr wrap="square" rtlCol="0">
            <a:spAutoFit/>
          </a:bodyPr>
          <a:lstStyle/>
          <a:p>
            <a:r>
              <a:rPr lang="en-US" dirty="0">
                <a:latin typeface="DM Serif Display" pitchFamily="2" charset="0"/>
              </a:rPr>
              <a:t>Oskaloosa, Iowa</a:t>
            </a:r>
          </a:p>
        </p:txBody>
      </p:sp>
      <p:sp>
        <p:nvSpPr>
          <p:cNvPr id="2" name="TextBox 1">
            <a:extLst>
              <a:ext uri="{FF2B5EF4-FFF2-40B4-BE49-F238E27FC236}">
                <a16:creationId xmlns:a16="http://schemas.microsoft.com/office/drawing/2014/main" id="{2523DBBB-32FA-C0F2-9621-4D012111E61C}"/>
              </a:ext>
            </a:extLst>
          </p:cNvPr>
          <p:cNvSpPr txBox="1"/>
          <p:nvPr/>
        </p:nvSpPr>
        <p:spPr>
          <a:xfrm>
            <a:off x="3581400" y="4887614"/>
            <a:ext cx="4686299" cy="523220"/>
          </a:xfrm>
          <a:prstGeom prst="rect">
            <a:avLst/>
          </a:prstGeom>
          <a:noFill/>
        </p:spPr>
        <p:txBody>
          <a:bodyPr wrap="square" rtlCol="0">
            <a:spAutoFit/>
          </a:bodyPr>
          <a:lstStyle/>
          <a:p>
            <a:pPr marL="285750" indent="-285750">
              <a:buSzPct val="95000"/>
              <a:buFont typeface="Wingdings" pitchFamily="2" charset="2"/>
              <a:buChar char="ü"/>
            </a:pPr>
            <a:r>
              <a:rPr lang="en-US" sz="1400" dirty="0">
                <a:solidFill>
                  <a:srgbClr val="000000"/>
                </a:solidFill>
              </a:rPr>
              <a:t>Physician &amp; Nurse led hospital with 18 Medical Directors. Meet monthly with executive team.</a:t>
            </a:r>
          </a:p>
        </p:txBody>
      </p:sp>
      <p:sp>
        <p:nvSpPr>
          <p:cNvPr id="4" name="Title 5">
            <a:extLst>
              <a:ext uri="{FF2B5EF4-FFF2-40B4-BE49-F238E27FC236}">
                <a16:creationId xmlns:a16="http://schemas.microsoft.com/office/drawing/2014/main" id="{7409E0B8-7CAD-1CBD-D80F-34F14211E5CD}"/>
              </a:ext>
            </a:extLst>
          </p:cNvPr>
          <p:cNvSpPr>
            <a:spLocks noGrp="1" noChangeArrowheads="1"/>
          </p:cNvSpPr>
          <p:nvPr/>
        </p:nvSpPr>
        <p:spPr>
          <a:xfrm>
            <a:off x="4130364" y="58066"/>
            <a:ext cx="10248152" cy="1415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a:lstStyle>
          <a:p>
            <a:r>
              <a:rPr lang="en-ID" altLang="en-US" sz="3600" dirty="0">
                <a:solidFill>
                  <a:srgbClr val="00B0F0"/>
                </a:solidFill>
                <a:latin typeface="Verdana Pro"/>
                <a:ea typeface="+mj-lt"/>
                <a:cs typeface="+mj-lt"/>
              </a:rPr>
              <a:t>Rural Cancer Care</a:t>
            </a:r>
          </a:p>
          <a:p>
            <a:endParaRPr lang="en-ID" altLang="en-US" sz="1500" dirty="0">
              <a:solidFill>
                <a:srgbClr val="00B0F0"/>
              </a:solidFill>
              <a:latin typeface="Verdana Pro"/>
              <a:ea typeface="+mj-lt"/>
              <a:cs typeface="+mj-lt"/>
            </a:endParaRPr>
          </a:p>
          <a:p>
            <a:r>
              <a:rPr lang="en-ID" altLang="en-US" sz="3600" dirty="0">
                <a:solidFill>
                  <a:srgbClr val="00B0F0"/>
                </a:solidFill>
                <a:latin typeface="Verdana Pro"/>
                <a:ea typeface="+mj-lt"/>
                <a:cs typeface="+mj-lt"/>
              </a:rPr>
              <a:t>The Mahaska Health Journey </a:t>
            </a:r>
            <a:endParaRPr lang="en-US" sz="3600" b="0" dirty="0">
              <a:solidFill>
                <a:srgbClr val="00B0F0"/>
              </a:solidFill>
              <a:latin typeface="Calibri Light"/>
              <a:ea typeface="+mj-lt"/>
              <a:cs typeface="+mj-lt"/>
            </a:endParaRPr>
          </a:p>
        </p:txBody>
      </p:sp>
      <p:pic>
        <p:nvPicPr>
          <p:cNvPr id="11" name="Picture 10" descr="A group of men holding certificates&#10;&#10;AI-generated content may be incorrect.">
            <a:extLst>
              <a:ext uri="{FF2B5EF4-FFF2-40B4-BE49-F238E27FC236}">
                <a16:creationId xmlns:a16="http://schemas.microsoft.com/office/drawing/2014/main" id="{7A87A544-1122-D783-6587-2D2FD1569F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0005" y="1563881"/>
            <a:ext cx="3274500" cy="2183000"/>
          </a:xfrm>
          <a:prstGeom prst="rect">
            <a:avLst/>
          </a:prstGeom>
        </p:spPr>
      </p:pic>
    </p:spTree>
    <p:extLst>
      <p:ext uri="{BB962C8B-B14F-4D97-AF65-F5344CB8AC3E}">
        <p14:creationId xmlns:p14="http://schemas.microsoft.com/office/powerpoint/2010/main" val="2750640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3CF62-494F-E005-EABB-3633482EC84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86EA71-EB1D-99E7-CABA-58261B52E37C}"/>
              </a:ext>
            </a:extLst>
          </p:cNvPr>
          <p:cNvSpPr>
            <a:spLocks noGrp="1"/>
          </p:cNvSpPr>
          <p:nvPr>
            <p:ph type="sldNum" sz="quarter" idx="4294967295"/>
          </p:nvPr>
        </p:nvSpPr>
        <p:spPr/>
        <p:txBody>
          <a:bodyPr/>
          <a:lstStyle/>
          <a:p>
            <a:fld id="{0C4D3072-55D1-454B-BEA1-4FCB63513747}" type="slidenum">
              <a:rPr lang="en-US" smtClean="0"/>
              <a:pPr/>
              <a:t>10</a:t>
            </a:fld>
            <a:endParaRPr lang="en-US"/>
          </a:p>
        </p:txBody>
      </p:sp>
      <p:sp>
        <p:nvSpPr>
          <p:cNvPr id="6" name="Slide Number Placeholder 3">
            <a:extLst>
              <a:ext uri="{FF2B5EF4-FFF2-40B4-BE49-F238E27FC236}">
                <a16:creationId xmlns:a16="http://schemas.microsoft.com/office/drawing/2014/main" id="{99FE45E8-C70E-4D67-0662-FF246BAC4B3E}"/>
              </a:ext>
            </a:extLst>
          </p:cNvPr>
          <p:cNvSpPr txBox="1">
            <a:spLocks/>
          </p:cNvSpPr>
          <p:nvPr/>
        </p:nvSpPr>
        <p:spPr>
          <a:xfrm>
            <a:off x="11658600" y="6340475"/>
            <a:ext cx="381380" cy="365125"/>
          </a:xfrm>
          <a:prstGeom prst="rect">
            <a:avLst/>
          </a:prstGeom>
        </p:spPr>
        <p:txBody>
          <a:bodyPr vert="horz" lIns="91440" tIns="45720" rIns="91440" bIns="45720" rtlCol="0" anchor="b"/>
          <a:lstStyle>
            <a:defPPr>
              <a:defRPr lang="en-US"/>
            </a:defPPr>
            <a:lvl1pPr marL="0" algn="r" defTabSz="914400" rtl="0" eaLnBrk="1" latinLnBrk="0" hangingPunct="1">
              <a:defRPr sz="900" kern="1200">
                <a:solidFill>
                  <a:srgbClr val="13364A"/>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A6D7EE2-EA4D-A249-AAEC-92564BA0E588}" type="slidenum">
              <a:rPr kumimoji="0" lang="en-US" sz="10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 name="Title 5">
            <a:extLst>
              <a:ext uri="{FF2B5EF4-FFF2-40B4-BE49-F238E27FC236}">
                <a16:creationId xmlns:a16="http://schemas.microsoft.com/office/drawing/2014/main" id="{956D50F2-4488-106E-0643-403A949E238C}"/>
              </a:ext>
            </a:extLst>
          </p:cNvPr>
          <p:cNvSpPr>
            <a:spLocks noGrp="1" noChangeArrowheads="1"/>
          </p:cNvSpPr>
          <p:nvPr/>
        </p:nvSpPr>
        <p:spPr>
          <a:xfrm>
            <a:off x="323384" y="54680"/>
            <a:ext cx="10181442" cy="168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a:lstStyle>
          <a:p>
            <a:r>
              <a:rPr lang="en-ID" altLang="en-US" sz="3600" dirty="0">
                <a:solidFill>
                  <a:srgbClr val="00B0F0"/>
                </a:solidFill>
                <a:latin typeface="Verdana Pro"/>
                <a:ea typeface="+mj-lt"/>
                <a:cs typeface="+mj-lt"/>
              </a:rPr>
              <a:t>Step 3: Build a shared vision </a:t>
            </a:r>
            <a:endParaRPr lang="en-US" sz="3600" b="0" dirty="0">
              <a:solidFill>
                <a:srgbClr val="00B0F0"/>
              </a:solidFill>
              <a:latin typeface="Calibri Light"/>
              <a:ea typeface="+mj-lt"/>
              <a:cs typeface="+mj-lt"/>
            </a:endParaRPr>
          </a:p>
        </p:txBody>
      </p:sp>
      <p:sp>
        <p:nvSpPr>
          <p:cNvPr id="11" name="TextBox 10">
            <a:extLst>
              <a:ext uri="{FF2B5EF4-FFF2-40B4-BE49-F238E27FC236}">
                <a16:creationId xmlns:a16="http://schemas.microsoft.com/office/drawing/2014/main" id="{9269DA36-A674-A7F3-FC0D-6FC859F45D9A}"/>
              </a:ext>
            </a:extLst>
          </p:cNvPr>
          <p:cNvSpPr txBox="1"/>
          <p:nvPr/>
        </p:nvSpPr>
        <p:spPr>
          <a:xfrm>
            <a:off x="91254" y="2084923"/>
            <a:ext cx="9238915" cy="1687000"/>
          </a:xfrm>
          <a:prstGeom prst="rect">
            <a:avLst/>
          </a:prstGeom>
          <a:noFill/>
        </p:spPr>
        <p:txBody>
          <a:bodyPr wrap="square" lIns="68580" tIns="34290" rIns="68580" bIns="34290" anchor="t">
            <a:spAutoFit/>
          </a:bodyPr>
          <a:lstStyle/>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Identify and survey stakeholders</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Grass roots attitude (listen)</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Set priorities</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Identify the </a:t>
            </a:r>
            <a:r>
              <a:rPr lang="en-US" b="1" dirty="0" err="1">
                <a:solidFill>
                  <a:schemeClr val="tx1">
                    <a:lumMod val="50000"/>
                    <a:lumOff val="50000"/>
                  </a:schemeClr>
                </a:solidFill>
                <a:latin typeface="Open Sans"/>
              </a:rPr>
              <a:t>MoJo</a:t>
            </a:r>
            <a:r>
              <a:rPr lang="en-US" b="1" dirty="0">
                <a:solidFill>
                  <a:schemeClr val="tx1">
                    <a:lumMod val="50000"/>
                    <a:lumOff val="50000"/>
                  </a:schemeClr>
                </a:solidFill>
                <a:latin typeface="Open Sans"/>
              </a:rPr>
              <a:t> and </a:t>
            </a:r>
            <a:r>
              <a:rPr lang="en-US" b="1" dirty="0" err="1">
                <a:solidFill>
                  <a:schemeClr val="tx1">
                    <a:lumMod val="50000"/>
                    <a:lumOff val="50000"/>
                  </a:schemeClr>
                </a:solidFill>
                <a:latin typeface="Open Sans"/>
              </a:rPr>
              <a:t>NoJo</a:t>
            </a:r>
            <a:endParaRPr lang="en-US" b="1" dirty="0">
              <a:solidFill>
                <a:schemeClr val="tx1">
                  <a:lumMod val="50000"/>
                  <a:lumOff val="50000"/>
                </a:schemeClr>
              </a:solidFill>
              <a:latin typeface="Open Sans"/>
            </a:endParaRPr>
          </a:p>
        </p:txBody>
      </p:sp>
      <p:pic>
        <p:nvPicPr>
          <p:cNvPr id="2" name="Picture 5" descr="Logo&#10;&#10;Description automatically generated">
            <a:extLst>
              <a:ext uri="{FF2B5EF4-FFF2-40B4-BE49-F238E27FC236}">
                <a16:creationId xmlns:a16="http://schemas.microsoft.com/office/drawing/2014/main" id="{7417F941-715E-C4DF-6359-58D6963EEA09}"/>
              </a:ext>
            </a:extLst>
          </p:cNvPr>
          <p:cNvPicPr>
            <a:picLocks noChangeAspect="1"/>
          </p:cNvPicPr>
          <p:nvPr/>
        </p:nvPicPr>
        <p:blipFill>
          <a:blip r:embed="rId3"/>
          <a:stretch>
            <a:fillRect/>
          </a:stretch>
        </p:blipFill>
        <p:spPr>
          <a:xfrm>
            <a:off x="9032075" y="5987315"/>
            <a:ext cx="2867635" cy="634714"/>
          </a:xfrm>
          <a:prstGeom prst="rect">
            <a:avLst/>
          </a:prstGeom>
        </p:spPr>
      </p:pic>
    </p:spTree>
    <p:extLst>
      <p:ext uri="{BB962C8B-B14F-4D97-AF65-F5344CB8AC3E}">
        <p14:creationId xmlns:p14="http://schemas.microsoft.com/office/powerpoint/2010/main" val="164804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D77B0-A092-A15E-A4AC-C7C22A794C2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C2C5D2-0F11-1C0E-02EC-10545ED6A1FE}"/>
              </a:ext>
            </a:extLst>
          </p:cNvPr>
          <p:cNvSpPr>
            <a:spLocks noGrp="1"/>
          </p:cNvSpPr>
          <p:nvPr>
            <p:ph type="sldNum" sz="quarter" idx="4294967295"/>
          </p:nvPr>
        </p:nvSpPr>
        <p:spPr/>
        <p:txBody>
          <a:bodyPr/>
          <a:lstStyle/>
          <a:p>
            <a:fld id="{0C4D3072-55D1-454B-BEA1-4FCB63513747}" type="slidenum">
              <a:rPr lang="en-US" smtClean="0"/>
              <a:pPr/>
              <a:t>11</a:t>
            </a:fld>
            <a:endParaRPr lang="en-US"/>
          </a:p>
        </p:txBody>
      </p:sp>
      <p:sp>
        <p:nvSpPr>
          <p:cNvPr id="6" name="Slide Number Placeholder 3">
            <a:extLst>
              <a:ext uri="{FF2B5EF4-FFF2-40B4-BE49-F238E27FC236}">
                <a16:creationId xmlns:a16="http://schemas.microsoft.com/office/drawing/2014/main" id="{EF9590D1-E8D2-86E2-836D-5912446D073F}"/>
              </a:ext>
            </a:extLst>
          </p:cNvPr>
          <p:cNvSpPr txBox="1">
            <a:spLocks/>
          </p:cNvSpPr>
          <p:nvPr/>
        </p:nvSpPr>
        <p:spPr>
          <a:xfrm>
            <a:off x="11658600" y="6340475"/>
            <a:ext cx="381380" cy="365125"/>
          </a:xfrm>
          <a:prstGeom prst="rect">
            <a:avLst/>
          </a:prstGeom>
        </p:spPr>
        <p:txBody>
          <a:bodyPr vert="horz" lIns="91440" tIns="45720" rIns="91440" bIns="45720" rtlCol="0" anchor="b"/>
          <a:lstStyle>
            <a:defPPr>
              <a:defRPr lang="en-US"/>
            </a:defPPr>
            <a:lvl1pPr marL="0" algn="r" defTabSz="914400" rtl="0" eaLnBrk="1" latinLnBrk="0" hangingPunct="1">
              <a:defRPr sz="900" kern="1200">
                <a:solidFill>
                  <a:srgbClr val="13364A"/>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A6D7EE2-EA4D-A249-AAEC-92564BA0E588}" type="slidenum">
              <a:rPr kumimoji="0" lang="en-US" sz="10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 name="Title 5">
            <a:extLst>
              <a:ext uri="{FF2B5EF4-FFF2-40B4-BE49-F238E27FC236}">
                <a16:creationId xmlns:a16="http://schemas.microsoft.com/office/drawing/2014/main" id="{EDEC64E8-EA76-390B-C208-02FBDF2AEBCB}"/>
              </a:ext>
            </a:extLst>
          </p:cNvPr>
          <p:cNvSpPr>
            <a:spLocks noGrp="1" noChangeArrowheads="1"/>
          </p:cNvSpPr>
          <p:nvPr/>
        </p:nvSpPr>
        <p:spPr>
          <a:xfrm>
            <a:off x="323384" y="54679"/>
            <a:ext cx="10181442" cy="18092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a:lstStyle>
          <a:p>
            <a:r>
              <a:rPr lang="en-ID" altLang="en-US" sz="3600" dirty="0">
                <a:solidFill>
                  <a:srgbClr val="00B0F0"/>
                </a:solidFill>
                <a:latin typeface="Verdana Pro"/>
                <a:ea typeface="+mj-lt"/>
                <a:cs typeface="+mj-lt"/>
              </a:rPr>
              <a:t>Step 4: Baby steps </a:t>
            </a:r>
            <a:endParaRPr lang="en-US" sz="3600" b="0" dirty="0">
              <a:solidFill>
                <a:srgbClr val="00B0F0"/>
              </a:solidFill>
              <a:latin typeface="Calibri Light"/>
              <a:ea typeface="+mj-lt"/>
              <a:cs typeface="+mj-lt"/>
            </a:endParaRPr>
          </a:p>
        </p:txBody>
      </p:sp>
      <p:sp>
        <p:nvSpPr>
          <p:cNvPr id="11" name="TextBox 10">
            <a:extLst>
              <a:ext uri="{FF2B5EF4-FFF2-40B4-BE49-F238E27FC236}">
                <a16:creationId xmlns:a16="http://schemas.microsoft.com/office/drawing/2014/main" id="{81D7A2FC-79DD-1ABB-1FAC-39C878273EAC}"/>
              </a:ext>
            </a:extLst>
          </p:cNvPr>
          <p:cNvSpPr txBox="1"/>
          <p:nvPr/>
        </p:nvSpPr>
        <p:spPr>
          <a:xfrm>
            <a:off x="-102177" y="2168932"/>
            <a:ext cx="9238915" cy="2102499"/>
          </a:xfrm>
          <a:prstGeom prst="rect">
            <a:avLst/>
          </a:prstGeom>
          <a:noFill/>
        </p:spPr>
        <p:txBody>
          <a:bodyPr wrap="square" lIns="68580" tIns="34290" rIns="68580" bIns="34290" anchor="t">
            <a:spAutoFit/>
          </a:bodyPr>
          <a:lstStyle/>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Low hanging fruit (maybe to you)</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Start with the </a:t>
            </a:r>
            <a:r>
              <a:rPr lang="en-US" b="1" dirty="0" err="1">
                <a:solidFill>
                  <a:schemeClr val="tx1">
                    <a:lumMod val="50000"/>
                    <a:lumOff val="50000"/>
                  </a:schemeClr>
                </a:solidFill>
                <a:latin typeface="Open Sans"/>
              </a:rPr>
              <a:t>MoJos</a:t>
            </a:r>
            <a:endParaRPr lang="en-US" b="1" dirty="0">
              <a:solidFill>
                <a:schemeClr val="tx1">
                  <a:lumMod val="50000"/>
                  <a:lumOff val="50000"/>
                </a:schemeClr>
              </a:solidFill>
              <a:latin typeface="Open Sans"/>
            </a:endParaRP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Communication, trust, momentum</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Use existing programs, relationships, events</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The Hawthorne effect</a:t>
            </a:r>
          </a:p>
        </p:txBody>
      </p:sp>
      <p:pic>
        <p:nvPicPr>
          <p:cNvPr id="2" name="Picture 5" descr="Logo&#10;&#10;Description automatically generated">
            <a:extLst>
              <a:ext uri="{FF2B5EF4-FFF2-40B4-BE49-F238E27FC236}">
                <a16:creationId xmlns:a16="http://schemas.microsoft.com/office/drawing/2014/main" id="{EC4E8071-625F-7DA6-E8C6-E88EB2DB6EE3}"/>
              </a:ext>
            </a:extLst>
          </p:cNvPr>
          <p:cNvPicPr>
            <a:picLocks noChangeAspect="1"/>
          </p:cNvPicPr>
          <p:nvPr/>
        </p:nvPicPr>
        <p:blipFill>
          <a:blip r:embed="rId3"/>
          <a:stretch>
            <a:fillRect/>
          </a:stretch>
        </p:blipFill>
        <p:spPr>
          <a:xfrm>
            <a:off x="9032075" y="5987315"/>
            <a:ext cx="2867635" cy="634714"/>
          </a:xfrm>
          <a:prstGeom prst="rect">
            <a:avLst/>
          </a:prstGeom>
        </p:spPr>
      </p:pic>
    </p:spTree>
    <p:extLst>
      <p:ext uri="{BB962C8B-B14F-4D97-AF65-F5344CB8AC3E}">
        <p14:creationId xmlns:p14="http://schemas.microsoft.com/office/powerpoint/2010/main" val="318354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BDD52-F8D2-0FB5-E990-BE2A0385081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4632BF7-7058-563B-773D-DC4CC094FB3C}"/>
              </a:ext>
            </a:extLst>
          </p:cNvPr>
          <p:cNvSpPr>
            <a:spLocks noGrp="1"/>
          </p:cNvSpPr>
          <p:nvPr>
            <p:ph type="sldNum" sz="quarter" idx="4294967295"/>
          </p:nvPr>
        </p:nvSpPr>
        <p:spPr/>
        <p:txBody>
          <a:bodyPr/>
          <a:lstStyle/>
          <a:p>
            <a:fld id="{0C4D3072-55D1-454B-BEA1-4FCB63513747}" type="slidenum">
              <a:rPr lang="en-US" smtClean="0"/>
              <a:pPr/>
              <a:t>12</a:t>
            </a:fld>
            <a:endParaRPr lang="en-US"/>
          </a:p>
        </p:txBody>
      </p:sp>
      <p:sp>
        <p:nvSpPr>
          <p:cNvPr id="6" name="Slide Number Placeholder 3">
            <a:extLst>
              <a:ext uri="{FF2B5EF4-FFF2-40B4-BE49-F238E27FC236}">
                <a16:creationId xmlns:a16="http://schemas.microsoft.com/office/drawing/2014/main" id="{7983DD8E-7933-15A3-A04E-021A68602CE0}"/>
              </a:ext>
            </a:extLst>
          </p:cNvPr>
          <p:cNvSpPr txBox="1">
            <a:spLocks/>
          </p:cNvSpPr>
          <p:nvPr/>
        </p:nvSpPr>
        <p:spPr>
          <a:xfrm>
            <a:off x="11658600" y="6340475"/>
            <a:ext cx="381380" cy="365125"/>
          </a:xfrm>
          <a:prstGeom prst="rect">
            <a:avLst/>
          </a:prstGeom>
        </p:spPr>
        <p:txBody>
          <a:bodyPr vert="horz" lIns="91440" tIns="45720" rIns="91440" bIns="45720" rtlCol="0" anchor="b"/>
          <a:lstStyle>
            <a:defPPr>
              <a:defRPr lang="en-US"/>
            </a:defPPr>
            <a:lvl1pPr marL="0" algn="r" defTabSz="914400" rtl="0" eaLnBrk="1" latinLnBrk="0" hangingPunct="1">
              <a:defRPr sz="900" kern="1200">
                <a:solidFill>
                  <a:srgbClr val="13364A"/>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A6D7EE2-EA4D-A249-AAEC-92564BA0E588}" type="slidenum">
              <a:rPr kumimoji="0" lang="en-US" sz="10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 name="Title 5">
            <a:extLst>
              <a:ext uri="{FF2B5EF4-FFF2-40B4-BE49-F238E27FC236}">
                <a16:creationId xmlns:a16="http://schemas.microsoft.com/office/drawing/2014/main" id="{43766B68-B39A-C896-2947-55928F469C32}"/>
              </a:ext>
            </a:extLst>
          </p:cNvPr>
          <p:cNvSpPr>
            <a:spLocks noGrp="1" noChangeArrowheads="1"/>
          </p:cNvSpPr>
          <p:nvPr/>
        </p:nvSpPr>
        <p:spPr>
          <a:xfrm>
            <a:off x="323384" y="54679"/>
            <a:ext cx="10181442" cy="17752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a:lstStyle>
          <a:p>
            <a:r>
              <a:rPr lang="en-ID" altLang="en-US" sz="3600" dirty="0">
                <a:solidFill>
                  <a:srgbClr val="00B0F0"/>
                </a:solidFill>
                <a:latin typeface="Verdana Pro"/>
                <a:ea typeface="+mj-lt"/>
                <a:cs typeface="+mj-lt"/>
              </a:rPr>
              <a:t>Examples </a:t>
            </a:r>
            <a:endParaRPr lang="en-US" sz="3600" b="0" dirty="0">
              <a:solidFill>
                <a:srgbClr val="00B0F0"/>
              </a:solidFill>
              <a:latin typeface="Calibri Light"/>
              <a:ea typeface="+mj-lt"/>
              <a:cs typeface="+mj-lt"/>
            </a:endParaRPr>
          </a:p>
        </p:txBody>
      </p:sp>
      <p:sp>
        <p:nvSpPr>
          <p:cNvPr id="11" name="TextBox 10">
            <a:extLst>
              <a:ext uri="{FF2B5EF4-FFF2-40B4-BE49-F238E27FC236}">
                <a16:creationId xmlns:a16="http://schemas.microsoft.com/office/drawing/2014/main" id="{CDE9FB4B-C6FE-6B17-3A6B-CAC4BDD24B6B}"/>
              </a:ext>
            </a:extLst>
          </p:cNvPr>
          <p:cNvSpPr txBox="1"/>
          <p:nvPr/>
        </p:nvSpPr>
        <p:spPr>
          <a:xfrm>
            <a:off x="613530" y="1841867"/>
            <a:ext cx="9238915" cy="3764492"/>
          </a:xfrm>
          <a:prstGeom prst="rect">
            <a:avLst/>
          </a:prstGeom>
          <a:noFill/>
        </p:spPr>
        <p:txBody>
          <a:bodyPr wrap="square" lIns="68580" tIns="34290" rIns="68580" bIns="34290" anchor="t">
            <a:spAutoFit/>
          </a:bodyPr>
          <a:lstStyle/>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ICR</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Radiology</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Screening</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Palliative Care</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Non oncology spin off</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ERAS</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Start time</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Strategic Retreat</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Top 10 Actions</a:t>
            </a:r>
          </a:p>
        </p:txBody>
      </p:sp>
      <p:pic>
        <p:nvPicPr>
          <p:cNvPr id="2" name="Picture 5" descr="Logo&#10;&#10;Description automatically generated">
            <a:extLst>
              <a:ext uri="{FF2B5EF4-FFF2-40B4-BE49-F238E27FC236}">
                <a16:creationId xmlns:a16="http://schemas.microsoft.com/office/drawing/2014/main" id="{385A8794-0883-D1DF-D59E-89BDCAFE1BE2}"/>
              </a:ext>
            </a:extLst>
          </p:cNvPr>
          <p:cNvPicPr>
            <a:picLocks noChangeAspect="1"/>
          </p:cNvPicPr>
          <p:nvPr/>
        </p:nvPicPr>
        <p:blipFill>
          <a:blip r:embed="rId3"/>
          <a:stretch>
            <a:fillRect/>
          </a:stretch>
        </p:blipFill>
        <p:spPr>
          <a:xfrm>
            <a:off x="9032075" y="5987315"/>
            <a:ext cx="2867635" cy="634714"/>
          </a:xfrm>
          <a:prstGeom prst="rect">
            <a:avLst/>
          </a:prstGeom>
        </p:spPr>
      </p:pic>
    </p:spTree>
    <p:extLst>
      <p:ext uri="{BB962C8B-B14F-4D97-AF65-F5344CB8AC3E}">
        <p14:creationId xmlns:p14="http://schemas.microsoft.com/office/powerpoint/2010/main" val="102828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0F7E2-24C7-256E-21D0-468DE8E0E27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3BA038-46B5-B59F-407F-7100DAB2ADBD}"/>
              </a:ext>
            </a:extLst>
          </p:cNvPr>
          <p:cNvSpPr>
            <a:spLocks noGrp="1"/>
          </p:cNvSpPr>
          <p:nvPr>
            <p:ph type="sldNum" sz="quarter" idx="4294967295"/>
          </p:nvPr>
        </p:nvSpPr>
        <p:spPr/>
        <p:txBody>
          <a:bodyPr/>
          <a:lstStyle/>
          <a:p>
            <a:fld id="{0C4D3072-55D1-454B-BEA1-4FCB63513747}" type="slidenum">
              <a:rPr lang="en-US" smtClean="0"/>
              <a:pPr/>
              <a:t>13</a:t>
            </a:fld>
            <a:endParaRPr lang="en-US"/>
          </a:p>
        </p:txBody>
      </p:sp>
      <p:sp>
        <p:nvSpPr>
          <p:cNvPr id="6" name="Slide Number Placeholder 3">
            <a:extLst>
              <a:ext uri="{FF2B5EF4-FFF2-40B4-BE49-F238E27FC236}">
                <a16:creationId xmlns:a16="http://schemas.microsoft.com/office/drawing/2014/main" id="{A7E616F5-9B2D-D09C-FD3B-5FDF62228B4F}"/>
              </a:ext>
            </a:extLst>
          </p:cNvPr>
          <p:cNvSpPr txBox="1">
            <a:spLocks/>
          </p:cNvSpPr>
          <p:nvPr/>
        </p:nvSpPr>
        <p:spPr>
          <a:xfrm>
            <a:off x="11658600" y="6340475"/>
            <a:ext cx="381380" cy="365125"/>
          </a:xfrm>
          <a:prstGeom prst="rect">
            <a:avLst/>
          </a:prstGeom>
        </p:spPr>
        <p:txBody>
          <a:bodyPr vert="horz" lIns="91440" tIns="45720" rIns="91440" bIns="45720" rtlCol="0" anchor="b"/>
          <a:lstStyle>
            <a:defPPr>
              <a:defRPr lang="en-US"/>
            </a:defPPr>
            <a:lvl1pPr marL="0" algn="r" defTabSz="914400" rtl="0" eaLnBrk="1" latinLnBrk="0" hangingPunct="1">
              <a:defRPr sz="900" kern="1200">
                <a:solidFill>
                  <a:srgbClr val="13364A"/>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A6D7EE2-EA4D-A249-AAEC-92564BA0E588}" type="slidenum">
              <a:rPr kumimoji="0" lang="en-US" sz="10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 name="Title 5">
            <a:extLst>
              <a:ext uri="{FF2B5EF4-FFF2-40B4-BE49-F238E27FC236}">
                <a16:creationId xmlns:a16="http://schemas.microsoft.com/office/drawing/2014/main" id="{43F869D3-6F08-D96A-FCEE-28645E767F85}"/>
              </a:ext>
            </a:extLst>
          </p:cNvPr>
          <p:cNvSpPr>
            <a:spLocks noGrp="1" noChangeArrowheads="1"/>
          </p:cNvSpPr>
          <p:nvPr/>
        </p:nvSpPr>
        <p:spPr>
          <a:xfrm>
            <a:off x="323384" y="54679"/>
            <a:ext cx="10181442" cy="17764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a:lstStyle>
          <a:p>
            <a:r>
              <a:rPr lang="en-ID" altLang="en-US" sz="3600" dirty="0">
                <a:solidFill>
                  <a:srgbClr val="00B0F0"/>
                </a:solidFill>
                <a:latin typeface="Verdana Pro"/>
                <a:ea typeface="+mj-lt"/>
                <a:cs typeface="+mj-lt"/>
              </a:rPr>
              <a:t>Missteps or false starts </a:t>
            </a:r>
            <a:endParaRPr lang="en-US" sz="3600" b="0" dirty="0">
              <a:solidFill>
                <a:srgbClr val="00B0F0"/>
              </a:solidFill>
              <a:latin typeface="Calibri Light"/>
              <a:ea typeface="+mj-lt"/>
              <a:cs typeface="+mj-lt"/>
            </a:endParaRPr>
          </a:p>
        </p:txBody>
      </p:sp>
      <p:sp>
        <p:nvSpPr>
          <p:cNvPr id="11" name="TextBox 10">
            <a:extLst>
              <a:ext uri="{FF2B5EF4-FFF2-40B4-BE49-F238E27FC236}">
                <a16:creationId xmlns:a16="http://schemas.microsoft.com/office/drawing/2014/main" id="{8E9B5F6E-F465-7FFB-0110-05F2D8DB26DC}"/>
              </a:ext>
            </a:extLst>
          </p:cNvPr>
          <p:cNvSpPr txBox="1"/>
          <p:nvPr/>
        </p:nvSpPr>
        <p:spPr>
          <a:xfrm>
            <a:off x="258309" y="1923511"/>
            <a:ext cx="9238915" cy="3348994"/>
          </a:xfrm>
          <a:prstGeom prst="rect">
            <a:avLst/>
          </a:prstGeom>
          <a:noFill/>
        </p:spPr>
        <p:txBody>
          <a:bodyPr wrap="square" lIns="68580" tIns="34290" rIns="68580" bIns="34290" anchor="t">
            <a:spAutoFit/>
          </a:bodyPr>
          <a:lstStyle/>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Iowa Radiology</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CTR (ODS) training</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New physical plant (OR, Oncology &amp; Infusion renovations)</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Alignment</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Traveling specialists</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Board vs. Hospital leadership</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Culture fit</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Moving from RVU focus</a:t>
            </a:r>
          </a:p>
        </p:txBody>
      </p:sp>
      <p:pic>
        <p:nvPicPr>
          <p:cNvPr id="2" name="Picture 5" descr="Logo&#10;&#10;Description automatically generated">
            <a:extLst>
              <a:ext uri="{FF2B5EF4-FFF2-40B4-BE49-F238E27FC236}">
                <a16:creationId xmlns:a16="http://schemas.microsoft.com/office/drawing/2014/main" id="{D5837D37-2C1B-C0ED-D6AE-291FC757F908}"/>
              </a:ext>
            </a:extLst>
          </p:cNvPr>
          <p:cNvPicPr>
            <a:picLocks noChangeAspect="1"/>
          </p:cNvPicPr>
          <p:nvPr/>
        </p:nvPicPr>
        <p:blipFill>
          <a:blip r:embed="rId3"/>
          <a:stretch>
            <a:fillRect/>
          </a:stretch>
        </p:blipFill>
        <p:spPr>
          <a:xfrm>
            <a:off x="9032075" y="5987315"/>
            <a:ext cx="2867635" cy="634714"/>
          </a:xfrm>
          <a:prstGeom prst="rect">
            <a:avLst/>
          </a:prstGeom>
        </p:spPr>
      </p:pic>
    </p:spTree>
    <p:extLst>
      <p:ext uri="{BB962C8B-B14F-4D97-AF65-F5344CB8AC3E}">
        <p14:creationId xmlns:p14="http://schemas.microsoft.com/office/powerpoint/2010/main" val="198525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16551-FC2B-7E8F-90FC-A59CD73279B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F34229-76A5-8363-6BA5-7A3FF2383DE9}"/>
              </a:ext>
            </a:extLst>
          </p:cNvPr>
          <p:cNvSpPr>
            <a:spLocks noGrp="1"/>
          </p:cNvSpPr>
          <p:nvPr>
            <p:ph type="sldNum" sz="quarter" idx="4294967295"/>
          </p:nvPr>
        </p:nvSpPr>
        <p:spPr/>
        <p:txBody>
          <a:bodyPr/>
          <a:lstStyle/>
          <a:p>
            <a:fld id="{0C4D3072-55D1-454B-BEA1-4FCB63513747}" type="slidenum">
              <a:rPr lang="en-US" smtClean="0"/>
              <a:pPr/>
              <a:t>14</a:t>
            </a:fld>
            <a:endParaRPr lang="en-US"/>
          </a:p>
        </p:txBody>
      </p:sp>
      <p:sp>
        <p:nvSpPr>
          <p:cNvPr id="6" name="Slide Number Placeholder 3">
            <a:extLst>
              <a:ext uri="{FF2B5EF4-FFF2-40B4-BE49-F238E27FC236}">
                <a16:creationId xmlns:a16="http://schemas.microsoft.com/office/drawing/2014/main" id="{3492F617-EB3B-64CC-0993-33A610712243}"/>
              </a:ext>
            </a:extLst>
          </p:cNvPr>
          <p:cNvSpPr txBox="1">
            <a:spLocks/>
          </p:cNvSpPr>
          <p:nvPr/>
        </p:nvSpPr>
        <p:spPr>
          <a:xfrm>
            <a:off x="11658600" y="6340475"/>
            <a:ext cx="381380" cy="365125"/>
          </a:xfrm>
          <a:prstGeom prst="rect">
            <a:avLst/>
          </a:prstGeom>
        </p:spPr>
        <p:txBody>
          <a:bodyPr vert="horz" lIns="91440" tIns="45720" rIns="91440" bIns="45720" rtlCol="0" anchor="b"/>
          <a:lstStyle>
            <a:defPPr>
              <a:defRPr lang="en-US"/>
            </a:defPPr>
            <a:lvl1pPr marL="0" algn="r" defTabSz="914400" rtl="0" eaLnBrk="1" latinLnBrk="0" hangingPunct="1">
              <a:defRPr sz="900" kern="1200">
                <a:solidFill>
                  <a:srgbClr val="13364A"/>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A6D7EE2-EA4D-A249-AAEC-92564BA0E588}" type="slidenum">
              <a:rPr kumimoji="0" lang="en-US" sz="10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 name="Title 5">
            <a:extLst>
              <a:ext uri="{FF2B5EF4-FFF2-40B4-BE49-F238E27FC236}">
                <a16:creationId xmlns:a16="http://schemas.microsoft.com/office/drawing/2014/main" id="{75C6D6C7-A334-A2C0-15F0-A65582C7877D}"/>
              </a:ext>
            </a:extLst>
          </p:cNvPr>
          <p:cNvSpPr>
            <a:spLocks noGrp="1" noChangeArrowheads="1"/>
          </p:cNvSpPr>
          <p:nvPr/>
        </p:nvSpPr>
        <p:spPr>
          <a:xfrm>
            <a:off x="323384" y="54679"/>
            <a:ext cx="10181442" cy="15103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a:lstStyle>
          <a:p>
            <a:r>
              <a:rPr lang="en-ID" altLang="en-US" sz="3600" dirty="0">
                <a:solidFill>
                  <a:srgbClr val="00B0F0"/>
                </a:solidFill>
                <a:latin typeface="Verdana Pro"/>
                <a:ea typeface="+mj-lt"/>
                <a:cs typeface="+mj-lt"/>
              </a:rPr>
              <a:t>How to measure the costs? </a:t>
            </a:r>
            <a:endParaRPr lang="en-US" sz="3600" b="0" dirty="0">
              <a:solidFill>
                <a:srgbClr val="00B0F0"/>
              </a:solidFill>
              <a:latin typeface="Calibri Light"/>
              <a:ea typeface="+mj-lt"/>
              <a:cs typeface="+mj-lt"/>
            </a:endParaRPr>
          </a:p>
        </p:txBody>
      </p:sp>
      <p:sp>
        <p:nvSpPr>
          <p:cNvPr id="11" name="TextBox 10">
            <a:extLst>
              <a:ext uri="{FF2B5EF4-FFF2-40B4-BE49-F238E27FC236}">
                <a16:creationId xmlns:a16="http://schemas.microsoft.com/office/drawing/2014/main" id="{164242EC-3AD1-62B8-ED54-AF566C517CA1}"/>
              </a:ext>
            </a:extLst>
          </p:cNvPr>
          <p:cNvSpPr txBox="1"/>
          <p:nvPr/>
        </p:nvSpPr>
        <p:spPr>
          <a:xfrm>
            <a:off x="152800" y="1730201"/>
            <a:ext cx="9238915" cy="3348994"/>
          </a:xfrm>
          <a:prstGeom prst="rect">
            <a:avLst/>
          </a:prstGeom>
          <a:noFill/>
        </p:spPr>
        <p:txBody>
          <a:bodyPr wrap="square" lIns="68580" tIns="34290" rIns="68580" bIns="34290" anchor="t">
            <a:spAutoFit/>
          </a:bodyPr>
          <a:lstStyle/>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FTEs</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Navigation</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Palliative Care</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Survivorship</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Data Analytics</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Care Coordination</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Meetings</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Hourly rate</a:t>
            </a:r>
          </a:p>
        </p:txBody>
      </p:sp>
      <p:pic>
        <p:nvPicPr>
          <p:cNvPr id="2" name="Picture 5" descr="Logo&#10;&#10;Description automatically generated">
            <a:extLst>
              <a:ext uri="{FF2B5EF4-FFF2-40B4-BE49-F238E27FC236}">
                <a16:creationId xmlns:a16="http://schemas.microsoft.com/office/drawing/2014/main" id="{F683B9BB-17E7-9B17-721E-9AB74E2B8962}"/>
              </a:ext>
            </a:extLst>
          </p:cNvPr>
          <p:cNvPicPr>
            <a:picLocks noChangeAspect="1"/>
          </p:cNvPicPr>
          <p:nvPr/>
        </p:nvPicPr>
        <p:blipFill>
          <a:blip r:embed="rId3"/>
          <a:stretch>
            <a:fillRect/>
          </a:stretch>
        </p:blipFill>
        <p:spPr>
          <a:xfrm>
            <a:off x="9032075" y="5987315"/>
            <a:ext cx="2867635" cy="634714"/>
          </a:xfrm>
          <a:prstGeom prst="rect">
            <a:avLst/>
          </a:prstGeom>
        </p:spPr>
      </p:pic>
    </p:spTree>
    <p:extLst>
      <p:ext uri="{BB962C8B-B14F-4D97-AF65-F5344CB8AC3E}">
        <p14:creationId xmlns:p14="http://schemas.microsoft.com/office/powerpoint/2010/main" val="16235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05E72-7A7F-7DC6-97C0-1F272F03194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6DE2A7-70DA-EEBB-0934-3E3037117E9F}"/>
              </a:ext>
            </a:extLst>
          </p:cNvPr>
          <p:cNvSpPr>
            <a:spLocks noGrp="1"/>
          </p:cNvSpPr>
          <p:nvPr>
            <p:ph type="sldNum" sz="quarter" idx="4294967295"/>
          </p:nvPr>
        </p:nvSpPr>
        <p:spPr/>
        <p:txBody>
          <a:bodyPr/>
          <a:lstStyle/>
          <a:p>
            <a:fld id="{0C4D3072-55D1-454B-BEA1-4FCB63513747}" type="slidenum">
              <a:rPr lang="en-US" smtClean="0"/>
              <a:pPr/>
              <a:t>15</a:t>
            </a:fld>
            <a:endParaRPr lang="en-US"/>
          </a:p>
        </p:txBody>
      </p:sp>
      <p:sp>
        <p:nvSpPr>
          <p:cNvPr id="6" name="Slide Number Placeholder 3">
            <a:extLst>
              <a:ext uri="{FF2B5EF4-FFF2-40B4-BE49-F238E27FC236}">
                <a16:creationId xmlns:a16="http://schemas.microsoft.com/office/drawing/2014/main" id="{D66F51CA-186F-3EDC-8D8D-9739D769F5AB}"/>
              </a:ext>
            </a:extLst>
          </p:cNvPr>
          <p:cNvSpPr txBox="1">
            <a:spLocks/>
          </p:cNvSpPr>
          <p:nvPr/>
        </p:nvSpPr>
        <p:spPr>
          <a:xfrm>
            <a:off x="11658600" y="6340475"/>
            <a:ext cx="381380" cy="365125"/>
          </a:xfrm>
          <a:prstGeom prst="rect">
            <a:avLst/>
          </a:prstGeom>
        </p:spPr>
        <p:txBody>
          <a:bodyPr vert="horz" lIns="91440" tIns="45720" rIns="91440" bIns="45720" rtlCol="0" anchor="b"/>
          <a:lstStyle>
            <a:defPPr>
              <a:defRPr lang="en-US"/>
            </a:defPPr>
            <a:lvl1pPr marL="0" algn="r" defTabSz="914400" rtl="0" eaLnBrk="1" latinLnBrk="0" hangingPunct="1">
              <a:defRPr sz="900" kern="1200">
                <a:solidFill>
                  <a:srgbClr val="13364A"/>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A6D7EE2-EA4D-A249-AAEC-92564BA0E588}" type="slidenum">
              <a:rPr kumimoji="0" lang="en-US" sz="10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 name="Title 5">
            <a:extLst>
              <a:ext uri="{FF2B5EF4-FFF2-40B4-BE49-F238E27FC236}">
                <a16:creationId xmlns:a16="http://schemas.microsoft.com/office/drawing/2014/main" id="{B1FD91E1-A647-4762-D87C-56E6D7799AD9}"/>
              </a:ext>
            </a:extLst>
          </p:cNvPr>
          <p:cNvSpPr>
            <a:spLocks noGrp="1" noChangeArrowheads="1"/>
          </p:cNvSpPr>
          <p:nvPr/>
        </p:nvSpPr>
        <p:spPr>
          <a:xfrm>
            <a:off x="323384" y="54680"/>
            <a:ext cx="10181442" cy="20115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a:lstStyle>
          <a:p>
            <a:r>
              <a:rPr lang="en-ID" altLang="en-US" sz="3600" dirty="0">
                <a:solidFill>
                  <a:srgbClr val="00B0F0"/>
                </a:solidFill>
                <a:latin typeface="Verdana Pro"/>
                <a:ea typeface="+mj-lt"/>
                <a:cs typeface="+mj-lt"/>
              </a:rPr>
              <a:t>I-CAN </a:t>
            </a:r>
            <a:endParaRPr lang="en-US" sz="3600" b="0" dirty="0">
              <a:solidFill>
                <a:srgbClr val="00B0F0"/>
              </a:solidFill>
              <a:latin typeface="Calibri Light"/>
              <a:ea typeface="+mj-lt"/>
              <a:cs typeface="+mj-lt"/>
            </a:endParaRPr>
          </a:p>
        </p:txBody>
      </p:sp>
      <p:sp>
        <p:nvSpPr>
          <p:cNvPr id="11" name="TextBox 10">
            <a:extLst>
              <a:ext uri="{FF2B5EF4-FFF2-40B4-BE49-F238E27FC236}">
                <a16:creationId xmlns:a16="http://schemas.microsoft.com/office/drawing/2014/main" id="{14929263-2652-EF7A-459F-45C4891927DB}"/>
              </a:ext>
            </a:extLst>
          </p:cNvPr>
          <p:cNvSpPr txBox="1"/>
          <p:nvPr/>
        </p:nvSpPr>
        <p:spPr>
          <a:xfrm>
            <a:off x="323384" y="2263572"/>
            <a:ext cx="9238915" cy="2933495"/>
          </a:xfrm>
          <a:prstGeom prst="rect">
            <a:avLst/>
          </a:prstGeom>
          <a:noFill/>
        </p:spPr>
        <p:txBody>
          <a:bodyPr wrap="square" lIns="68580" tIns="34290" rIns="68580" bIns="34290" anchor="t">
            <a:spAutoFit/>
          </a:bodyPr>
          <a:lstStyle/>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Knowledge</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Experience</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Resources</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Templates</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Feedback</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Expectations</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Future Possibilities…</a:t>
            </a:r>
          </a:p>
        </p:txBody>
      </p:sp>
      <p:pic>
        <p:nvPicPr>
          <p:cNvPr id="2" name="Picture 5" descr="Logo&#10;&#10;Description automatically generated">
            <a:extLst>
              <a:ext uri="{FF2B5EF4-FFF2-40B4-BE49-F238E27FC236}">
                <a16:creationId xmlns:a16="http://schemas.microsoft.com/office/drawing/2014/main" id="{1DB71594-B296-2287-AAD8-6C18D944C433}"/>
              </a:ext>
            </a:extLst>
          </p:cNvPr>
          <p:cNvPicPr>
            <a:picLocks noChangeAspect="1"/>
          </p:cNvPicPr>
          <p:nvPr/>
        </p:nvPicPr>
        <p:blipFill>
          <a:blip r:embed="rId3"/>
          <a:stretch>
            <a:fillRect/>
          </a:stretch>
        </p:blipFill>
        <p:spPr>
          <a:xfrm>
            <a:off x="9032075" y="5987315"/>
            <a:ext cx="2867635" cy="634714"/>
          </a:xfrm>
          <a:prstGeom prst="rect">
            <a:avLst/>
          </a:prstGeom>
        </p:spPr>
      </p:pic>
    </p:spTree>
    <p:extLst>
      <p:ext uri="{BB962C8B-B14F-4D97-AF65-F5344CB8AC3E}">
        <p14:creationId xmlns:p14="http://schemas.microsoft.com/office/powerpoint/2010/main" val="235952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A855B-8504-7180-5F8E-061E78BADB5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87AF31-A260-BC99-409E-14879C72D9E6}"/>
              </a:ext>
            </a:extLst>
          </p:cNvPr>
          <p:cNvSpPr>
            <a:spLocks noGrp="1"/>
          </p:cNvSpPr>
          <p:nvPr>
            <p:ph type="sldNum" sz="quarter" idx="4294967295"/>
          </p:nvPr>
        </p:nvSpPr>
        <p:spPr/>
        <p:txBody>
          <a:bodyPr/>
          <a:lstStyle/>
          <a:p>
            <a:fld id="{0C4D3072-55D1-454B-BEA1-4FCB63513747}" type="slidenum">
              <a:rPr lang="en-US" smtClean="0"/>
              <a:pPr/>
              <a:t>16</a:t>
            </a:fld>
            <a:endParaRPr lang="en-US"/>
          </a:p>
        </p:txBody>
      </p:sp>
      <p:sp>
        <p:nvSpPr>
          <p:cNvPr id="6" name="Slide Number Placeholder 3">
            <a:extLst>
              <a:ext uri="{FF2B5EF4-FFF2-40B4-BE49-F238E27FC236}">
                <a16:creationId xmlns:a16="http://schemas.microsoft.com/office/drawing/2014/main" id="{1069672C-F82D-F2D1-FA0C-2563000F7735}"/>
              </a:ext>
            </a:extLst>
          </p:cNvPr>
          <p:cNvSpPr txBox="1">
            <a:spLocks/>
          </p:cNvSpPr>
          <p:nvPr/>
        </p:nvSpPr>
        <p:spPr>
          <a:xfrm>
            <a:off x="11658600" y="6340475"/>
            <a:ext cx="381380" cy="365125"/>
          </a:xfrm>
          <a:prstGeom prst="rect">
            <a:avLst/>
          </a:prstGeom>
        </p:spPr>
        <p:txBody>
          <a:bodyPr vert="horz" lIns="91440" tIns="45720" rIns="91440" bIns="45720" rtlCol="0" anchor="b"/>
          <a:lstStyle>
            <a:defPPr>
              <a:defRPr lang="en-US"/>
            </a:defPPr>
            <a:lvl1pPr marL="0" algn="r" defTabSz="914400" rtl="0" eaLnBrk="1" latinLnBrk="0" hangingPunct="1">
              <a:defRPr sz="900" kern="1200">
                <a:solidFill>
                  <a:srgbClr val="13364A"/>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A6D7EE2-EA4D-A249-AAEC-92564BA0E588}" type="slidenum">
              <a:rPr kumimoji="0" lang="en-US" sz="10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 name="Title 5">
            <a:extLst>
              <a:ext uri="{FF2B5EF4-FFF2-40B4-BE49-F238E27FC236}">
                <a16:creationId xmlns:a16="http://schemas.microsoft.com/office/drawing/2014/main" id="{B4814FFC-CEE8-9F99-9B2D-813B2B730E19}"/>
              </a:ext>
            </a:extLst>
          </p:cNvPr>
          <p:cNvSpPr>
            <a:spLocks noGrp="1" noChangeArrowheads="1"/>
          </p:cNvSpPr>
          <p:nvPr/>
        </p:nvSpPr>
        <p:spPr>
          <a:xfrm>
            <a:off x="323384" y="54680"/>
            <a:ext cx="10181442" cy="17587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a:lstStyle>
          <a:p>
            <a:r>
              <a:rPr lang="en-ID" altLang="en-US" sz="3600" dirty="0">
                <a:solidFill>
                  <a:srgbClr val="00B0F0"/>
                </a:solidFill>
                <a:latin typeface="Verdana Pro"/>
                <a:ea typeface="+mj-lt"/>
                <a:cs typeface="+mj-lt"/>
              </a:rPr>
              <a:t>Summary</a:t>
            </a:r>
            <a:endParaRPr lang="en-US" sz="3600" b="0" dirty="0">
              <a:solidFill>
                <a:srgbClr val="00B0F0"/>
              </a:solidFill>
              <a:latin typeface="Calibri Light"/>
              <a:ea typeface="+mj-lt"/>
              <a:cs typeface="+mj-lt"/>
            </a:endParaRPr>
          </a:p>
        </p:txBody>
      </p:sp>
      <p:sp>
        <p:nvSpPr>
          <p:cNvPr id="11" name="TextBox 10">
            <a:extLst>
              <a:ext uri="{FF2B5EF4-FFF2-40B4-BE49-F238E27FC236}">
                <a16:creationId xmlns:a16="http://schemas.microsoft.com/office/drawing/2014/main" id="{D4FE876A-A045-827A-AAE2-5140A7E15B18}"/>
              </a:ext>
            </a:extLst>
          </p:cNvPr>
          <p:cNvSpPr txBox="1"/>
          <p:nvPr/>
        </p:nvSpPr>
        <p:spPr>
          <a:xfrm>
            <a:off x="434154" y="2266082"/>
            <a:ext cx="9238915" cy="3637662"/>
          </a:xfrm>
          <a:prstGeom prst="rect">
            <a:avLst/>
          </a:prstGeom>
          <a:noFill/>
        </p:spPr>
        <p:txBody>
          <a:bodyPr wrap="square" lIns="68580" tIns="34290" rIns="68580" bIns="34290" anchor="t">
            <a:spAutoFit/>
          </a:bodyPr>
          <a:lstStyle/>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Self-Awareness</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Vision</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Alignment</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Build Trust &amp; Momentum</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Sins of Commission &gt; Omission</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Mindset + Communication + Trust + Accountability</a:t>
            </a:r>
          </a:p>
          <a:p>
            <a:pPr marL="310991" lvl="1" defTabSz="342900">
              <a:lnSpc>
                <a:spcPct val="150000"/>
              </a:lnSpc>
              <a:defRPr/>
            </a:pPr>
            <a:endParaRPr lang="en-US" b="1" dirty="0">
              <a:solidFill>
                <a:schemeClr val="tx1">
                  <a:lumMod val="50000"/>
                  <a:lumOff val="50000"/>
                </a:schemeClr>
              </a:solidFill>
              <a:latin typeface="Open Sans"/>
            </a:endParaRPr>
          </a:p>
          <a:p>
            <a:pPr marL="310991" lvl="1" defTabSz="342900">
              <a:lnSpc>
                <a:spcPct val="150000"/>
              </a:lnSpc>
              <a:defRPr/>
            </a:pPr>
            <a:r>
              <a:rPr lang="en-US" b="1" dirty="0">
                <a:solidFill>
                  <a:schemeClr val="tx1">
                    <a:lumMod val="50000"/>
                    <a:lumOff val="50000"/>
                  </a:schemeClr>
                </a:solidFill>
                <a:latin typeface="Open Sans"/>
              </a:rPr>
              <a:t>								</a:t>
            </a:r>
            <a:r>
              <a:rPr lang="en-US" sz="3200" b="1" dirty="0">
                <a:latin typeface="Open Sans"/>
              </a:rPr>
              <a:t>= CULTURE</a:t>
            </a:r>
          </a:p>
        </p:txBody>
      </p:sp>
      <p:pic>
        <p:nvPicPr>
          <p:cNvPr id="2" name="Picture 5" descr="Logo&#10;&#10;Description automatically generated">
            <a:extLst>
              <a:ext uri="{FF2B5EF4-FFF2-40B4-BE49-F238E27FC236}">
                <a16:creationId xmlns:a16="http://schemas.microsoft.com/office/drawing/2014/main" id="{5FF006AD-0741-2FFA-9A9C-F92917E7E1BE}"/>
              </a:ext>
            </a:extLst>
          </p:cNvPr>
          <p:cNvPicPr>
            <a:picLocks noChangeAspect="1"/>
          </p:cNvPicPr>
          <p:nvPr/>
        </p:nvPicPr>
        <p:blipFill>
          <a:blip r:embed="rId3"/>
          <a:stretch>
            <a:fillRect/>
          </a:stretch>
        </p:blipFill>
        <p:spPr>
          <a:xfrm>
            <a:off x="9032075" y="5987315"/>
            <a:ext cx="2867635" cy="634714"/>
          </a:xfrm>
          <a:prstGeom prst="rect">
            <a:avLst/>
          </a:prstGeom>
        </p:spPr>
      </p:pic>
    </p:spTree>
    <p:extLst>
      <p:ext uri="{BB962C8B-B14F-4D97-AF65-F5344CB8AC3E}">
        <p14:creationId xmlns:p14="http://schemas.microsoft.com/office/powerpoint/2010/main" val="159581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FB828D3-2315-D209-55F3-5245E4955AB1}"/>
              </a:ext>
            </a:extLst>
          </p:cNvPr>
          <p:cNvSpPr>
            <a:spLocks noGrp="1" noChangeArrowheads="1"/>
          </p:cNvSpPr>
          <p:nvPr/>
        </p:nvSpPr>
        <p:spPr>
          <a:xfrm>
            <a:off x="503235" y="506625"/>
            <a:ext cx="5376028" cy="104041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lang="en-ID">
                <a:solidFill>
                  <a:srgbClr val="00B0F0"/>
                </a:solidFill>
                <a:latin typeface="Verdana Pro"/>
                <a:ea typeface="+mj-lt"/>
                <a:cs typeface="Calibri Light" panose="020F0302020204030204"/>
              </a:rPr>
              <a:t>The Power of Kindness in Health Care</a:t>
            </a:r>
            <a:endParaRPr kumimoji="0" lang="en-US" sz="4000" b="0" i="0" u="none" strike="noStrike" kern="1200" cap="none" spc="0" normalizeH="0" baseline="0" noProof="0">
              <a:ln>
                <a:noFill/>
              </a:ln>
              <a:solidFill>
                <a:srgbClr val="00B0F0"/>
              </a:solidFill>
              <a:effectLst/>
              <a:uLnTx/>
              <a:uFillTx/>
              <a:latin typeface="Calibri Light"/>
              <a:ea typeface="+mj-lt"/>
              <a:cs typeface="Calibri Light" panose="020F0302020204030204"/>
            </a:endParaRPr>
          </a:p>
        </p:txBody>
      </p:sp>
      <p:pic>
        <p:nvPicPr>
          <p:cNvPr id="13" name="Picture 5" descr="Logo&#10;&#10;Description automatically generated">
            <a:extLst>
              <a:ext uri="{FF2B5EF4-FFF2-40B4-BE49-F238E27FC236}">
                <a16:creationId xmlns:a16="http://schemas.microsoft.com/office/drawing/2014/main" id="{428F9CAC-DCDB-7312-A5FB-78CB0CE746EA}"/>
              </a:ext>
            </a:extLst>
          </p:cNvPr>
          <p:cNvPicPr>
            <a:picLocks noChangeAspect="1"/>
          </p:cNvPicPr>
          <p:nvPr/>
        </p:nvPicPr>
        <p:blipFill>
          <a:blip r:embed="rId2"/>
          <a:stretch>
            <a:fillRect/>
          </a:stretch>
        </p:blipFill>
        <p:spPr>
          <a:xfrm>
            <a:off x="1247627" y="5854876"/>
            <a:ext cx="2908180" cy="643688"/>
          </a:xfrm>
          <a:prstGeom prst="rect">
            <a:avLst/>
          </a:prstGeom>
        </p:spPr>
      </p:pic>
      <p:sp>
        <p:nvSpPr>
          <p:cNvPr id="3" name="TextBox 2">
            <a:extLst>
              <a:ext uri="{FF2B5EF4-FFF2-40B4-BE49-F238E27FC236}">
                <a16:creationId xmlns:a16="http://schemas.microsoft.com/office/drawing/2014/main" id="{A323969E-ABD9-F120-32E9-F07A6389C46F}"/>
              </a:ext>
            </a:extLst>
          </p:cNvPr>
          <p:cNvSpPr txBox="1"/>
          <p:nvPr/>
        </p:nvSpPr>
        <p:spPr>
          <a:xfrm>
            <a:off x="1" y="1775634"/>
            <a:ext cx="5300664" cy="3682996"/>
          </a:xfrm>
          <a:prstGeom prst="rect">
            <a:avLst/>
          </a:prstGeom>
          <a:noFill/>
        </p:spPr>
        <p:txBody>
          <a:bodyPr wrap="square" lIns="68580" tIns="34290" rIns="68580" bIns="34290" anchor="t">
            <a:spAutoFit/>
          </a:bodyPr>
          <a:lstStyle/>
          <a:p>
            <a:pPr marL="568166" marR="0" lvl="1" indent="-257175" algn="l" defTabSz="342900" rtl="0" eaLnBrk="1" fontAlgn="auto" latinLnBrk="0" hangingPunct="1">
              <a:lnSpc>
                <a:spcPct val="150000"/>
              </a:lnSpc>
              <a:spcBef>
                <a:spcPts val="0"/>
              </a:spcBef>
              <a:spcAft>
                <a:spcPts val="0"/>
              </a:spcAft>
              <a:buClrTx/>
              <a:buSzTx/>
              <a:buFont typeface="Arial,Sans-Serif"/>
              <a:buChar char="•"/>
              <a:tabLst/>
              <a:defRPr/>
            </a:pPr>
            <a:r>
              <a:rPr lang="en-US" sz="1600" dirty="0">
                <a:solidFill>
                  <a:prstClr val="black">
                    <a:lumMod val="65000"/>
                    <a:lumOff val="35000"/>
                  </a:prstClr>
                </a:solidFill>
                <a:latin typeface="Open Sans"/>
                <a:ea typeface="+mn-lt"/>
                <a:cs typeface="Calibri" panose="020F0502020204030204"/>
              </a:rPr>
              <a:t>Empathy &amp; Kindness can speed the healing process and lead to better outcomes for patients and caregivers.  </a:t>
            </a:r>
          </a:p>
          <a:p>
            <a:pPr marL="568166" lvl="1" indent="-257175" defTabSz="342900">
              <a:lnSpc>
                <a:spcPct val="150000"/>
              </a:lnSpc>
              <a:buFont typeface="Arial,Sans-Serif"/>
              <a:buChar char="•"/>
              <a:defRPr/>
            </a:pPr>
            <a:r>
              <a:rPr lang="en-US" sz="1600" dirty="0">
                <a:solidFill>
                  <a:prstClr val="black">
                    <a:lumMod val="65000"/>
                    <a:lumOff val="35000"/>
                  </a:prstClr>
                </a:solidFill>
                <a:latin typeface="Open Sans"/>
                <a:ea typeface="+mn-lt"/>
                <a:cs typeface="Calibri" panose="020F0502020204030204"/>
              </a:rPr>
              <a:t>Press Ganey stated that Mahaska Health is “Not Normal.” Highest Employee satisfaction ever recorded at the 96th percentile top 100 out of 4,600 healthcare systems nationwide. </a:t>
            </a:r>
          </a:p>
          <a:p>
            <a:pPr marL="568166" lvl="1" indent="-257175" defTabSz="342900">
              <a:lnSpc>
                <a:spcPct val="150000"/>
              </a:lnSpc>
              <a:buFont typeface="Arial,Sans-Serif"/>
              <a:buChar char="•"/>
              <a:defRPr/>
            </a:pPr>
            <a:r>
              <a:rPr lang="en-US" sz="1600" dirty="0">
                <a:solidFill>
                  <a:prstClr val="black">
                    <a:lumMod val="65000"/>
                    <a:lumOff val="35000"/>
                  </a:prstClr>
                </a:solidFill>
                <a:latin typeface="Open Sans"/>
                <a:ea typeface="+mn-lt"/>
                <a:cs typeface="Calibri" panose="020F0502020204030204"/>
              </a:rPr>
              <a:t>Labeled as “Not Normal?” </a:t>
            </a:r>
          </a:p>
          <a:p>
            <a:pPr marL="568166" lvl="1" indent="-257175" defTabSz="342900">
              <a:lnSpc>
                <a:spcPct val="150000"/>
              </a:lnSpc>
              <a:buFont typeface="Arial,Sans-Serif"/>
              <a:buChar char="•"/>
              <a:defRPr/>
            </a:pPr>
            <a:r>
              <a:rPr lang="en-US" sz="1600" dirty="0">
                <a:solidFill>
                  <a:prstClr val="black">
                    <a:lumMod val="65000"/>
                    <a:lumOff val="35000"/>
                  </a:prstClr>
                </a:solidFill>
                <a:latin typeface="Open Sans"/>
                <a:ea typeface="+mn-lt"/>
                <a:cs typeface="Calibri" panose="020F0502020204030204"/>
              </a:rPr>
              <a:t>“Feels Different Here” Patient Comment</a:t>
            </a:r>
          </a:p>
          <a:p>
            <a:pPr marL="568166" marR="0" lvl="1" indent="-257175" algn="l" defTabSz="342900" rtl="0" eaLnBrk="1" fontAlgn="auto" latinLnBrk="0" hangingPunct="1">
              <a:lnSpc>
                <a:spcPct val="150000"/>
              </a:lnSpc>
              <a:spcBef>
                <a:spcPts val="0"/>
              </a:spcBef>
              <a:spcAft>
                <a:spcPts val="0"/>
              </a:spcAft>
              <a:buClrTx/>
              <a:buSzTx/>
              <a:buFont typeface="Arial,Sans-Serif"/>
              <a:buChar char="•"/>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orbel" panose="020B0503020204020204"/>
              <a:ea typeface="+mn-lt"/>
              <a:cs typeface="Calibri" panose="020F0502020204030204"/>
            </a:endParaRPr>
          </a:p>
        </p:txBody>
      </p:sp>
      <p:pic>
        <p:nvPicPr>
          <p:cNvPr id="2" name="Picture 1"/>
          <p:cNvPicPr>
            <a:picLocks noChangeAspect="1"/>
          </p:cNvPicPr>
          <p:nvPr/>
        </p:nvPicPr>
        <p:blipFill>
          <a:blip r:embed="rId3"/>
          <a:stretch>
            <a:fillRect/>
          </a:stretch>
        </p:blipFill>
        <p:spPr>
          <a:xfrm>
            <a:off x="5934082" y="203201"/>
            <a:ext cx="5553068" cy="6561563"/>
          </a:xfrm>
          <a:prstGeom prst="rect">
            <a:avLst/>
          </a:prstGeom>
        </p:spPr>
      </p:pic>
    </p:spTree>
    <p:extLst>
      <p:ext uri="{BB962C8B-B14F-4D97-AF65-F5344CB8AC3E}">
        <p14:creationId xmlns:p14="http://schemas.microsoft.com/office/powerpoint/2010/main" val="6297777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FB828D3-2315-D209-55F3-5245E4955AB1}"/>
              </a:ext>
            </a:extLst>
          </p:cNvPr>
          <p:cNvSpPr>
            <a:spLocks noGrp="1" noChangeArrowheads="1"/>
          </p:cNvSpPr>
          <p:nvPr/>
        </p:nvSpPr>
        <p:spPr>
          <a:xfrm>
            <a:off x="242143" y="0"/>
            <a:ext cx="10253624" cy="904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a:lstStyle>
          <a:p>
            <a:r>
              <a:rPr lang="en-ID" sz="3600">
                <a:solidFill>
                  <a:srgbClr val="00B0F0"/>
                </a:solidFill>
                <a:latin typeface="Verdana Pro"/>
                <a:ea typeface="+mj-lt"/>
                <a:cs typeface="+mj-lt"/>
              </a:rPr>
              <a:t>Mahaska Health Culture</a:t>
            </a:r>
            <a:endParaRPr lang="en-US" sz="3600" b="0">
              <a:solidFill>
                <a:srgbClr val="00B0F0"/>
              </a:solidFill>
              <a:latin typeface="Calibri Light"/>
              <a:ea typeface="+mj-lt"/>
              <a:cs typeface="+mj-lt"/>
            </a:endParaRPr>
          </a:p>
        </p:txBody>
      </p:sp>
      <p:sp>
        <p:nvSpPr>
          <p:cNvPr id="3" name="TextBox 2">
            <a:extLst>
              <a:ext uri="{FF2B5EF4-FFF2-40B4-BE49-F238E27FC236}">
                <a16:creationId xmlns:a16="http://schemas.microsoft.com/office/drawing/2014/main" id="{A323969E-ABD9-F120-32E9-F07A6389C46F}"/>
              </a:ext>
            </a:extLst>
          </p:cNvPr>
          <p:cNvSpPr txBox="1"/>
          <p:nvPr/>
        </p:nvSpPr>
        <p:spPr>
          <a:xfrm>
            <a:off x="0" y="904867"/>
            <a:ext cx="12192000" cy="4790992"/>
          </a:xfrm>
          <a:prstGeom prst="rect">
            <a:avLst/>
          </a:prstGeom>
          <a:noFill/>
        </p:spPr>
        <p:txBody>
          <a:bodyPr wrap="square" lIns="68580" tIns="34290" rIns="68580" bIns="34290" anchor="t">
            <a:spAutoFit/>
          </a:bodyPr>
          <a:lstStyle/>
          <a:p>
            <a:pPr marL="596741" lvl="1" indent="-285750" defTabSz="342900">
              <a:lnSpc>
                <a:spcPct val="150000"/>
              </a:lnSpc>
              <a:buFont typeface="Arial" panose="020B0604020202020204" pitchFamily="34" charset="0"/>
              <a:buChar char="•"/>
              <a:defRPr/>
            </a:pPr>
            <a:r>
              <a:rPr lang="en-US" sz="1600" i="1" dirty="0">
                <a:solidFill>
                  <a:schemeClr val="tx1">
                    <a:lumMod val="50000"/>
                    <a:lumOff val="50000"/>
                  </a:schemeClr>
                </a:solidFill>
                <a:latin typeface="Open Sans"/>
              </a:rPr>
              <a:t>Need to have the patience to build up a strong organization, and a </a:t>
            </a:r>
            <a:r>
              <a:rPr lang="en-US" sz="1600" b="1" i="1" dirty="0">
                <a:solidFill>
                  <a:schemeClr val="tx1">
                    <a:lumMod val="50000"/>
                    <a:lumOff val="50000"/>
                  </a:schemeClr>
                </a:solidFill>
                <a:latin typeface="Open Sans"/>
              </a:rPr>
              <a:t>strong organization starts with caring for their people</a:t>
            </a:r>
            <a:endParaRPr lang="en-US" sz="1600" i="1" dirty="0">
              <a:solidFill>
                <a:schemeClr val="tx1">
                  <a:lumMod val="50000"/>
                  <a:lumOff val="50000"/>
                </a:schemeClr>
              </a:solidFill>
              <a:latin typeface="Open Sans"/>
            </a:endParaRPr>
          </a:p>
          <a:p>
            <a:pPr marL="568166" lvl="1" indent="-257175" defTabSz="342900">
              <a:lnSpc>
                <a:spcPct val="150000"/>
              </a:lnSpc>
              <a:buFont typeface="Arial,Sans-Serif"/>
              <a:buChar char="•"/>
              <a:defRPr/>
            </a:pPr>
            <a:r>
              <a:rPr lang="en-US" sz="1600" i="1" dirty="0">
                <a:solidFill>
                  <a:schemeClr val="tx1">
                    <a:lumMod val="50000"/>
                    <a:lumOff val="50000"/>
                  </a:schemeClr>
                </a:solidFill>
                <a:latin typeface="Open Sans"/>
              </a:rPr>
              <a:t>It is amazing how much can be accomplished if no one cares who gets the credit</a:t>
            </a:r>
          </a:p>
          <a:p>
            <a:pPr marL="568166" lvl="1" indent="-257175" defTabSz="342900">
              <a:lnSpc>
                <a:spcPct val="150000"/>
              </a:lnSpc>
              <a:buFont typeface="Arial,Sans-Serif"/>
              <a:buChar char="•"/>
              <a:defRPr/>
            </a:pPr>
            <a:r>
              <a:rPr lang="en-US" sz="1600" i="1" dirty="0">
                <a:solidFill>
                  <a:schemeClr val="tx1">
                    <a:lumMod val="50000"/>
                    <a:lumOff val="50000"/>
                  </a:schemeClr>
                </a:solidFill>
                <a:latin typeface="Open Sans"/>
              </a:rPr>
              <a:t>Whatever you do in life, surround yourself with smart people who’ll argue with you</a:t>
            </a:r>
          </a:p>
          <a:p>
            <a:pPr marL="568166" lvl="1" indent="-257175" defTabSz="342900">
              <a:lnSpc>
                <a:spcPct val="150000"/>
              </a:lnSpc>
              <a:buFont typeface="Arial,Sans-Serif"/>
              <a:buChar char="•"/>
              <a:defRPr/>
            </a:pPr>
            <a:r>
              <a:rPr lang="en-US" sz="1600" i="1" dirty="0">
                <a:solidFill>
                  <a:schemeClr val="tx1">
                    <a:lumMod val="50000"/>
                    <a:lumOff val="50000"/>
                  </a:schemeClr>
                </a:solidFill>
                <a:latin typeface="Open Sans"/>
              </a:rPr>
              <a:t>Physician, Provider &amp; Nurse led Hospital (Medical Director Meetings &amp; Retreat)  </a:t>
            </a:r>
          </a:p>
          <a:p>
            <a:pPr marL="568166" lvl="1" indent="-257175" defTabSz="342900">
              <a:lnSpc>
                <a:spcPct val="150000"/>
              </a:lnSpc>
              <a:buFont typeface="Arial,Sans-Serif"/>
              <a:buChar char="•"/>
              <a:defRPr/>
            </a:pPr>
            <a:r>
              <a:rPr lang="en-US" sz="1600" i="1" dirty="0">
                <a:solidFill>
                  <a:schemeClr val="tx1">
                    <a:lumMod val="50000"/>
                    <a:lumOff val="50000"/>
                  </a:schemeClr>
                </a:solidFill>
                <a:latin typeface="Open Sans"/>
              </a:rPr>
              <a:t>The Needs of The Patient Come First</a:t>
            </a:r>
          </a:p>
          <a:p>
            <a:pPr marL="568166" lvl="1" indent="-257175" defTabSz="342900">
              <a:lnSpc>
                <a:spcPct val="150000"/>
              </a:lnSpc>
              <a:buFont typeface="Arial,Sans-Serif"/>
              <a:buChar char="•"/>
              <a:defRPr/>
            </a:pPr>
            <a:r>
              <a:rPr lang="en-US" sz="1600" i="1" dirty="0">
                <a:solidFill>
                  <a:schemeClr val="tx1">
                    <a:lumMod val="50000"/>
                    <a:lumOff val="50000"/>
                  </a:schemeClr>
                </a:solidFill>
                <a:latin typeface="Open Sans"/>
              </a:rPr>
              <a:t>Serving is the art and act of focusing on someone else’s interest instead of your own</a:t>
            </a:r>
          </a:p>
          <a:p>
            <a:pPr marL="568166" lvl="1" indent="-257175" defTabSz="342900">
              <a:lnSpc>
                <a:spcPct val="150000"/>
              </a:lnSpc>
              <a:buFont typeface="Arial,Sans-Serif"/>
              <a:buChar char="•"/>
              <a:defRPr/>
            </a:pPr>
            <a:r>
              <a:rPr lang="en-US" sz="1600" i="1" dirty="0">
                <a:solidFill>
                  <a:schemeClr val="tx1">
                    <a:lumMod val="50000"/>
                    <a:lumOff val="50000"/>
                  </a:schemeClr>
                </a:solidFill>
                <a:latin typeface="Open Sans"/>
              </a:rPr>
              <a:t>Change happens at the speed of relationships</a:t>
            </a:r>
          </a:p>
          <a:p>
            <a:pPr marL="568166" lvl="1" indent="-257175" defTabSz="342900">
              <a:lnSpc>
                <a:spcPct val="150000"/>
              </a:lnSpc>
              <a:buFont typeface="Arial,Sans-Serif"/>
              <a:buChar char="•"/>
              <a:defRPr/>
            </a:pPr>
            <a:r>
              <a:rPr lang="en-US" sz="1600" i="1" dirty="0">
                <a:solidFill>
                  <a:schemeClr val="tx1">
                    <a:lumMod val="50000"/>
                    <a:lumOff val="50000"/>
                  </a:schemeClr>
                </a:solidFill>
                <a:latin typeface="Open Sans"/>
              </a:rPr>
              <a:t>Teamwork and love for one another and the team being more important than the individual</a:t>
            </a:r>
          </a:p>
          <a:p>
            <a:pPr marL="568166" lvl="1" indent="-257175" defTabSz="342900">
              <a:lnSpc>
                <a:spcPct val="150000"/>
              </a:lnSpc>
              <a:buFont typeface="Arial,Sans-Serif"/>
              <a:buChar char="•"/>
              <a:defRPr/>
            </a:pPr>
            <a:r>
              <a:rPr lang="en-US" sz="1600" i="1" dirty="0">
                <a:solidFill>
                  <a:schemeClr val="tx1">
                    <a:lumMod val="50000"/>
                    <a:lumOff val="50000"/>
                  </a:schemeClr>
                </a:solidFill>
                <a:latin typeface="Open Sans"/>
              </a:rPr>
              <a:t>Culture is everything. The result is a culture that continues to attract teammates who share the same values</a:t>
            </a:r>
          </a:p>
          <a:p>
            <a:pPr marL="568166" lvl="1" indent="-257175" defTabSz="342900">
              <a:lnSpc>
                <a:spcPct val="150000"/>
              </a:lnSpc>
              <a:buFont typeface="Arial,Sans-Serif"/>
              <a:buChar char="•"/>
              <a:defRPr/>
            </a:pPr>
            <a:r>
              <a:rPr lang="en-US" sz="1600" i="1" dirty="0">
                <a:solidFill>
                  <a:schemeClr val="tx1">
                    <a:lumMod val="50000"/>
                    <a:lumOff val="50000"/>
                  </a:schemeClr>
                </a:solidFill>
                <a:latin typeface="Open Sans"/>
              </a:rPr>
              <a:t>Enjoy serving at work / go home to your families, which drives passionate patient care - Compassion, Kindness, Empathy and Teamwork</a:t>
            </a:r>
          </a:p>
          <a:p>
            <a:pPr marL="596741" lvl="1" indent="-285750" defTabSz="342900">
              <a:lnSpc>
                <a:spcPct val="150000"/>
              </a:lnSpc>
              <a:buFont typeface="Arial" panose="020B0604020202020204" pitchFamily="34" charset="0"/>
              <a:buChar char="•"/>
              <a:defRPr/>
            </a:pPr>
            <a:r>
              <a:rPr lang="en-US" sz="1600" dirty="0">
                <a:latin typeface="Open Sans" panose="020B0606030504020204" pitchFamily="34" charset="0"/>
                <a:ea typeface="Open Sans" panose="020B0606030504020204" pitchFamily="34" charset="0"/>
                <a:cs typeface="Open Sans" panose="020B0606030504020204" pitchFamily="34" charset="0"/>
              </a:rPr>
              <a:t>Overall Goal:  Get the right people at the table and make it safe for them to share anything.  Then take massive action!</a:t>
            </a:r>
          </a:p>
          <a:p>
            <a:pPr marL="568166" lvl="1" indent="-257175" defTabSz="342900">
              <a:lnSpc>
                <a:spcPct val="150000"/>
              </a:lnSpc>
              <a:buFont typeface="Arial,Sans-Serif"/>
              <a:buChar char="•"/>
              <a:defRPr/>
            </a:pPr>
            <a:endParaRPr lang="en-US" sz="1400" dirty="0">
              <a:solidFill>
                <a:prstClr val="black">
                  <a:lumMod val="65000"/>
                  <a:lumOff val="35000"/>
                </a:prstClr>
              </a:solidFill>
              <a:latin typeface="Corbel" panose="020B0503020204020204"/>
              <a:ea typeface="+mn-lt"/>
              <a:cs typeface="+mn-lt"/>
            </a:endParaRPr>
          </a:p>
        </p:txBody>
      </p:sp>
      <p:pic>
        <p:nvPicPr>
          <p:cNvPr id="2" name="Picture 5" descr="Logo&#10;&#10;Description automatically generated">
            <a:extLst>
              <a:ext uri="{FF2B5EF4-FFF2-40B4-BE49-F238E27FC236}">
                <a16:creationId xmlns:a16="http://schemas.microsoft.com/office/drawing/2014/main" id="{C342E2E7-24F1-913C-8EF2-784667A5FC1F}"/>
              </a:ext>
            </a:extLst>
          </p:cNvPr>
          <p:cNvPicPr>
            <a:picLocks noChangeAspect="1"/>
          </p:cNvPicPr>
          <p:nvPr/>
        </p:nvPicPr>
        <p:blipFill>
          <a:blip r:embed="rId2"/>
          <a:stretch>
            <a:fillRect/>
          </a:stretch>
        </p:blipFill>
        <p:spPr>
          <a:xfrm>
            <a:off x="9032075" y="5987315"/>
            <a:ext cx="2867635" cy="634714"/>
          </a:xfrm>
          <a:prstGeom prst="rect">
            <a:avLst/>
          </a:prstGeom>
        </p:spPr>
      </p:pic>
    </p:spTree>
    <p:extLst>
      <p:ext uri="{BB962C8B-B14F-4D97-AF65-F5344CB8AC3E}">
        <p14:creationId xmlns:p14="http://schemas.microsoft.com/office/powerpoint/2010/main" val="211460006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C91BC-5937-7FD1-5837-B49D8D14DBC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385312B-5521-7D2D-374B-58D69646F752}"/>
              </a:ext>
            </a:extLst>
          </p:cNvPr>
          <p:cNvSpPr txBox="1"/>
          <p:nvPr/>
        </p:nvSpPr>
        <p:spPr>
          <a:xfrm>
            <a:off x="178221" y="1057275"/>
            <a:ext cx="11835557" cy="5201424"/>
          </a:xfrm>
          <a:prstGeom prst="rect">
            <a:avLst/>
          </a:prstGeom>
          <a:noFill/>
        </p:spPr>
        <p:txBody>
          <a:bodyPr wrap="square" lIns="68580" tIns="34290" rIns="68580" bIns="34290" anchor="t">
            <a:spAutoFit/>
          </a:bodyPr>
          <a:lstStyle/>
          <a:p>
            <a:pPr marL="596741" lvl="1" indent="-285750" defTabSz="342900">
              <a:lnSpc>
                <a:spcPct val="150000"/>
              </a:lnSpc>
              <a:buFont typeface="Arial" panose="020B0604020202020204" pitchFamily="34" charset="0"/>
              <a:buChar char="•"/>
              <a:defRPr/>
            </a:pPr>
            <a:r>
              <a:rPr lang="en-US" sz="1600" i="1" dirty="0">
                <a:solidFill>
                  <a:schemeClr val="tx1">
                    <a:lumMod val="50000"/>
                    <a:lumOff val="50000"/>
                  </a:schemeClr>
                </a:solidFill>
                <a:latin typeface="Open Sans"/>
              </a:rPr>
              <a:t>Third Party Support – Stroudwater – Eric Shell.  University of Iowa - Mary Charlton &amp; Dr. Ingrid Lizarraga</a:t>
            </a:r>
          </a:p>
          <a:p>
            <a:pPr marL="596741" lvl="1" indent="-285750" defTabSz="342900">
              <a:lnSpc>
                <a:spcPct val="150000"/>
              </a:lnSpc>
              <a:buFont typeface="Arial" panose="020B0604020202020204" pitchFamily="34" charset="0"/>
              <a:buChar char="•"/>
              <a:defRPr/>
            </a:pPr>
            <a:r>
              <a:rPr lang="en-US" sz="1600" i="1" dirty="0">
                <a:solidFill>
                  <a:schemeClr val="tx1">
                    <a:lumMod val="50000"/>
                    <a:lumOff val="50000"/>
                  </a:schemeClr>
                </a:solidFill>
                <a:latin typeface="Open Sans"/>
              </a:rPr>
              <a:t>10-year active recruitment plan – Host Providers and Spouses during nights and weekends.  Customize each visit to their needs and interests.  All employees are on a retention/recruitment plan. </a:t>
            </a:r>
          </a:p>
          <a:p>
            <a:pPr marL="568166" lvl="1" indent="-257175" defTabSz="342900">
              <a:lnSpc>
                <a:spcPct val="150000"/>
              </a:lnSpc>
              <a:buFont typeface="Arial,Sans-Serif"/>
              <a:buChar char="•"/>
              <a:defRPr/>
            </a:pPr>
            <a:r>
              <a:rPr lang="en-US" sz="1600" i="1" dirty="0">
                <a:solidFill>
                  <a:schemeClr val="tx1">
                    <a:lumMod val="50000"/>
                    <a:lumOff val="50000"/>
                  </a:schemeClr>
                </a:solidFill>
                <a:latin typeface="Open Sans"/>
              </a:rPr>
              <a:t>Reversed the organizational chart – Teammates are all here to serve, which leads to ultimately serving our patients. </a:t>
            </a:r>
          </a:p>
          <a:p>
            <a:pPr marL="568166" lvl="1" indent="-257175" defTabSz="342900">
              <a:lnSpc>
                <a:spcPct val="150000"/>
              </a:lnSpc>
              <a:buFont typeface="Arial,Sans-Serif"/>
              <a:buChar char="•"/>
              <a:defRPr/>
            </a:pPr>
            <a:r>
              <a:rPr lang="en-US" sz="1600" i="1" dirty="0">
                <a:solidFill>
                  <a:schemeClr val="tx1">
                    <a:lumMod val="50000"/>
                    <a:lumOff val="50000"/>
                  </a:schemeClr>
                </a:solidFill>
                <a:latin typeface="Open Sans"/>
              </a:rPr>
              <a:t>During </a:t>
            </a:r>
            <a:r>
              <a:rPr lang="en-US" sz="1600" i="1" dirty="0" err="1">
                <a:solidFill>
                  <a:schemeClr val="tx1">
                    <a:lumMod val="50000"/>
                    <a:lumOff val="50000"/>
                  </a:schemeClr>
                </a:solidFill>
                <a:latin typeface="Open Sans"/>
              </a:rPr>
              <a:t>Covid</a:t>
            </a:r>
            <a:r>
              <a:rPr lang="en-US" sz="1600" i="1" dirty="0">
                <a:solidFill>
                  <a:schemeClr val="tx1">
                    <a:lumMod val="50000"/>
                    <a:lumOff val="50000"/>
                  </a:schemeClr>
                </a:solidFill>
                <a:latin typeface="Open Sans"/>
              </a:rPr>
              <a:t> we provided a $5 dollar an hour increase for all 200 nurses, which led to not having to employ contracted labor at $180 or $200/hr.</a:t>
            </a:r>
          </a:p>
          <a:p>
            <a:pPr marL="568166" lvl="1" indent="-257175" defTabSz="342900">
              <a:lnSpc>
                <a:spcPct val="150000"/>
              </a:lnSpc>
              <a:buFont typeface="Arial,Sans-Serif"/>
              <a:buChar char="•"/>
              <a:defRPr/>
            </a:pPr>
            <a:r>
              <a:rPr lang="en-US" sz="1600" i="1" dirty="0">
                <a:solidFill>
                  <a:schemeClr val="tx1">
                    <a:lumMod val="50000"/>
                    <a:lumOff val="50000"/>
                  </a:schemeClr>
                </a:solidFill>
                <a:latin typeface="Open Sans"/>
              </a:rPr>
              <a:t>Two snack carts, free Smokey Row coffee, summer food trucks, free Mahaska Health swag, free Physician/Mid-level lounge food, drinks, snacks and requested items.</a:t>
            </a:r>
          </a:p>
          <a:p>
            <a:pPr marL="568166" lvl="1" indent="-257175" defTabSz="342900">
              <a:lnSpc>
                <a:spcPct val="150000"/>
              </a:lnSpc>
              <a:buFont typeface="Arial,Sans-Serif"/>
              <a:buChar char="•"/>
              <a:defRPr/>
            </a:pPr>
            <a:r>
              <a:rPr lang="en-US" sz="1600" i="1" dirty="0">
                <a:solidFill>
                  <a:schemeClr val="tx1">
                    <a:lumMod val="50000"/>
                    <a:lumOff val="50000"/>
                  </a:schemeClr>
                </a:solidFill>
                <a:latin typeface="Open Sans"/>
              </a:rPr>
              <a:t>Taking Echo &amp; Ultrasound Tech students for dinner – sharing our culture.  </a:t>
            </a:r>
          </a:p>
          <a:p>
            <a:pPr marL="568166" lvl="1" indent="-257175" defTabSz="342900">
              <a:lnSpc>
                <a:spcPct val="150000"/>
              </a:lnSpc>
              <a:buFont typeface="Arial,Sans-Serif"/>
              <a:buChar char="•"/>
              <a:defRPr/>
            </a:pPr>
            <a:r>
              <a:rPr lang="en-US" sz="1600" i="1" dirty="0">
                <a:solidFill>
                  <a:schemeClr val="tx1">
                    <a:lumMod val="50000"/>
                    <a:lumOff val="50000"/>
                  </a:schemeClr>
                </a:solidFill>
                <a:latin typeface="Open Sans"/>
              </a:rPr>
              <a:t>Physician and Nurse Leadership. 18 Medical Directors meet Monthly and 1 Saturday Vision Retreat. </a:t>
            </a:r>
          </a:p>
          <a:p>
            <a:pPr marL="568166" lvl="1" indent="-257175" defTabSz="342900">
              <a:lnSpc>
                <a:spcPct val="150000"/>
              </a:lnSpc>
              <a:buFont typeface="Arial,Sans-Serif"/>
              <a:buChar char="•"/>
              <a:defRPr/>
            </a:pPr>
            <a:r>
              <a:rPr lang="en-US" sz="1600" i="1" dirty="0">
                <a:solidFill>
                  <a:schemeClr val="tx1">
                    <a:lumMod val="50000"/>
                    <a:lumOff val="50000"/>
                  </a:schemeClr>
                </a:solidFill>
                <a:latin typeface="Open Sans"/>
              </a:rPr>
              <a:t>8 Events throughout the year:  Women’s Health Night, Men’s Health Tractor Ride, Cardiology Heart Month, Baby Fair, Share the Love for Hospice, 5K Run in the Sun. </a:t>
            </a:r>
          </a:p>
          <a:p>
            <a:pPr marL="568166" lvl="1" indent="-257175" defTabSz="342900">
              <a:lnSpc>
                <a:spcPct val="150000"/>
              </a:lnSpc>
              <a:buFont typeface="Arial,Sans-Serif"/>
              <a:buChar char="•"/>
              <a:defRPr/>
            </a:pPr>
            <a:r>
              <a:rPr lang="en-US" sz="1600" i="1" dirty="0">
                <a:solidFill>
                  <a:schemeClr val="tx1">
                    <a:lumMod val="50000"/>
                    <a:lumOff val="50000"/>
                  </a:schemeClr>
                </a:solidFill>
                <a:latin typeface="Open Sans"/>
              </a:rPr>
              <a:t>Build your Labor and Delivery program – don’t cut it.  You lose moms you lose your primary care base.  </a:t>
            </a:r>
          </a:p>
          <a:p>
            <a:pPr marL="1025366" lvl="2" indent="-257175" defTabSz="342900">
              <a:lnSpc>
                <a:spcPct val="150000"/>
              </a:lnSpc>
              <a:buFont typeface="Arial,Sans-Serif"/>
              <a:buChar char="•"/>
              <a:defRPr/>
            </a:pPr>
            <a:r>
              <a:rPr lang="en-US" sz="1600" i="1" dirty="0">
                <a:solidFill>
                  <a:schemeClr val="tx1">
                    <a:lumMod val="50000"/>
                    <a:lumOff val="50000"/>
                  </a:schemeClr>
                </a:solidFill>
                <a:latin typeface="Open Sans"/>
              </a:rPr>
              <a:t>General Surgeons, OB/GYNs, FP/OBs and Midwives can all work together to care for a region of mothers and babies.  </a:t>
            </a:r>
            <a:endParaRPr lang="en-US" sz="1600" dirty="0"/>
          </a:p>
        </p:txBody>
      </p:sp>
      <p:sp>
        <p:nvSpPr>
          <p:cNvPr id="2" name="Title 5">
            <a:extLst>
              <a:ext uri="{FF2B5EF4-FFF2-40B4-BE49-F238E27FC236}">
                <a16:creationId xmlns:a16="http://schemas.microsoft.com/office/drawing/2014/main" id="{DE5BEFD0-03C2-47E7-5E5C-EA132DDA673F}"/>
              </a:ext>
            </a:extLst>
          </p:cNvPr>
          <p:cNvSpPr>
            <a:spLocks noGrp="1" noChangeArrowheads="1"/>
          </p:cNvSpPr>
          <p:nvPr/>
        </p:nvSpPr>
        <p:spPr>
          <a:xfrm>
            <a:off x="242143" y="185738"/>
            <a:ext cx="10253624" cy="871537"/>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a:lstStyle>
          <a:p>
            <a:r>
              <a:rPr lang="en-ID" sz="3600" dirty="0">
                <a:solidFill>
                  <a:srgbClr val="00B0F0"/>
                </a:solidFill>
                <a:latin typeface="Verdana Pro"/>
                <a:ea typeface="+mj-lt"/>
                <a:cs typeface="+mj-lt"/>
              </a:rPr>
              <a:t>Mahaska Health Culture Specific Initiatives</a:t>
            </a:r>
            <a:endParaRPr lang="en-US" sz="3600" b="0" dirty="0">
              <a:solidFill>
                <a:srgbClr val="00B0F0"/>
              </a:solidFill>
              <a:latin typeface="Calibri Light"/>
              <a:ea typeface="+mj-lt"/>
              <a:cs typeface="+mj-lt"/>
            </a:endParaRPr>
          </a:p>
        </p:txBody>
      </p:sp>
      <p:pic>
        <p:nvPicPr>
          <p:cNvPr id="4" name="Picture 5" descr="Logo&#10;&#10;Description automatically generated">
            <a:extLst>
              <a:ext uri="{FF2B5EF4-FFF2-40B4-BE49-F238E27FC236}">
                <a16:creationId xmlns:a16="http://schemas.microsoft.com/office/drawing/2014/main" id="{67F97EC9-EED1-568E-4529-5E97BD139C00}"/>
              </a:ext>
            </a:extLst>
          </p:cNvPr>
          <p:cNvPicPr>
            <a:picLocks noChangeAspect="1"/>
          </p:cNvPicPr>
          <p:nvPr/>
        </p:nvPicPr>
        <p:blipFill>
          <a:blip r:embed="rId2"/>
          <a:stretch>
            <a:fillRect/>
          </a:stretch>
        </p:blipFill>
        <p:spPr>
          <a:xfrm>
            <a:off x="8901447" y="236694"/>
            <a:ext cx="2867635" cy="634714"/>
          </a:xfrm>
          <a:prstGeom prst="rect">
            <a:avLst/>
          </a:prstGeom>
        </p:spPr>
      </p:pic>
    </p:spTree>
    <p:extLst>
      <p:ext uri="{BB962C8B-B14F-4D97-AF65-F5344CB8AC3E}">
        <p14:creationId xmlns:p14="http://schemas.microsoft.com/office/powerpoint/2010/main" val="212319216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FB828D3-2315-D209-55F3-5245E4955AB1}"/>
              </a:ext>
            </a:extLst>
          </p:cNvPr>
          <p:cNvSpPr>
            <a:spLocks noGrp="1" noChangeArrowheads="1"/>
          </p:cNvSpPr>
          <p:nvPr/>
        </p:nvSpPr>
        <p:spPr>
          <a:xfrm>
            <a:off x="247407" y="282806"/>
            <a:ext cx="7829285" cy="9039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a:lstStyle>
          <a:p>
            <a:pPr>
              <a:lnSpc>
                <a:spcPct val="120000"/>
              </a:lnSpc>
            </a:pPr>
            <a:r>
              <a:rPr lang="en-ID" altLang="en-US" sz="3200" dirty="0">
                <a:solidFill>
                  <a:srgbClr val="00B0F0"/>
                </a:solidFill>
                <a:latin typeface="Verdana Pro"/>
                <a:ea typeface="+mj-lt"/>
                <a:cs typeface="+mj-lt"/>
              </a:rPr>
              <a:t>Mahaska Health Overview</a:t>
            </a:r>
            <a:endParaRPr lang="en-US" sz="3200" b="0" dirty="0">
              <a:solidFill>
                <a:srgbClr val="00B0F0"/>
              </a:solidFill>
              <a:latin typeface="Calibri Light"/>
              <a:ea typeface="+mj-lt"/>
              <a:cs typeface="+mj-lt"/>
            </a:endParaRPr>
          </a:p>
        </p:txBody>
      </p:sp>
      <p:sp>
        <p:nvSpPr>
          <p:cNvPr id="3" name="TextBox 2">
            <a:extLst>
              <a:ext uri="{FF2B5EF4-FFF2-40B4-BE49-F238E27FC236}">
                <a16:creationId xmlns:a16="http://schemas.microsoft.com/office/drawing/2014/main" id="{A323969E-ABD9-F120-32E9-F07A6389C46F}"/>
              </a:ext>
            </a:extLst>
          </p:cNvPr>
          <p:cNvSpPr txBox="1"/>
          <p:nvPr/>
        </p:nvSpPr>
        <p:spPr>
          <a:xfrm>
            <a:off x="7406594" y="1074287"/>
            <a:ext cx="4658406" cy="4093685"/>
          </a:xfrm>
          <a:prstGeom prst="rect">
            <a:avLst/>
          </a:prstGeom>
          <a:noFill/>
        </p:spPr>
        <p:txBody>
          <a:bodyPr wrap="square" lIns="68580" tIns="34290" rIns="68580" bIns="34290" anchor="t">
            <a:spAutoFit/>
          </a:bodyPr>
          <a:lstStyle/>
          <a:p>
            <a:pPr marL="568166" lvl="1" indent="-257175" defTabSz="342900">
              <a:lnSpc>
                <a:spcPct val="150000"/>
              </a:lnSpc>
              <a:buFont typeface="Arial,Sans-Serif"/>
              <a:buChar char="•"/>
              <a:defRPr/>
            </a:pPr>
            <a:r>
              <a:rPr lang="en-US" sz="1600" b="1" dirty="0">
                <a:solidFill>
                  <a:schemeClr val="tx1">
                    <a:lumMod val="50000"/>
                    <a:lumOff val="50000"/>
                  </a:schemeClr>
                </a:solidFill>
                <a:ea typeface="+mn-lt"/>
                <a:cs typeface="+mn-lt"/>
              </a:rPr>
              <a:t>Physician, Provider &amp; Nurse led Hospital</a:t>
            </a:r>
          </a:p>
          <a:p>
            <a:pPr marL="1025366" lvl="2" indent="-257175" defTabSz="342900">
              <a:lnSpc>
                <a:spcPct val="150000"/>
              </a:lnSpc>
              <a:buFont typeface="Arial,Sans-Serif"/>
              <a:buChar char="•"/>
              <a:defRPr/>
            </a:pPr>
            <a:r>
              <a:rPr lang="en-US" sz="1600" b="1" dirty="0">
                <a:solidFill>
                  <a:schemeClr val="tx1">
                    <a:lumMod val="50000"/>
                    <a:lumOff val="50000"/>
                  </a:schemeClr>
                </a:solidFill>
                <a:ea typeface="+mn-lt"/>
                <a:cs typeface="+mn-lt"/>
              </a:rPr>
              <a:t>18 Physician Medical Directors</a:t>
            </a:r>
          </a:p>
          <a:p>
            <a:pPr marL="568166" lvl="1" indent="-257175" defTabSz="342900">
              <a:lnSpc>
                <a:spcPct val="150000"/>
              </a:lnSpc>
              <a:buFont typeface="Arial,Sans-Serif"/>
              <a:buChar char="•"/>
              <a:defRPr/>
            </a:pPr>
            <a:r>
              <a:rPr lang="en-US" sz="1600" b="1" dirty="0">
                <a:solidFill>
                  <a:schemeClr val="tx1">
                    <a:lumMod val="50000"/>
                    <a:lumOff val="50000"/>
                  </a:schemeClr>
                </a:solidFill>
              </a:rPr>
              <a:t>693 Employees with 102 Physicians/</a:t>
            </a:r>
            <a:r>
              <a:rPr lang="en-US" sz="1600" b="1" dirty="0" err="1">
                <a:solidFill>
                  <a:schemeClr val="tx1">
                    <a:lumMod val="50000"/>
                    <a:lumOff val="50000"/>
                  </a:schemeClr>
                </a:solidFill>
              </a:rPr>
              <a:t>Midlevels</a:t>
            </a:r>
            <a:endParaRPr lang="en-US" sz="1600" b="1" dirty="0">
              <a:solidFill>
                <a:schemeClr val="tx1">
                  <a:lumMod val="50000"/>
                  <a:lumOff val="50000"/>
                </a:schemeClr>
              </a:solidFill>
            </a:endParaRPr>
          </a:p>
          <a:p>
            <a:pPr marL="568166" lvl="1" indent="-257175" defTabSz="342900">
              <a:lnSpc>
                <a:spcPct val="150000"/>
              </a:lnSpc>
              <a:buFont typeface="Arial,Sans-Serif"/>
              <a:buChar char="•"/>
              <a:defRPr/>
            </a:pPr>
            <a:r>
              <a:rPr lang="en-US" sz="1600" b="1" dirty="0">
                <a:solidFill>
                  <a:schemeClr val="tx1">
                    <a:lumMod val="50000"/>
                    <a:lumOff val="50000"/>
                  </a:schemeClr>
                </a:solidFill>
              </a:rPr>
              <a:t>Surgeries more than doubled from 2,200 procedures to 4,300 procedures.  Clinic visits increased by 14,000 patients.</a:t>
            </a:r>
          </a:p>
          <a:p>
            <a:pPr marL="568166" lvl="1" indent="-257175" defTabSz="342900">
              <a:lnSpc>
                <a:spcPct val="150000"/>
              </a:lnSpc>
              <a:buFont typeface="Arial,Sans-Serif"/>
              <a:buChar char="•"/>
              <a:defRPr/>
            </a:pPr>
            <a:r>
              <a:rPr lang="en-US" sz="1600" b="1" dirty="0">
                <a:solidFill>
                  <a:schemeClr val="tx1">
                    <a:lumMod val="50000"/>
                    <a:lumOff val="50000"/>
                  </a:schemeClr>
                </a:solidFill>
              </a:rPr>
              <a:t>Privilege of serving a 28 counties 65,000 patient population / service area. </a:t>
            </a:r>
          </a:p>
          <a:p>
            <a:pPr marL="568166" lvl="1" indent="-257175" defTabSz="342900">
              <a:lnSpc>
                <a:spcPct val="150000"/>
              </a:lnSpc>
              <a:buFont typeface="Arial,Sans-Serif"/>
              <a:buChar char="•"/>
              <a:defRPr/>
            </a:pPr>
            <a:r>
              <a:rPr lang="en-US" sz="1600" b="1" dirty="0">
                <a:solidFill>
                  <a:schemeClr val="tx1">
                    <a:lumMod val="50000"/>
                    <a:lumOff val="50000"/>
                  </a:schemeClr>
                </a:solidFill>
              </a:rPr>
              <a:t>If employees and physicians are happy patient volume increases, which increases margin and invest back into employees.  </a:t>
            </a:r>
            <a:endParaRPr lang="en-US" dirty="0"/>
          </a:p>
        </p:txBody>
      </p:sp>
      <p:graphicFrame>
        <p:nvGraphicFramePr>
          <p:cNvPr id="5" name="Chart 4">
            <a:extLst>
              <a:ext uri="{FF2B5EF4-FFF2-40B4-BE49-F238E27FC236}">
                <a16:creationId xmlns:a16="http://schemas.microsoft.com/office/drawing/2014/main" id="{77FDC15E-D38B-4647-BCB3-78D5EBC8F6C3}"/>
              </a:ext>
            </a:extLst>
          </p:cNvPr>
          <p:cNvGraphicFramePr>
            <a:graphicFrameLocks/>
          </p:cNvGraphicFramePr>
          <p:nvPr/>
        </p:nvGraphicFramePr>
        <p:xfrm>
          <a:off x="367411" y="1466789"/>
          <a:ext cx="7166183" cy="4832412"/>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5" descr="Logo&#10;&#10;Description automatically generated">
            <a:extLst>
              <a:ext uri="{FF2B5EF4-FFF2-40B4-BE49-F238E27FC236}">
                <a16:creationId xmlns:a16="http://schemas.microsoft.com/office/drawing/2014/main" id="{E1A5312C-B21E-4FC2-1997-E4EB7481F26A}"/>
              </a:ext>
            </a:extLst>
          </p:cNvPr>
          <p:cNvPicPr>
            <a:picLocks noChangeAspect="1"/>
          </p:cNvPicPr>
          <p:nvPr/>
        </p:nvPicPr>
        <p:blipFill>
          <a:blip r:embed="rId3"/>
          <a:stretch>
            <a:fillRect/>
          </a:stretch>
        </p:blipFill>
        <p:spPr>
          <a:xfrm>
            <a:off x="8649937" y="5981844"/>
            <a:ext cx="2867635" cy="634714"/>
          </a:xfrm>
          <a:prstGeom prst="rect">
            <a:avLst/>
          </a:prstGeom>
        </p:spPr>
      </p:pic>
    </p:spTree>
    <p:extLst>
      <p:ext uri="{BB962C8B-B14F-4D97-AF65-F5344CB8AC3E}">
        <p14:creationId xmlns:p14="http://schemas.microsoft.com/office/powerpoint/2010/main" val="241490260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69C3F-15A3-E3D0-259A-F815F07224C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B9AE29-C55A-64D2-CC9F-1B84CADDE1A2}"/>
              </a:ext>
            </a:extLst>
          </p:cNvPr>
          <p:cNvSpPr>
            <a:spLocks noGrp="1"/>
          </p:cNvSpPr>
          <p:nvPr>
            <p:ph type="sldNum" sz="quarter" idx="4294967295"/>
          </p:nvPr>
        </p:nvSpPr>
        <p:spPr/>
        <p:txBody>
          <a:bodyPr/>
          <a:lstStyle/>
          <a:p>
            <a:fld id="{0C4D3072-55D1-454B-BEA1-4FCB63513747}" type="slidenum">
              <a:rPr lang="en-US" smtClean="0"/>
              <a:pPr/>
              <a:t>20</a:t>
            </a:fld>
            <a:endParaRPr lang="en-US"/>
          </a:p>
        </p:txBody>
      </p:sp>
      <p:sp>
        <p:nvSpPr>
          <p:cNvPr id="6" name="Slide Number Placeholder 3">
            <a:extLst>
              <a:ext uri="{FF2B5EF4-FFF2-40B4-BE49-F238E27FC236}">
                <a16:creationId xmlns:a16="http://schemas.microsoft.com/office/drawing/2014/main" id="{D613C0EB-9AE7-E6A6-333D-E3ED97423A47}"/>
              </a:ext>
            </a:extLst>
          </p:cNvPr>
          <p:cNvSpPr txBox="1">
            <a:spLocks/>
          </p:cNvSpPr>
          <p:nvPr/>
        </p:nvSpPr>
        <p:spPr>
          <a:xfrm>
            <a:off x="11658600" y="6340475"/>
            <a:ext cx="381380" cy="365125"/>
          </a:xfrm>
          <a:prstGeom prst="rect">
            <a:avLst/>
          </a:prstGeom>
        </p:spPr>
        <p:txBody>
          <a:bodyPr vert="horz" lIns="91440" tIns="45720" rIns="91440" bIns="45720" rtlCol="0" anchor="b"/>
          <a:lstStyle>
            <a:defPPr>
              <a:defRPr lang="en-US"/>
            </a:defPPr>
            <a:lvl1pPr marL="0" algn="r" defTabSz="914400" rtl="0" eaLnBrk="1" latinLnBrk="0" hangingPunct="1">
              <a:defRPr sz="900" kern="1200">
                <a:solidFill>
                  <a:srgbClr val="13364A"/>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A6D7EE2-EA4D-A249-AAEC-92564BA0E588}" type="slidenum">
              <a:rPr kumimoji="0" lang="en-US" sz="10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 name="Title 5">
            <a:extLst>
              <a:ext uri="{FF2B5EF4-FFF2-40B4-BE49-F238E27FC236}">
                <a16:creationId xmlns:a16="http://schemas.microsoft.com/office/drawing/2014/main" id="{03941FCB-3194-EECB-CBEC-053DA42EA13F}"/>
              </a:ext>
            </a:extLst>
          </p:cNvPr>
          <p:cNvSpPr>
            <a:spLocks noGrp="1" noChangeArrowheads="1"/>
          </p:cNvSpPr>
          <p:nvPr/>
        </p:nvSpPr>
        <p:spPr>
          <a:xfrm>
            <a:off x="323384" y="54680"/>
            <a:ext cx="10181442" cy="7674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a:lstStyle>
          <a:p>
            <a:r>
              <a:rPr lang="en-ID" altLang="en-US" sz="3600" dirty="0">
                <a:solidFill>
                  <a:srgbClr val="00B0F0"/>
                </a:solidFill>
                <a:latin typeface="Verdana Pro"/>
                <a:ea typeface="+mj-lt"/>
                <a:cs typeface="+mj-lt"/>
              </a:rPr>
              <a:t>Cancer Services Provided </a:t>
            </a:r>
            <a:endParaRPr lang="en-US" sz="3600" b="0" dirty="0">
              <a:solidFill>
                <a:srgbClr val="00B0F0"/>
              </a:solidFill>
              <a:latin typeface="Calibri Light"/>
              <a:ea typeface="+mj-lt"/>
              <a:cs typeface="+mj-lt"/>
            </a:endParaRPr>
          </a:p>
        </p:txBody>
      </p:sp>
      <p:sp>
        <p:nvSpPr>
          <p:cNvPr id="11" name="TextBox 10">
            <a:extLst>
              <a:ext uri="{FF2B5EF4-FFF2-40B4-BE49-F238E27FC236}">
                <a16:creationId xmlns:a16="http://schemas.microsoft.com/office/drawing/2014/main" id="{680CA89F-7300-4740-9CF0-4DF4AD054420}"/>
              </a:ext>
            </a:extLst>
          </p:cNvPr>
          <p:cNvSpPr txBox="1"/>
          <p:nvPr/>
        </p:nvSpPr>
        <p:spPr>
          <a:xfrm>
            <a:off x="-81267" y="580782"/>
            <a:ext cx="6870700" cy="7421455"/>
          </a:xfrm>
          <a:prstGeom prst="rect">
            <a:avLst/>
          </a:prstGeom>
          <a:noFill/>
        </p:spPr>
        <p:txBody>
          <a:bodyPr wrap="square" lIns="68580" tIns="34290" rIns="68580" bIns="34290" anchor="t">
            <a:spAutoFit/>
          </a:bodyPr>
          <a:lstStyle/>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Ear Nose &amp; Throat w/ Head &amp; Neck Cancer Care </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Palliative Care &amp; Hospice </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Medical Oncology </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Surgical Oncology  &amp; General Surgery</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Urology </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Cancer Care Navigation Team</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Director of Oncology</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Care Coordinator</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2 Oncology Nurse Navigators</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Infusion Clinic Nurse Lead + 4 Nurses</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Cancer Program Coordinator</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Infusion Pharmacist</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Oncology Patient Representative</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Prior Authorization Specialist</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2 Social Workers </a:t>
            </a:r>
          </a:p>
          <a:p>
            <a:pPr marL="310991" lvl="1" defTabSz="342900">
              <a:lnSpc>
                <a:spcPct val="150000"/>
              </a:lnSpc>
              <a:defRPr/>
            </a:pPr>
            <a:endParaRPr lang="en-US" b="1" dirty="0">
              <a:solidFill>
                <a:schemeClr val="tx1">
                  <a:lumMod val="50000"/>
                  <a:lumOff val="50000"/>
                </a:schemeClr>
              </a:solidFill>
              <a:latin typeface="Open Sans"/>
            </a:endParaRPr>
          </a:p>
          <a:p>
            <a:pPr marL="310991" lvl="1" defTabSz="342900">
              <a:lnSpc>
                <a:spcPct val="150000"/>
              </a:lnSpc>
              <a:buSzPct val="110000"/>
              <a:defRPr/>
            </a:pPr>
            <a:endParaRPr lang="en-US" b="1" dirty="0">
              <a:solidFill>
                <a:schemeClr val="tx1">
                  <a:lumMod val="50000"/>
                  <a:lumOff val="50000"/>
                </a:schemeClr>
              </a:solidFill>
              <a:latin typeface="Open Sans"/>
            </a:endParaRPr>
          </a:p>
          <a:p>
            <a:pPr marL="310991" lvl="1" defTabSz="342900">
              <a:lnSpc>
                <a:spcPct val="150000"/>
              </a:lnSpc>
              <a:defRPr/>
            </a:pPr>
            <a:endParaRPr lang="en-US" sz="1400" b="1" dirty="0">
              <a:solidFill>
                <a:schemeClr val="tx1">
                  <a:lumMod val="50000"/>
                  <a:lumOff val="50000"/>
                </a:schemeClr>
              </a:solidFill>
              <a:latin typeface="Open Sans"/>
            </a:endParaRPr>
          </a:p>
        </p:txBody>
      </p:sp>
      <p:pic>
        <p:nvPicPr>
          <p:cNvPr id="2" name="Picture 5" descr="Logo&#10;&#10;Description automatically generated">
            <a:extLst>
              <a:ext uri="{FF2B5EF4-FFF2-40B4-BE49-F238E27FC236}">
                <a16:creationId xmlns:a16="http://schemas.microsoft.com/office/drawing/2014/main" id="{C2094CAB-6C9F-1B91-3F8B-B2A549C2BCB2}"/>
              </a:ext>
            </a:extLst>
          </p:cNvPr>
          <p:cNvPicPr>
            <a:picLocks noChangeAspect="1"/>
          </p:cNvPicPr>
          <p:nvPr/>
        </p:nvPicPr>
        <p:blipFill>
          <a:blip r:embed="rId3"/>
          <a:stretch>
            <a:fillRect/>
          </a:stretch>
        </p:blipFill>
        <p:spPr>
          <a:xfrm>
            <a:off x="8790965" y="6205680"/>
            <a:ext cx="2867635" cy="634714"/>
          </a:xfrm>
          <a:prstGeom prst="rect">
            <a:avLst/>
          </a:prstGeom>
        </p:spPr>
      </p:pic>
      <p:sp>
        <p:nvSpPr>
          <p:cNvPr id="4" name="TextBox 3">
            <a:extLst>
              <a:ext uri="{FF2B5EF4-FFF2-40B4-BE49-F238E27FC236}">
                <a16:creationId xmlns:a16="http://schemas.microsoft.com/office/drawing/2014/main" id="{A94FEC4D-871D-63A4-B3C1-50BAF1B91728}"/>
              </a:ext>
            </a:extLst>
          </p:cNvPr>
          <p:cNvSpPr txBox="1"/>
          <p:nvPr/>
        </p:nvSpPr>
        <p:spPr>
          <a:xfrm>
            <a:off x="6991816" y="603007"/>
            <a:ext cx="4876800" cy="6174960"/>
          </a:xfrm>
          <a:prstGeom prst="rect">
            <a:avLst/>
          </a:prstGeom>
          <a:noFill/>
        </p:spPr>
        <p:txBody>
          <a:bodyPr wrap="square" lIns="68580" tIns="34290" rIns="68580" bIns="34290" anchor="t">
            <a:spAutoFit/>
          </a:bodyPr>
          <a:lstStyle/>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Weight Loss Management</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Pain Management</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Multidisciplinary Tumor Board </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Cardiology</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In-House Retail Pharmacy</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In-House Radiology &amp; PET/CT &amp; Biopsy Services</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Massage Therapy</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Financial Counseling</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Nutritionists</a:t>
            </a:r>
          </a:p>
          <a:p>
            <a:pPr marL="596741" lvl="1" indent="-285750" defTabSz="342900">
              <a:lnSpc>
                <a:spcPct val="150000"/>
              </a:lnSpc>
              <a:buFont typeface="Wingdings" panose="05000000000000000000" pitchFamily="2" charset="2"/>
              <a:buChar char="q"/>
              <a:defRPr/>
            </a:pPr>
            <a:endParaRPr lang="en-US" b="1" dirty="0">
              <a:solidFill>
                <a:schemeClr val="tx1">
                  <a:lumMod val="50000"/>
                  <a:lumOff val="50000"/>
                </a:schemeClr>
              </a:solidFill>
              <a:latin typeface="Open Sans"/>
            </a:endParaRPr>
          </a:p>
          <a:p>
            <a:pPr marL="596741" lvl="1" indent="-285750" defTabSz="342900">
              <a:lnSpc>
                <a:spcPct val="150000"/>
              </a:lnSpc>
              <a:buFont typeface="Wingdings" panose="05000000000000000000" pitchFamily="2" charset="2"/>
              <a:buChar char="q"/>
              <a:defRPr/>
            </a:pPr>
            <a:endParaRPr lang="en-US" b="1" dirty="0">
              <a:solidFill>
                <a:schemeClr val="tx1">
                  <a:lumMod val="50000"/>
                  <a:lumOff val="50000"/>
                </a:schemeClr>
              </a:solidFill>
              <a:latin typeface="Open Sans"/>
            </a:endParaRPr>
          </a:p>
          <a:p>
            <a:pPr marL="310991" lvl="1" defTabSz="342900">
              <a:lnSpc>
                <a:spcPct val="150000"/>
              </a:lnSpc>
              <a:defRPr/>
            </a:pPr>
            <a:endParaRPr lang="en-US" b="1" dirty="0">
              <a:solidFill>
                <a:schemeClr val="tx1">
                  <a:lumMod val="50000"/>
                  <a:lumOff val="50000"/>
                </a:schemeClr>
              </a:solidFill>
              <a:latin typeface="Open Sans"/>
            </a:endParaRPr>
          </a:p>
          <a:p>
            <a:pPr marL="310991" lvl="1" defTabSz="342900">
              <a:lnSpc>
                <a:spcPct val="150000"/>
              </a:lnSpc>
              <a:buSzPct val="110000"/>
              <a:defRPr/>
            </a:pPr>
            <a:endParaRPr lang="en-US" b="1" dirty="0">
              <a:solidFill>
                <a:schemeClr val="tx1">
                  <a:lumMod val="50000"/>
                  <a:lumOff val="50000"/>
                </a:schemeClr>
              </a:solidFill>
              <a:latin typeface="Open Sans"/>
            </a:endParaRPr>
          </a:p>
          <a:p>
            <a:pPr marL="310991" lvl="1" defTabSz="342900">
              <a:lnSpc>
                <a:spcPct val="150000"/>
              </a:lnSpc>
              <a:defRPr/>
            </a:pPr>
            <a:endParaRPr lang="en-US" sz="1400" b="1" dirty="0">
              <a:solidFill>
                <a:schemeClr val="tx1">
                  <a:lumMod val="50000"/>
                  <a:lumOff val="50000"/>
                </a:schemeClr>
              </a:solidFill>
              <a:latin typeface="Open Sans"/>
            </a:endParaRPr>
          </a:p>
        </p:txBody>
      </p:sp>
    </p:spTree>
    <p:extLst>
      <p:ext uri="{BB962C8B-B14F-4D97-AF65-F5344CB8AC3E}">
        <p14:creationId xmlns:p14="http://schemas.microsoft.com/office/powerpoint/2010/main" val="299404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1">
                                            <p:txEl>
                                              <p:pRg st="13" end="13"/>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1">
                                            <p:txEl>
                                              <p:pRg st="14" end="14"/>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4"/>
                                        </p:tgtEl>
                                        <p:attrNameLst>
                                          <p:attrName>style.visibility</p:attrName>
                                        </p:attrNameLst>
                                      </p:cBhvr>
                                      <p:to>
                                        <p:strVal val="visible"/>
                                      </p:to>
                                    </p:set>
                                    <p:animEffect transition="in" filter="fade">
                                      <p:cBhvr>
                                        <p:cTn id="10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application&#10;&#10;Description automatically generated">
            <a:extLst>
              <a:ext uri="{FF2B5EF4-FFF2-40B4-BE49-F238E27FC236}">
                <a16:creationId xmlns:a16="http://schemas.microsoft.com/office/drawing/2014/main" id="{0D0ABDE9-120D-7484-ADBC-83037B74BB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0299" y="4342193"/>
            <a:ext cx="4157951" cy="2771967"/>
          </a:xfrm>
          <a:prstGeom prst="rect">
            <a:avLst/>
          </a:prstGeom>
        </p:spPr>
      </p:pic>
      <p:pic>
        <p:nvPicPr>
          <p:cNvPr id="11" name="Picture 10" descr="A picture containing text, gauge&#10;&#10;Description automatically generated">
            <a:extLst>
              <a:ext uri="{FF2B5EF4-FFF2-40B4-BE49-F238E27FC236}">
                <a16:creationId xmlns:a16="http://schemas.microsoft.com/office/drawing/2014/main" id="{D07220D6-B617-85F3-CA69-5AC7A93849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3075" y="594086"/>
            <a:ext cx="7772400" cy="1377804"/>
          </a:xfrm>
          <a:prstGeom prst="rect">
            <a:avLst/>
          </a:prstGeom>
        </p:spPr>
      </p:pic>
      <p:sp>
        <p:nvSpPr>
          <p:cNvPr id="5" name="Title 5">
            <a:extLst>
              <a:ext uri="{FF2B5EF4-FFF2-40B4-BE49-F238E27FC236}">
                <a16:creationId xmlns:a16="http://schemas.microsoft.com/office/drawing/2014/main" id="{8FB828D3-2315-D209-55F3-5245E4955AB1}"/>
              </a:ext>
            </a:extLst>
          </p:cNvPr>
          <p:cNvSpPr>
            <a:spLocks noGrp="1" noChangeArrowheads="1"/>
          </p:cNvSpPr>
          <p:nvPr/>
        </p:nvSpPr>
        <p:spPr>
          <a:xfrm>
            <a:off x="2153075" y="2977036"/>
            <a:ext cx="8115698" cy="903927"/>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a:lstStyle>
          <a:p>
            <a:r>
              <a:rPr lang="en-ID">
                <a:solidFill>
                  <a:srgbClr val="00B0F0"/>
                </a:solidFill>
                <a:latin typeface="Verdana Pro"/>
                <a:ea typeface="+mj-lt"/>
                <a:cs typeface="+mj-lt"/>
              </a:rPr>
              <a:t>Who has the first Question?</a:t>
            </a:r>
            <a:endParaRPr lang="en-US" sz="4000" b="0">
              <a:solidFill>
                <a:srgbClr val="00B0F0"/>
              </a:solidFill>
              <a:ea typeface="+mj-lt"/>
              <a:cs typeface="+mj-lt"/>
            </a:endParaRPr>
          </a:p>
        </p:txBody>
      </p:sp>
    </p:spTree>
    <p:extLst>
      <p:ext uri="{BB962C8B-B14F-4D97-AF65-F5344CB8AC3E}">
        <p14:creationId xmlns:p14="http://schemas.microsoft.com/office/powerpoint/2010/main" val="54794231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88260-6049-A657-14C2-109F817BAF9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FB974A-390E-95FB-5960-39E4D3797D9D}"/>
              </a:ext>
            </a:extLst>
          </p:cNvPr>
          <p:cNvSpPr>
            <a:spLocks noGrp="1"/>
          </p:cNvSpPr>
          <p:nvPr>
            <p:ph type="sldNum" sz="quarter" idx="4294967295"/>
          </p:nvPr>
        </p:nvSpPr>
        <p:spPr/>
        <p:txBody>
          <a:bodyPr/>
          <a:lstStyle/>
          <a:p>
            <a:fld id="{0C4D3072-55D1-454B-BEA1-4FCB63513747}" type="slidenum">
              <a:rPr lang="en-US" smtClean="0"/>
              <a:pPr/>
              <a:t>3</a:t>
            </a:fld>
            <a:endParaRPr lang="en-US"/>
          </a:p>
        </p:txBody>
      </p:sp>
      <p:sp>
        <p:nvSpPr>
          <p:cNvPr id="6" name="Slide Number Placeholder 3">
            <a:extLst>
              <a:ext uri="{FF2B5EF4-FFF2-40B4-BE49-F238E27FC236}">
                <a16:creationId xmlns:a16="http://schemas.microsoft.com/office/drawing/2014/main" id="{F344FD31-3886-FC87-4C92-05666662B3CF}"/>
              </a:ext>
            </a:extLst>
          </p:cNvPr>
          <p:cNvSpPr txBox="1">
            <a:spLocks/>
          </p:cNvSpPr>
          <p:nvPr/>
        </p:nvSpPr>
        <p:spPr>
          <a:xfrm>
            <a:off x="11658600" y="6340475"/>
            <a:ext cx="381380" cy="365125"/>
          </a:xfrm>
          <a:prstGeom prst="rect">
            <a:avLst/>
          </a:prstGeom>
        </p:spPr>
        <p:txBody>
          <a:bodyPr vert="horz" lIns="91440" tIns="45720" rIns="91440" bIns="45720" rtlCol="0" anchor="b"/>
          <a:lstStyle>
            <a:defPPr>
              <a:defRPr lang="en-US"/>
            </a:defPPr>
            <a:lvl1pPr marL="0" algn="r" defTabSz="914400" rtl="0" eaLnBrk="1" latinLnBrk="0" hangingPunct="1">
              <a:defRPr sz="900" kern="1200">
                <a:solidFill>
                  <a:srgbClr val="13364A"/>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A6D7EE2-EA4D-A249-AAEC-92564BA0E588}" type="slidenum">
              <a:rPr kumimoji="0" lang="en-US" sz="10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 name="Title 5">
            <a:extLst>
              <a:ext uri="{FF2B5EF4-FFF2-40B4-BE49-F238E27FC236}">
                <a16:creationId xmlns:a16="http://schemas.microsoft.com/office/drawing/2014/main" id="{C7987BE8-76F0-6802-8725-CA9D8CE96B9E}"/>
              </a:ext>
            </a:extLst>
          </p:cNvPr>
          <p:cNvSpPr>
            <a:spLocks noGrp="1" noChangeArrowheads="1"/>
          </p:cNvSpPr>
          <p:nvPr/>
        </p:nvSpPr>
        <p:spPr>
          <a:xfrm>
            <a:off x="323384" y="54679"/>
            <a:ext cx="10181442" cy="18620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a:lstStyle>
          <a:p>
            <a:r>
              <a:rPr lang="en-ID" altLang="en-US" sz="3600" dirty="0">
                <a:solidFill>
                  <a:srgbClr val="00B0F0"/>
                </a:solidFill>
                <a:latin typeface="Verdana Pro"/>
                <a:ea typeface="+mj-lt"/>
                <a:cs typeface="+mj-lt"/>
              </a:rPr>
              <a:t>Background – My story </a:t>
            </a:r>
            <a:endParaRPr lang="en-US" sz="3600" b="0" dirty="0">
              <a:solidFill>
                <a:srgbClr val="00B0F0"/>
              </a:solidFill>
              <a:latin typeface="Calibri Light"/>
              <a:ea typeface="+mj-lt"/>
              <a:cs typeface="+mj-lt"/>
            </a:endParaRPr>
          </a:p>
        </p:txBody>
      </p:sp>
      <p:sp>
        <p:nvSpPr>
          <p:cNvPr id="11" name="TextBox 10">
            <a:extLst>
              <a:ext uri="{FF2B5EF4-FFF2-40B4-BE49-F238E27FC236}">
                <a16:creationId xmlns:a16="http://schemas.microsoft.com/office/drawing/2014/main" id="{C05C3218-05CE-F505-3A81-18B7E26A60EE}"/>
              </a:ext>
            </a:extLst>
          </p:cNvPr>
          <p:cNvSpPr txBox="1"/>
          <p:nvPr/>
        </p:nvSpPr>
        <p:spPr>
          <a:xfrm>
            <a:off x="323384" y="1991275"/>
            <a:ext cx="6870700" cy="5343963"/>
          </a:xfrm>
          <a:prstGeom prst="rect">
            <a:avLst/>
          </a:prstGeom>
          <a:noFill/>
        </p:spPr>
        <p:txBody>
          <a:bodyPr wrap="square" lIns="68580" tIns="34290" rIns="68580" bIns="34290" anchor="t">
            <a:spAutoFit/>
          </a:bodyPr>
          <a:lstStyle/>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Change was needed</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Exercises in self awareness</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Input from friends and mentors</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Leverage connections and relationships</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Small projects to start, building trust</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Opportunities blossom</a:t>
            </a:r>
          </a:p>
          <a:p>
            <a:pPr marL="596741" lvl="1" indent="-285750" defTabSz="342900">
              <a:lnSpc>
                <a:spcPct val="150000"/>
              </a:lnSpc>
              <a:buFont typeface="Wingdings" panose="05000000000000000000" pitchFamily="2" charset="2"/>
              <a:buChar char="q"/>
              <a:defRPr/>
            </a:pPr>
            <a:endParaRPr lang="en-US" b="1" dirty="0">
              <a:solidFill>
                <a:schemeClr val="tx1">
                  <a:lumMod val="50000"/>
                  <a:lumOff val="50000"/>
                </a:schemeClr>
              </a:solidFill>
              <a:latin typeface="Open Sans"/>
            </a:endParaRPr>
          </a:p>
          <a:p>
            <a:pPr marL="596741" lvl="1" indent="-285750" defTabSz="342900">
              <a:lnSpc>
                <a:spcPct val="150000"/>
              </a:lnSpc>
              <a:buFont typeface="Wingdings" panose="05000000000000000000" pitchFamily="2" charset="2"/>
              <a:buChar char="q"/>
              <a:defRPr/>
            </a:pPr>
            <a:endParaRPr lang="en-US" b="1" dirty="0">
              <a:solidFill>
                <a:schemeClr val="tx1">
                  <a:lumMod val="50000"/>
                  <a:lumOff val="50000"/>
                </a:schemeClr>
              </a:solidFill>
              <a:latin typeface="Open Sans"/>
            </a:endParaRPr>
          </a:p>
          <a:p>
            <a:pPr marL="596741" lvl="1" indent="-285750" defTabSz="342900">
              <a:lnSpc>
                <a:spcPct val="150000"/>
              </a:lnSpc>
              <a:buFont typeface="Wingdings" panose="05000000000000000000" pitchFamily="2" charset="2"/>
              <a:buChar char="q"/>
              <a:defRPr/>
            </a:pPr>
            <a:endParaRPr lang="en-US" b="1" dirty="0">
              <a:solidFill>
                <a:schemeClr val="tx1">
                  <a:lumMod val="50000"/>
                  <a:lumOff val="50000"/>
                </a:schemeClr>
              </a:solidFill>
              <a:latin typeface="Open Sans"/>
            </a:endParaRPr>
          </a:p>
          <a:p>
            <a:pPr marL="596741" lvl="1" indent="-285750" defTabSz="342900">
              <a:lnSpc>
                <a:spcPct val="150000"/>
              </a:lnSpc>
              <a:buFont typeface="Wingdings" panose="05000000000000000000" pitchFamily="2" charset="2"/>
              <a:buChar char="q"/>
              <a:defRPr/>
            </a:pPr>
            <a:endParaRPr lang="en-US" b="1" dirty="0">
              <a:solidFill>
                <a:schemeClr val="tx1">
                  <a:lumMod val="50000"/>
                  <a:lumOff val="50000"/>
                </a:schemeClr>
              </a:solidFill>
              <a:latin typeface="Open Sans"/>
            </a:endParaRPr>
          </a:p>
          <a:p>
            <a:pPr marL="310991" lvl="1" defTabSz="342900">
              <a:lnSpc>
                <a:spcPct val="150000"/>
              </a:lnSpc>
              <a:defRPr/>
            </a:pPr>
            <a:endParaRPr lang="en-US" b="1" dirty="0">
              <a:solidFill>
                <a:schemeClr val="tx1">
                  <a:lumMod val="50000"/>
                  <a:lumOff val="50000"/>
                </a:schemeClr>
              </a:solidFill>
              <a:latin typeface="Open Sans"/>
            </a:endParaRPr>
          </a:p>
          <a:p>
            <a:pPr marL="310991" lvl="1" defTabSz="342900">
              <a:lnSpc>
                <a:spcPct val="150000"/>
              </a:lnSpc>
              <a:buSzPct val="110000"/>
              <a:defRPr/>
            </a:pPr>
            <a:endParaRPr lang="en-US" b="1" dirty="0">
              <a:solidFill>
                <a:schemeClr val="tx1">
                  <a:lumMod val="50000"/>
                  <a:lumOff val="50000"/>
                </a:schemeClr>
              </a:solidFill>
              <a:latin typeface="Open Sans"/>
            </a:endParaRPr>
          </a:p>
          <a:p>
            <a:pPr marL="310991" lvl="1" defTabSz="342900">
              <a:lnSpc>
                <a:spcPct val="150000"/>
              </a:lnSpc>
              <a:defRPr/>
            </a:pPr>
            <a:endParaRPr lang="en-US" sz="1400" b="1" dirty="0">
              <a:solidFill>
                <a:schemeClr val="tx1">
                  <a:lumMod val="50000"/>
                  <a:lumOff val="50000"/>
                </a:schemeClr>
              </a:solidFill>
              <a:latin typeface="Open Sans"/>
            </a:endParaRPr>
          </a:p>
        </p:txBody>
      </p:sp>
      <p:pic>
        <p:nvPicPr>
          <p:cNvPr id="2" name="Picture 5" descr="Logo&#10;&#10;Description automatically generated">
            <a:extLst>
              <a:ext uri="{FF2B5EF4-FFF2-40B4-BE49-F238E27FC236}">
                <a16:creationId xmlns:a16="http://schemas.microsoft.com/office/drawing/2014/main" id="{FA3CFC65-F287-2130-720F-050B869DC7FE}"/>
              </a:ext>
            </a:extLst>
          </p:cNvPr>
          <p:cNvPicPr>
            <a:picLocks noChangeAspect="1"/>
          </p:cNvPicPr>
          <p:nvPr/>
        </p:nvPicPr>
        <p:blipFill>
          <a:blip r:embed="rId3"/>
          <a:stretch>
            <a:fillRect/>
          </a:stretch>
        </p:blipFill>
        <p:spPr>
          <a:xfrm>
            <a:off x="9032075" y="5987315"/>
            <a:ext cx="2867635" cy="634714"/>
          </a:xfrm>
          <a:prstGeom prst="rect">
            <a:avLst/>
          </a:prstGeom>
        </p:spPr>
      </p:pic>
    </p:spTree>
    <p:extLst>
      <p:ext uri="{BB962C8B-B14F-4D97-AF65-F5344CB8AC3E}">
        <p14:creationId xmlns:p14="http://schemas.microsoft.com/office/powerpoint/2010/main" val="224146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26302-57C3-A625-B04F-E5605388F9B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41EDD6-498D-2086-B514-E2AB2D7B042B}"/>
              </a:ext>
            </a:extLst>
          </p:cNvPr>
          <p:cNvSpPr>
            <a:spLocks noGrp="1"/>
          </p:cNvSpPr>
          <p:nvPr>
            <p:ph type="sldNum" sz="quarter" idx="4294967295"/>
          </p:nvPr>
        </p:nvSpPr>
        <p:spPr/>
        <p:txBody>
          <a:bodyPr/>
          <a:lstStyle/>
          <a:p>
            <a:fld id="{0C4D3072-55D1-454B-BEA1-4FCB63513747}" type="slidenum">
              <a:rPr lang="en-US" smtClean="0"/>
              <a:pPr/>
              <a:t>4</a:t>
            </a:fld>
            <a:endParaRPr lang="en-US"/>
          </a:p>
        </p:txBody>
      </p:sp>
      <p:sp>
        <p:nvSpPr>
          <p:cNvPr id="6" name="Slide Number Placeholder 3">
            <a:extLst>
              <a:ext uri="{FF2B5EF4-FFF2-40B4-BE49-F238E27FC236}">
                <a16:creationId xmlns:a16="http://schemas.microsoft.com/office/drawing/2014/main" id="{751318DC-BB2C-7E96-2BEA-6D947B6104C4}"/>
              </a:ext>
            </a:extLst>
          </p:cNvPr>
          <p:cNvSpPr txBox="1">
            <a:spLocks/>
          </p:cNvSpPr>
          <p:nvPr/>
        </p:nvSpPr>
        <p:spPr>
          <a:xfrm>
            <a:off x="11658600" y="6340475"/>
            <a:ext cx="381380" cy="365125"/>
          </a:xfrm>
          <a:prstGeom prst="rect">
            <a:avLst/>
          </a:prstGeom>
        </p:spPr>
        <p:txBody>
          <a:bodyPr vert="horz" lIns="91440" tIns="45720" rIns="91440" bIns="45720" rtlCol="0" anchor="b"/>
          <a:lstStyle>
            <a:defPPr>
              <a:defRPr lang="en-US"/>
            </a:defPPr>
            <a:lvl1pPr marL="0" algn="r" defTabSz="914400" rtl="0" eaLnBrk="1" latinLnBrk="0" hangingPunct="1">
              <a:defRPr sz="900" kern="1200">
                <a:solidFill>
                  <a:srgbClr val="13364A"/>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A6D7EE2-EA4D-A249-AAEC-92564BA0E588}" type="slidenum">
              <a:rPr kumimoji="0" lang="en-US" sz="10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 name="Title 5">
            <a:extLst>
              <a:ext uri="{FF2B5EF4-FFF2-40B4-BE49-F238E27FC236}">
                <a16:creationId xmlns:a16="http://schemas.microsoft.com/office/drawing/2014/main" id="{ACA4376D-E9FE-285F-D2C7-F82B15F4C912}"/>
              </a:ext>
            </a:extLst>
          </p:cNvPr>
          <p:cNvSpPr>
            <a:spLocks noGrp="1" noChangeArrowheads="1"/>
          </p:cNvSpPr>
          <p:nvPr/>
        </p:nvSpPr>
        <p:spPr>
          <a:xfrm>
            <a:off x="323384" y="54679"/>
            <a:ext cx="10181442" cy="19488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a:lstStyle>
          <a:p>
            <a:r>
              <a:rPr lang="en-ID" altLang="en-US" sz="3600" dirty="0">
                <a:solidFill>
                  <a:srgbClr val="00B0F0"/>
                </a:solidFill>
                <a:latin typeface="Verdana Pro"/>
                <a:ea typeface="+mj-lt"/>
                <a:cs typeface="+mj-lt"/>
              </a:rPr>
              <a:t>Objective: Improve Cancer Care in SE Iowa </a:t>
            </a:r>
            <a:endParaRPr lang="en-US" sz="3600" b="0" dirty="0">
              <a:solidFill>
                <a:srgbClr val="00B0F0"/>
              </a:solidFill>
              <a:latin typeface="Calibri Light"/>
              <a:ea typeface="+mj-lt"/>
              <a:cs typeface="+mj-lt"/>
            </a:endParaRPr>
          </a:p>
        </p:txBody>
      </p:sp>
      <p:sp>
        <p:nvSpPr>
          <p:cNvPr id="11" name="TextBox 10">
            <a:extLst>
              <a:ext uri="{FF2B5EF4-FFF2-40B4-BE49-F238E27FC236}">
                <a16:creationId xmlns:a16="http://schemas.microsoft.com/office/drawing/2014/main" id="{96826F7E-6FC3-4D45-1CE4-5E664966A952}"/>
              </a:ext>
            </a:extLst>
          </p:cNvPr>
          <p:cNvSpPr txBox="1"/>
          <p:nvPr/>
        </p:nvSpPr>
        <p:spPr>
          <a:xfrm>
            <a:off x="258308" y="2232113"/>
            <a:ext cx="6870700" cy="2850973"/>
          </a:xfrm>
          <a:prstGeom prst="rect">
            <a:avLst/>
          </a:prstGeom>
          <a:noFill/>
        </p:spPr>
        <p:txBody>
          <a:bodyPr wrap="square" lIns="68580" tIns="34290" rIns="68580" bIns="34290" anchor="t">
            <a:spAutoFit/>
          </a:bodyPr>
          <a:lstStyle/>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Understand the ‘Why?’</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Describe our ‘How?’</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Discuss missteps and obstacles</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Foster cancer care networking across rural Iowa</a:t>
            </a:r>
          </a:p>
          <a:p>
            <a:pPr marL="310991" lvl="1" defTabSz="342900">
              <a:lnSpc>
                <a:spcPct val="150000"/>
              </a:lnSpc>
              <a:defRPr/>
            </a:pPr>
            <a:endParaRPr lang="en-US" b="1" dirty="0">
              <a:solidFill>
                <a:schemeClr val="tx1">
                  <a:lumMod val="50000"/>
                  <a:lumOff val="50000"/>
                </a:schemeClr>
              </a:solidFill>
              <a:latin typeface="Open Sans"/>
            </a:endParaRPr>
          </a:p>
          <a:p>
            <a:pPr marL="310991" lvl="1" defTabSz="342900">
              <a:lnSpc>
                <a:spcPct val="150000"/>
              </a:lnSpc>
              <a:buSzPct val="110000"/>
              <a:defRPr/>
            </a:pPr>
            <a:endParaRPr lang="en-US" b="1" dirty="0">
              <a:solidFill>
                <a:schemeClr val="tx1">
                  <a:lumMod val="50000"/>
                  <a:lumOff val="50000"/>
                </a:schemeClr>
              </a:solidFill>
              <a:latin typeface="Open Sans"/>
            </a:endParaRPr>
          </a:p>
          <a:p>
            <a:pPr marL="310991" lvl="1" defTabSz="342900">
              <a:lnSpc>
                <a:spcPct val="150000"/>
              </a:lnSpc>
              <a:defRPr/>
            </a:pPr>
            <a:endParaRPr lang="en-US" sz="1400" b="1" dirty="0">
              <a:solidFill>
                <a:schemeClr val="tx1">
                  <a:lumMod val="50000"/>
                  <a:lumOff val="50000"/>
                </a:schemeClr>
              </a:solidFill>
              <a:latin typeface="Open Sans"/>
            </a:endParaRPr>
          </a:p>
        </p:txBody>
      </p:sp>
      <p:pic>
        <p:nvPicPr>
          <p:cNvPr id="2" name="Picture 5" descr="Logo&#10;&#10;Description automatically generated">
            <a:extLst>
              <a:ext uri="{FF2B5EF4-FFF2-40B4-BE49-F238E27FC236}">
                <a16:creationId xmlns:a16="http://schemas.microsoft.com/office/drawing/2014/main" id="{EB213C9E-C985-C7C9-539F-752F69CED6EC}"/>
              </a:ext>
            </a:extLst>
          </p:cNvPr>
          <p:cNvPicPr>
            <a:picLocks noChangeAspect="1"/>
          </p:cNvPicPr>
          <p:nvPr/>
        </p:nvPicPr>
        <p:blipFill>
          <a:blip r:embed="rId3"/>
          <a:stretch>
            <a:fillRect/>
          </a:stretch>
        </p:blipFill>
        <p:spPr>
          <a:xfrm>
            <a:off x="9032075" y="5987315"/>
            <a:ext cx="2867635" cy="634714"/>
          </a:xfrm>
          <a:prstGeom prst="rect">
            <a:avLst/>
          </a:prstGeom>
        </p:spPr>
      </p:pic>
    </p:spTree>
    <p:extLst>
      <p:ext uri="{BB962C8B-B14F-4D97-AF65-F5344CB8AC3E}">
        <p14:creationId xmlns:p14="http://schemas.microsoft.com/office/powerpoint/2010/main" val="370295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F5A80-8F41-8585-EB22-50B9521B0F1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2FEC44-8C2C-5E4F-93D9-7E0CFAF23F6A}"/>
              </a:ext>
            </a:extLst>
          </p:cNvPr>
          <p:cNvSpPr>
            <a:spLocks noGrp="1"/>
          </p:cNvSpPr>
          <p:nvPr>
            <p:ph type="sldNum" sz="quarter" idx="4294967295"/>
          </p:nvPr>
        </p:nvSpPr>
        <p:spPr/>
        <p:txBody>
          <a:bodyPr/>
          <a:lstStyle/>
          <a:p>
            <a:fld id="{0C4D3072-55D1-454B-BEA1-4FCB63513747}" type="slidenum">
              <a:rPr lang="en-US" smtClean="0"/>
              <a:pPr/>
              <a:t>5</a:t>
            </a:fld>
            <a:endParaRPr lang="en-US"/>
          </a:p>
        </p:txBody>
      </p:sp>
      <p:sp>
        <p:nvSpPr>
          <p:cNvPr id="6" name="Slide Number Placeholder 3">
            <a:extLst>
              <a:ext uri="{FF2B5EF4-FFF2-40B4-BE49-F238E27FC236}">
                <a16:creationId xmlns:a16="http://schemas.microsoft.com/office/drawing/2014/main" id="{6C1A0E25-7175-B172-04AB-A6DC518609A1}"/>
              </a:ext>
            </a:extLst>
          </p:cNvPr>
          <p:cNvSpPr txBox="1">
            <a:spLocks/>
          </p:cNvSpPr>
          <p:nvPr/>
        </p:nvSpPr>
        <p:spPr>
          <a:xfrm>
            <a:off x="11658600" y="6340475"/>
            <a:ext cx="381380" cy="365125"/>
          </a:xfrm>
          <a:prstGeom prst="rect">
            <a:avLst/>
          </a:prstGeom>
        </p:spPr>
        <p:txBody>
          <a:bodyPr vert="horz" lIns="91440" tIns="45720" rIns="91440" bIns="45720" rtlCol="0" anchor="b"/>
          <a:lstStyle>
            <a:defPPr>
              <a:defRPr lang="en-US"/>
            </a:defPPr>
            <a:lvl1pPr marL="0" algn="r" defTabSz="914400" rtl="0" eaLnBrk="1" latinLnBrk="0" hangingPunct="1">
              <a:defRPr sz="900" kern="1200">
                <a:solidFill>
                  <a:srgbClr val="13364A"/>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A6D7EE2-EA4D-A249-AAEC-92564BA0E588}" type="slidenum">
              <a:rPr kumimoji="0" lang="en-US" sz="10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 name="Title 5">
            <a:extLst>
              <a:ext uri="{FF2B5EF4-FFF2-40B4-BE49-F238E27FC236}">
                <a16:creationId xmlns:a16="http://schemas.microsoft.com/office/drawing/2014/main" id="{94CACD77-4782-5F55-4919-8B07D15E1EB9}"/>
              </a:ext>
            </a:extLst>
          </p:cNvPr>
          <p:cNvSpPr>
            <a:spLocks noGrp="1" noChangeArrowheads="1"/>
          </p:cNvSpPr>
          <p:nvPr/>
        </p:nvSpPr>
        <p:spPr>
          <a:xfrm>
            <a:off x="323384" y="54679"/>
            <a:ext cx="10181442" cy="15103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a:lstStyle>
          <a:p>
            <a:r>
              <a:rPr lang="en-ID" altLang="en-US" sz="3600" dirty="0">
                <a:solidFill>
                  <a:srgbClr val="00B0F0"/>
                </a:solidFill>
                <a:latin typeface="Verdana Pro"/>
                <a:ea typeface="+mj-lt"/>
                <a:cs typeface="+mj-lt"/>
              </a:rPr>
              <a:t>Why pursue CoC accreditation? </a:t>
            </a:r>
            <a:endParaRPr lang="en-US" sz="3600" b="0" dirty="0">
              <a:solidFill>
                <a:srgbClr val="00B0F0"/>
              </a:solidFill>
              <a:latin typeface="Calibri Light"/>
              <a:ea typeface="+mj-lt"/>
              <a:cs typeface="+mj-lt"/>
            </a:endParaRPr>
          </a:p>
        </p:txBody>
      </p:sp>
      <p:sp>
        <p:nvSpPr>
          <p:cNvPr id="11" name="TextBox 10">
            <a:extLst>
              <a:ext uri="{FF2B5EF4-FFF2-40B4-BE49-F238E27FC236}">
                <a16:creationId xmlns:a16="http://schemas.microsoft.com/office/drawing/2014/main" id="{206C06F3-41AD-C8A1-F862-FE49DAA546A9}"/>
              </a:ext>
            </a:extLst>
          </p:cNvPr>
          <p:cNvSpPr txBox="1"/>
          <p:nvPr/>
        </p:nvSpPr>
        <p:spPr>
          <a:xfrm>
            <a:off x="39288" y="1777135"/>
            <a:ext cx="6870700" cy="4928465"/>
          </a:xfrm>
          <a:prstGeom prst="rect">
            <a:avLst/>
          </a:prstGeom>
          <a:noFill/>
        </p:spPr>
        <p:txBody>
          <a:bodyPr wrap="square" lIns="68580" tIns="34290" rIns="68580" bIns="34290" anchor="t">
            <a:spAutoFit/>
          </a:bodyPr>
          <a:lstStyle/>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Improves cancer outcomes</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Increases ancillary volumes</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Spins off into other service lines</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Helps with recruitment and retention</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Builds medical staff cohesion/communication</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Builds community awareness</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Improves hospital reputation and market share (increased 10% the last 7 years with patients served from 28 counties)</a:t>
            </a:r>
          </a:p>
          <a:p>
            <a:pPr marL="310991" lvl="1" defTabSz="342900">
              <a:lnSpc>
                <a:spcPct val="150000"/>
              </a:lnSpc>
              <a:defRPr/>
            </a:pPr>
            <a:endParaRPr lang="en-US" b="1" dirty="0">
              <a:solidFill>
                <a:schemeClr val="tx1">
                  <a:lumMod val="50000"/>
                  <a:lumOff val="50000"/>
                </a:schemeClr>
              </a:solidFill>
              <a:latin typeface="Open Sans"/>
            </a:endParaRPr>
          </a:p>
          <a:p>
            <a:pPr marL="310991" lvl="1" defTabSz="342900">
              <a:lnSpc>
                <a:spcPct val="150000"/>
              </a:lnSpc>
              <a:buSzPct val="110000"/>
              <a:defRPr/>
            </a:pPr>
            <a:endParaRPr lang="en-US" b="1" dirty="0">
              <a:solidFill>
                <a:schemeClr val="tx1">
                  <a:lumMod val="50000"/>
                  <a:lumOff val="50000"/>
                </a:schemeClr>
              </a:solidFill>
              <a:latin typeface="Open Sans"/>
            </a:endParaRPr>
          </a:p>
          <a:p>
            <a:pPr marL="310991" lvl="1" defTabSz="342900">
              <a:lnSpc>
                <a:spcPct val="150000"/>
              </a:lnSpc>
              <a:defRPr/>
            </a:pPr>
            <a:endParaRPr lang="en-US" sz="1400" b="1" dirty="0">
              <a:solidFill>
                <a:schemeClr val="tx1">
                  <a:lumMod val="50000"/>
                  <a:lumOff val="50000"/>
                </a:schemeClr>
              </a:solidFill>
              <a:latin typeface="Open Sans"/>
            </a:endParaRPr>
          </a:p>
        </p:txBody>
      </p:sp>
      <p:pic>
        <p:nvPicPr>
          <p:cNvPr id="2" name="Picture 5" descr="Logo&#10;&#10;Description automatically generated">
            <a:extLst>
              <a:ext uri="{FF2B5EF4-FFF2-40B4-BE49-F238E27FC236}">
                <a16:creationId xmlns:a16="http://schemas.microsoft.com/office/drawing/2014/main" id="{2BCC25E3-BEA5-069C-5138-DA30D7E13C51}"/>
              </a:ext>
            </a:extLst>
          </p:cNvPr>
          <p:cNvPicPr>
            <a:picLocks noChangeAspect="1"/>
          </p:cNvPicPr>
          <p:nvPr/>
        </p:nvPicPr>
        <p:blipFill>
          <a:blip r:embed="rId3"/>
          <a:stretch>
            <a:fillRect/>
          </a:stretch>
        </p:blipFill>
        <p:spPr>
          <a:xfrm>
            <a:off x="9032075" y="5987315"/>
            <a:ext cx="2867635" cy="634714"/>
          </a:xfrm>
          <a:prstGeom prst="rect">
            <a:avLst/>
          </a:prstGeom>
        </p:spPr>
      </p:pic>
    </p:spTree>
    <p:extLst>
      <p:ext uri="{BB962C8B-B14F-4D97-AF65-F5344CB8AC3E}">
        <p14:creationId xmlns:p14="http://schemas.microsoft.com/office/powerpoint/2010/main" val="89287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CACF5-9864-9B74-EC5A-90FFCD70FB2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2CBA3F-8D89-70E0-7B40-DBDAC2DCE95C}"/>
              </a:ext>
            </a:extLst>
          </p:cNvPr>
          <p:cNvSpPr>
            <a:spLocks noGrp="1"/>
          </p:cNvSpPr>
          <p:nvPr>
            <p:ph type="sldNum" sz="quarter" idx="4294967295"/>
          </p:nvPr>
        </p:nvSpPr>
        <p:spPr/>
        <p:txBody>
          <a:bodyPr/>
          <a:lstStyle/>
          <a:p>
            <a:fld id="{0C4D3072-55D1-454B-BEA1-4FCB63513747}" type="slidenum">
              <a:rPr lang="en-US" smtClean="0"/>
              <a:pPr/>
              <a:t>6</a:t>
            </a:fld>
            <a:endParaRPr lang="en-US"/>
          </a:p>
        </p:txBody>
      </p:sp>
      <p:sp>
        <p:nvSpPr>
          <p:cNvPr id="6" name="Slide Number Placeholder 3">
            <a:extLst>
              <a:ext uri="{FF2B5EF4-FFF2-40B4-BE49-F238E27FC236}">
                <a16:creationId xmlns:a16="http://schemas.microsoft.com/office/drawing/2014/main" id="{00F61B2B-05A6-5CC0-EC47-95E0FC2DA0E2}"/>
              </a:ext>
            </a:extLst>
          </p:cNvPr>
          <p:cNvSpPr txBox="1">
            <a:spLocks/>
          </p:cNvSpPr>
          <p:nvPr/>
        </p:nvSpPr>
        <p:spPr>
          <a:xfrm>
            <a:off x="11658600" y="6340475"/>
            <a:ext cx="381380" cy="365125"/>
          </a:xfrm>
          <a:prstGeom prst="rect">
            <a:avLst/>
          </a:prstGeom>
        </p:spPr>
        <p:txBody>
          <a:bodyPr vert="horz" lIns="91440" tIns="45720" rIns="91440" bIns="45720" rtlCol="0" anchor="b"/>
          <a:lstStyle>
            <a:defPPr>
              <a:defRPr lang="en-US"/>
            </a:defPPr>
            <a:lvl1pPr marL="0" algn="r" defTabSz="914400" rtl="0" eaLnBrk="1" latinLnBrk="0" hangingPunct="1">
              <a:defRPr sz="900" kern="1200">
                <a:solidFill>
                  <a:srgbClr val="13364A"/>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A6D7EE2-EA4D-A249-AAEC-92564BA0E588}" type="slidenum">
              <a:rPr kumimoji="0" lang="en-US" sz="10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 name="Title 5">
            <a:extLst>
              <a:ext uri="{FF2B5EF4-FFF2-40B4-BE49-F238E27FC236}">
                <a16:creationId xmlns:a16="http://schemas.microsoft.com/office/drawing/2014/main" id="{E0EE40C0-E559-0B69-7857-FFA65FC4F69F}"/>
              </a:ext>
            </a:extLst>
          </p:cNvPr>
          <p:cNvSpPr>
            <a:spLocks noGrp="1" noChangeArrowheads="1"/>
          </p:cNvSpPr>
          <p:nvPr/>
        </p:nvSpPr>
        <p:spPr>
          <a:xfrm>
            <a:off x="323384" y="54679"/>
            <a:ext cx="10181442" cy="1637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a:lstStyle>
          <a:p>
            <a:r>
              <a:rPr lang="en-ID" altLang="en-US" sz="3600" dirty="0">
                <a:solidFill>
                  <a:srgbClr val="00B0F0"/>
                </a:solidFill>
                <a:latin typeface="Verdana Pro"/>
                <a:ea typeface="+mj-lt"/>
                <a:cs typeface="+mj-lt"/>
              </a:rPr>
              <a:t>Improving Cancer Care </a:t>
            </a:r>
            <a:endParaRPr lang="en-US" sz="3600" b="0" dirty="0">
              <a:solidFill>
                <a:srgbClr val="00B0F0"/>
              </a:solidFill>
              <a:latin typeface="Calibri Light"/>
              <a:ea typeface="+mj-lt"/>
              <a:cs typeface="+mj-lt"/>
            </a:endParaRPr>
          </a:p>
        </p:txBody>
      </p:sp>
      <p:sp>
        <p:nvSpPr>
          <p:cNvPr id="11" name="TextBox 10">
            <a:extLst>
              <a:ext uri="{FF2B5EF4-FFF2-40B4-BE49-F238E27FC236}">
                <a16:creationId xmlns:a16="http://schemas.microsoft.com/office/drawing/2014/main" id="{C0DEF674-2729-8BF4-BAB5-56BD491BA279}"/>
              </a:ext>
            </a:extLst>
          </p:cNvPr>
          <p:cNvSpPr txBox="1"/>
          <p:nvPr/>
        </p:nvSpPr>
        <p:spPr>
          <a:xfrm>
            <a:off x="-75800" y="1791705"/>
            <a:ext cx="9238915" cy="4512967"/>
          </a:xfrm>
          <a:prstGeom prst="rect">
            <a:avLst/>
          </a:prstGeom>
          <a:noFill/>
        </p:spPr>
        <p:txBody>
          <a:bodyPr wrap="square" lIns="68580" tIns="34290" rIns="68580" bIns="34290" anchor="t">
            <a:spAutoFit/>
          </a:bodyPr>
          <a:lstStyle/>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Data driven improvement</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Accurate staging, Timely therapy, Guideline adherence</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NCDB feedback</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Accurate staging</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Increased survival in common cancers</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Comprehensive care</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Tumor board</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Non-medical care</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Survivorship &amp; Palliative care</a:t>
            </a:r>
          </a:p>
          <a:p>
            <a:pPr marL="310991" lvl="1" defTabSz="342900">
              <a:lnSpc>
                <a:spcPct val="150000"/>
              </a:lnSpc>
              <a:buSzPct val="110000"/>
              <a:defRPr/>
            </a:pPr>
            <a:endParaRPr lang="en-US" b="1" dirty="0">
              <a:solidFill>
                <a:schemeClr val="tx1">
                  <a:lumMod val="50000"/>
                  <a:lumOff val="50000"/>
                </a:schemeClr>
              </a:solidFill>
              <a:latin typeface="Open Sans"/>
            </a:endParaRPr>
          </a:p>
          <a:p>
            <a:pPr marL="310991" lvl="1" defTabSz="342900">
              <a:lnSpc>
                <a:spcPct val="150000"/>
              </a:lnSpc>
              <a:defRPr/>
            </a:pPr>
            <a:endParaRPr lang="en-US" sz="1400" b="1" dirty="0">
              <a:solidFill>
                <a:schemeClr val="tx1">
                  <a:lumMod val="50000"/>
                  <a:lumOff val="50000"/>
                </a:schemeClr>
              </a:solidFill>
              <a:latin typeface="Open Sans"/>
            </a:endParaRPr>
          </a:p>
        </p:txBody>
      </p:sp>
      <p:pic>
        <p:nvPicPr>
          <p:cNvPr id="2" name="Picture 5" descr="Logo&#10;&#10;Description automatically generated">
            <a:extLst>
              <a:ext uri="{FF2B5EF4-FFF2-40B4-BE49-F238E27FC236}">
                <a16:creationId xmlns:a16="http://schemas.microsoft.com/office/drawing/2014/main" id="{BD069C28-27EA-45A8-5DD3-EC6B99F71E62}"/>
              </a:ext>
            </a:extLst>
          </p:cNvPr>
          <p:cNvPicPr>
            <a:picLocks noChangeAspect="1"/>
          </p:cNvPicPr>
          <p:nvPr/>
        </p:nvPicPr>
        <p:blipFill>
          <a:blip r:embed="rId3"/>
          <a:stretch>
            <a:fillRect/>
          </a:stretch>
        </p:blipFill>
        <p:spPr>
          <a:xfrm>
            <a:off x="9032075" y="5987315"/>
            <a:ext cx="2867635" cy="634714"/>
          </a:xfrm>
          <a:prstGeom prst="rect">
            <a:avLst/>
          </a:prstGeom>
        </p:spPr>
      </p:pic>
    </p:spTree>
    <p:extLst>
      <p:ext uri="{BB962C8B-B14F-4D97-AF65-F5344CB8AC3E}">
        <p14:creationId xmlns:p14="http://schemas.microsoft.com/office/powerpoint/2010/main" val="421469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E7E91-EC88-7B59-C56C-411FB4E7111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A7C388-7789-5630-6071-1986B797127D}"/>
              </a:ext>
            </a:extLst>
          </p:cNvPr>
          <p:cNvSpPr>
            <a:spLocks noGrp="1"/>
          </p:cNvSpPr>
          <p:nvPr>
            <p:ph type="sldNum" sz="quarter" idx="4294967295"/>
          </p:nvPr>
        </p:nvSpPr>
        <p:spPr/>
        <p:txBody>
          <a:bodyPr/>
          <a:lstStyle/>
          <a:p>
            <a:fld id="{0C4D3072-55D1-454B-BEA1-4FCB63513747}" type="slidenum">
              <a:rPr lang="en-US" smtClean="0"/>
              <a:pPr/>
              <a:t>7</a:t>
            </a:fld>
            <a:endParaRPr lang="en-US"/>
          </a:p>
        </p:txBody>
      </p:sp>
      <p:sp>
        <p:nvSpPr>
          <p:cNvPr id="6" name="Slide Number Placeholder 3">
            <a:extLst>
              <a:ext uri="{FF2B5EF4-FFF2-40B4-BE49-F238E27FC236}">
                <a16:creationId xmlns:a16="http://schemas.microsoft.com/office/drawing/2014/main" id="{1BA2D09D-DCFA-E6D3-7210-989E2570C4A8}"/>
              </a:ext>
            </a:extLst>
          </p:cNvPr>
          <p:cNvSpPr txBox="1">
            <a:spLocks/>
          </p:cNvSpPr>
          <p:nvPr/>
        </p:nvSpPr>
        <p:spPr>
          <a:xfrm>
            <a:off x="11658600" y="6340475"/>
            <a:ext cx="381380" cy="365125"/>
          </a:xfrm>
          <a:prstGeom prst="rect">
            <a:avLst/>
          </a:prstGeom>
        </p:spPr>
        <p:txBody>
          <a:bodyPr vert="horz" lIns="91440" tIns="45720" rIns="91440" bIns="45720" rtlCol="0" anchor="b"/>
          <a:lstStyle>
            <a:defPPr>
              <a:defRPr lang="en-US"/>
            </a:defPPr>
            <a:lvl1pPr marL="0" algn="r" defTabSz="914400" rtl="0" eaLnBrk="1" latinLnBrk="0" hangingPunct="1">
              <a:defRPr sz="900" kern="1200">
                <a:solidFill>
                  <a:srgbClr val="13364A"/>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A6D7EE2-EA4D-A249-AAEC-92564BA0E588}" type="slidenum">
              <a:rPr kumimoji="0" lang="en-US" sz="10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 name="Title 5">
            <a:extLst>
              <a:ext uri="{FF2B5EF4-FFF2-40B4-BE49-F238E27FC236}">
                <a16:creationId xmlns:a16="http://schemas.microsoft.com/office/drawing/2014/main" id="{6E7AC277-20BA-8BFB-8FDA-B4268BF8FFA2}"/>
              </a:ext>
            </a:extLst>
          </p:cNvPr>
          <p:cNvSpPr>
            <a:spLocks noGrp="1" noChangeArrowheads="1"/>
          </p:cNvSpPr>
          <p:nvPr/>
        </p:nvSpPr>
        <p:spPr>
          <a:xfrm>
            <a:off x="323384" y="54679"/>
            <a:ext cx="10181442" cy="17357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a:lstStyle>
          <a:p>
            <a:r>
              <a:rPr lang="en-ID" altLang="en-US" sz="3600" dirty="0">
                <a:solidFill>
                  <a:srgbClr val="00B0F0"/>
                </a:solidFill>
                <a:latin typeface="Verdana Pro"/>
                <a:ea typeface="+mj-lt"/>
                <a:cs typeface="+mj-lt"/>
              </a:rPr>
              <a:t>Yes, there are more meetings but… </a:t>
            </a:r>
            <a:endParaRPr lang="en-US" sz="3600" b="0" dirty="0">
              <a:solidFill>
                <a:srgbClr val="00B0F0"/>
              </a:solidFill>
              <a:latin typeface="Calibri Light"/>
              <a:ea typeface="+mj-lt"/>
              <a:cs typeface="+mj-lt"/>
            </a:endParaRPr>
          </a:p>
        </p:txBody>
      </p:sp>
      <p:sp>
        <p:nvSpPr>
          <p:cNvPr id="11" name="TextBox 10">
            <a:extLst>
              <a:ext uri="{FF2B5EF4-FFF2-40B4-BE49-F238E27FC236}">
                <a16:creationId xmlns:a16="http://schemas.microsoft.com/office/drawing/2014/main" id="{6FB47FD6-FBF5-52F4-0CC6-B4066AA8DF58}"/>
              </a:ext>
            </a:extLst>
          </p:cNvPr>
          <p:cNvSpPr txBox="1"/>
          <p:nvPr/>
        </p:nvSpPr>
        <p:spPr>
          <a:xfrm>
            <a:off x="0" y="1889847"/>
            <a:ext cx="9238915" cy="4097468"/>
          </a:xfrm>
          <a:prstGeom prst="rect">
            <a:avLst/>
          </a:prstGeom>
          <a:noFill/>
        </p:spPr>
        <p:txBody>
          <a:bodyPr wrap="square" lIns="68580" tIns="34290" rIns="68580" bIns="34290" anchor="t">
            <a:spAutoFit/>
          </a:bodyPr>
          <a:lstStyle/>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Collaboration across specialties</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Education / Collegiality</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Build data infrastructure</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Measure, benchmark, continuous improvement</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Cost of accreditation offset by</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Improve guideline compliance</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Patient retention</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Reduced treatment variation</a:t>
            </a:r>
          </a:p>
          <a:p>
            <a:pPr marL="596741" lvl="1" indent="-285750" defTabSz="342900">
              <a:lnSpc>
                <a:spcPct val="150000"/>
              </a:lnSpc>
              <a:buSzPct val="110000"/>
              <a:buFont typeface="Wingdings" panose="05000000000000000000" pitchFamily="2" charset="2"/>
              <a:buChar char="q"/>
              <a:defRPr/>
            </a:pPr>
            <a:r>
              <a:rPr lang="en-US" b="1" dirty="0">
                <a:solidFill>
                  <a:schemeClr val="tx1">
                    <a:lumMod val="50000"/>
                    <a:lumOff val="50000"/>
                  </a:schemeClr>
                </a:solidFill>
                <a:latin typeface="Open Sans"/>
              </a:rPr>
              <a:t>Future payor issues and prior authorizations</a:t>
            </a:r>
          </a:p>
          <a:p>
            <a:pPr marL="310991" lvl="1" defTabSz="342900">
              <a:lnSpc>
                <a:spcPct val="150000"/>
              </a:lnSpc>
              <a:defRPr/>
            </a:pPr>
            <a:endParaRPr lang="en-US" sz="1400" b="1" dirty="0">
              <a:solidFill>
                <a:schemeClr val="tx1">
                  <a:lumMod val="50000"/>
                  <a:lumOff val="50000"/>
                </a:schemeClr>
              </a:solidFill>
              <a:latin typeface="Open Sans"/>
            </a:endParaRPr>
          </a:p>
        </p:txBody>
      </p:sp>
      <p:pic>
        <p:nvPicPr>
          <p:cNvPr id="2" name="Picture 5" descr="Logo&#10;&#10;Description automatically generated">
            <a:extLst>
              <a:ext uri="{FF2B5EF4-FFF2-40B4-BE49-F238E27FC236}">
                <a16:creationId xmlns:a16="http://schemas.microsoft.com/office/drawing/2014/main" id="{F2E4D3D6-D100-B132-CA76-EC1A883FA0C6}"/>
              </a:ext>
            </a:extLst>
          </p:cNvPr>
          <p:cNvPicPr>
            <a:picLocks noChangeAspect="1"/>
          </p:cNvPicPr>
          <p:nvPr/>
        </p:nvPicPr>
        <p:blipFill>
          <a:blip r:embed="rId3"/>
          <a:stretch>
            <a:fillRect/>
          </a:stretch>
        </p:blipFill>
        <p:spPr>
          <a:xfrm>
            <a:off x="9032075" y="5987315"/>
            <a:ext cx="2867635" cy="634714"/>
          </a:xfrm>
          <a:prstGeom prst="rect">
            <a:avLst/>
          </a:prstGeom>
        </p:spPr>
      </p:pic>
    </p:spTree>
    <p:extLst>
      <p:ext uri="{BB962C8B-B14F-4D97-AF65-F5344CB8AC3E}">
        <p14:creationId xmlns:p14="http://schemas.microsoft.com/office/powerpoint/2010/main" val="410572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D4AC5-6BAC-6A3C-793F-02329BA1859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165F77C-80BA-EB48-1A8E-EE16025399AD}"/>
              </a:ext>
            </a:extLst>
          </p:cNvPr>
          <p:cNvSpPr>
            <a:spLocks noGrp="1"/>
          </p:cNvSpPr>
          <p:nvPr>
            <p:ph type="sldNum" sz="quarter" idx="4294967295"/>
          </p:nvPr>
        </p:nvSpPr>
        <p:spPr/>
        <p:txBody>
          <a:bodyPr/>
          <a:lstStyle/>
          <a:p>
            <a:fld id="{0C4D3072-55D1-454B-BEA1-4FCB63513747}" type="slidenum">
              <a:rPr lang="en-US" smtClean="0"/>
              <a:pPr/>
              <a:t>8</a:t>
            </a:fld>
            <a:endParaRPr lang="en-US"/>
          </a:p>
        </p:txBody>
      </p:sp>
      <p:sp>
        <p:nvSpPr>
          <p:cNvPr id="6" name="Slide Number Placeholder 3">
            <a:extLst>
              <a:ext uri="{FF2B5EF4-FFF2-40B4-BE49-F238E27FC236}">
                <a16:creationId xmlns:a16="http://schemas.microsoft.com/office/drawing/2014/main" id="{E7D23C40-6FA8-A6CB-0852-2B639B924FB8}"/>
              </a:ext>
            </a:extLst>
          </p:cNvPr>
          <p:cNvSpPr txBox="1">
            <a:spLocks/>
          </p:cNvSpPr>
          <p:nvPr/>
        </p:nvSpPr>
        <p:spPr>
          <a:xfrm>
            <a:off x="11658600" y="6340475"/>
            <a:ext cx="381380" cy="365125"/>
          </a:xfrm>
          <a:prstGeom prst="rect">
            <a:avLst/>
          </a:prstGeom>
        </p:spPr>
        <p:txBody>
          <a:bodyPr vert="horz" lIns="91440" tIns="45720" rIns="91440" bIns="45720" rtlCol="0" anchor="b"/>
          <a:lstStyle>
            <a:defPPr>
              <a:defRPr lang="en-US"/>
            </a:defPPr>
            <a:lvl1pPr marL="0" algn="r" defTabSz="914400" rtl="0" eaLnBrk="1" latinLnBrk="0" hangingPunct="1">
              <a:defRPr sz="900" kern="1200">
                <a:solidFill>
                  <a:srgbClr val="13364A"/>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A6D7EE2-EA4D-A249-AAEC-92564BA0E588}" type="slidenum">
              <a:rPr kumimoji="0" lang="en-US" sz="10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 name="Title 5">
            <a:extLst>
              <a:ext uri="{FF2B5EF4-FFF2-40B4-BE49-F238E27FC236}">
                <a16:creationId xmlns:a16="http://schemas.microsoft.com/office/drawing/2014/main" id="{DA4779F2-A4BE-9823-E39B-5845B0BDCF66}"/>
              </a:ext>
            </a:extLst>
          </p:cNvPr>
          <p:cNvSpPr>
            <a:spLocks noGrp="1" noChangeArrowheads="1"/>
          </p:cNvSpPr>
          <p:nvPr/>
        </p:nvSpPr>
        <p:spPr>
          <a:xfrm>
            <a:off x="323384" y="54679"/>
            <a:ext cx="10181442" cy="1504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a:lstStyle>
          <a:p>
            <a:r>
              <a:rPr lang="en-ID" altLang="en-US" sz="3600" dirty="0">
                <a:solidFill>
                  <a:srgbClr val="00B0F0"/>
                </a:solidFill>
                <a:latin typeface="Verdana Pro"/>
                <a:ea typeface="+mj-lt"/>
                <a:cs typeface="+mj-lt"/>
              </a:rPr>
              <a:t>Step 1: Look in the mirror </a:t>
            </a:r>
            <a:endParaRPr lang="en-US" sz="3600" b="0" dirty="0">
              <a:solidFill>
                <a:srgbClr val="00B0F0"/>
              </a:solidFill>
              <a:latin typeface="Calibri Light"/>
              <a:ea typeface="+mj-lt"/>
              <a:cs typeface="+mj-lt"/>
            </a:endParaRPr>
          </a:p>
        </p:txBody>
      </p:sp>
      <p:sp>
        <p:nvSpPr>
          <p:cNvPr id="11" name="TextBox 10">
            <a:extLst>
              <a:ext uri="{FF2B5EF4-FFF2-40B4-BE49-F238E27FC236}">
                <a16:creationId xmlns:a16="http://schemas.microsoft.com/office/drawing/2014/main" id="{9FE0C471-7249-3A61-4914-B0413A3E1942}"/>
              </a:ext>
            </a:extLst>
          </p:cNvPr>
          <p:cNvSpPr txBox="1"/>
          <p:nvPr/>
        </p:nvSpPr>
        <p:spPr>
          <a:xfrm>
            <a:off x="-84592" y="1658865"/>
            <a:ext cx="9238915" cy="4512967"/>
          </a:xfrm>
          <a:prstGeom prst="rect">
            <a:avLst/>
          </a:prstGeom>
          <a:noFill/>
        </p:spPr>
        <p:txBody>
          <a:bodyPr wrap="square" lIns="68580" tIns="34290" rIns="68580" bIns="34290" anchor="t">
            <a:spAutoFit/>
          </a:bodyPr>
          <a:lstStyle/>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What cards do you hold?  What’s missing?</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Providers / Specialists</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Non provider services</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Referrals / Network</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Administration support</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Board of Trustees</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Physical plant</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Mindset</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Growth vs. Scarcity</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Win-Win vs. Zero Sum Game</a:t>
            </a:r>
          </a:p>
          <a:p>
            <a:pPr marL="310991" lvl="1" defTabSz="342900">
              <a:lnSpc>
                <a:spcPct val="150000"/>
              </a:lnSpc>
              <a:defRPr/>
            </a:pPr>
            <a:endParaRPr lang="en-US" sz="1400" b="1" dirty="0">
              <a:solidFill>
                <a:schemeClr val="tx1">
                  <a:lumMod val="50000"/>
                  <a:lumOff val="50000"/>
                </a:schemeClr>
              </a:solidFill>
              <a:latin typeface="Open Sans"/>
            </a:endParaRPr>
          </a:p>
        </p:txBody>
      </p:sp>
      <p:pic>
        <p:nvPicPr>
          <p:cNvPr id="2" name="Picture 5" descr="Logo&#10;&#10;Description automatically generated">
            <a:extLst>
              <a:ext uri="{FF2B5EF4-FFF2-40B4-BE49-F238E27FC236}">
                <a16:creationId xmlns:a16="http://schemas.microsoft.com/office/drawing/2014/main" id="{A145004F-860C-988B-A92A-EDF17231246C}"/>
              </a:ext>
            </a:extLst>
          </p:cNvPr>
          <p:cNvPicPr>
            <a:picLocks noChangeAspect="1"/>
          </p:cNvPicPr>
          <p:nvPr/>
        </p:nvPicPr>
        <p:blipFill>
          <a:blip r:embed="rId3"/>
          <a:stretch>
            <a:fillRect/>
          </a:stretch>
        </p:blipFill>
        <p:spPr>
          <a:xfrm>
            <a:off x="9032075" y="5987315"/>
            <a:ext cx="2867635" cy="634714"/>
          </a:xfrm>
          <a:prstGeom prst="rect">
            <a:avLst/>
          </a:prstGeom>
        </p:spPr>
      </p:pic>
    </p:spTree>
    <p:extLst>
      <p:ext uri="{BB962C8B-B14F-4D97-AF65-F5344CB8AC3E}">
        <p14:creationId xmlns:p14="http://schemas.microsoft.com/office/powerpoint/2010/main" val="178321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C812D-BE4C-1AD5-4B57-15CE7E8E02E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8CC66D-DDBE-4008-54CC-E3FD57ADA991}"/>
              </a:ext>
            </a:extLst>
          </p:cNvPr>
          <p:cNvSpPr>
            <a:spLocks noGrp="1"/>
          </p:cNvSpPr>
          <p:nvPr>
            <p:ph type="sldNum" sz="quarter" idx="4294967295"/>
          </p:nvPr>
        </p:nvSpPr>
        <p:spPr/>
        <p:txBody>
          <a:bodyPr/>
          <a:lstStyle/>
          <a:p>
            <a:fld id="{0C4D3072-55D1-454B-BEA1-4FCB63513747}" type="slidenum">
              <a:rPr lang="en-US" smtClean="0"/>
              <a:pPr/>
              <a:t>9</a:t>
            </a:fld>
            <a:endParaRPr lang="en-US"/>
          </a:p>
        </p:txBody>
      </p:sp>
      <p:sp>
        <p:nvSpPr>
          <p:cNvPr id="6" name="Slide Number Placeholder 3">
            <a:extLst>
              <a:ext uri="{FF2B5EF4-FFF2-40B4-BE49-F238E27FC236}">
                <a16:creationId xmlns:a16="http://schemas.microsoft.com/office/drawing/2014/main" id="{438D87F9-8F77-CDB1-600C-3E1FA5AD7728}"/>
              </a:ext>
            </a:extLst>
          </p:cNvPr>
          <p:cNvSpPr txBox="1">
            <a:spLocks/>
          </p:cNvSpPr>
          <p:nvPr/>
        </p:nvSpPr>
        <p:spPr>
          <a:xfrm>
            <a:off x="11658600" y="6340475"/>
            <a:ext cx="381380" cy="365125"/>
          </a:xfrm>
          <a:prstGeom prst="rect">
            <a:avLst/>
          </a:prstGeom>
        </p:spPr>
        <p:txBody>
          <a:bodyPr vert="horz" lIns="91440" tIns="45720" rIns="91440" bIns="45720" rtlCol="0" anchor="b"/>
          <a:lstStyle>
            <a:defPPr>
              <a:defRPr lang="en-US"/>
            </a:defPPr>
            <a:lvl1pPr marL="0" algn="r" defTabSz="914400" rtl="0" eaLnBrk="1" latinLnBrk="0" hangingPunct="1">
              <a:defRPr sz="900" kern="1200">
                <a:solidFill>
                  <a:srgbClr val="13364A"/>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A6D7EE2-EA4D-A249-AAEC-92564BA0E588}" type="slidenum">
              <a:rPr kumimoji="0" lang="en-US" sz="10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 name="Title 5">
            <a:extLst>
              <a:ext uri="{FF2B5EF4-FFF2-40B4-BE49-F238E27FC236}">
                <a16:creationId xmlns:a16="http://schemas.microsoft.com/office/drawing/2014/main" id="{0AA61557-BBE3-5397-035E-2DFDE380C07A}"/>
              </a:ext>
            </a:extLst>
          </p:cNvPr>
          <p:cNvSpPr>
            <a:spLocks noGrp="1" noChangeArrowheads="1"/>
          </p:cNvSpPr>
          <p:nvPr/>
        </p:nvSpPr>
        <p:spPr>
          <a:xfrm>
            <a:off x="323384" y="54680"/>
            <a:ext cx="10181442" cy="1835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a:lstStyle>
          <a:p>
            <a:r>
              <a:rPr lang="en-ID" altLang="en-US" sz="3600" dirty="0">
                <a:solidFill>
                  <a:srgbClr val="00B0F0"/>
                </a:solidFill>
                <a:latin typeface="Verdana Pro"/>
                <a:ea typeface="+mj-lt"/>
                <a:cs typeface="+mj-lt"/>
              </a:rPr>
              <a:t>Step 2: Collect outside opinions </a:t>
            </a:r>
            <a:endParaRPr lang="en-US" sz="3600" b="0" dirty="0">
              <a:solidFill>
                <a:srgbClr val="00B0F0"/>
              </a:solidFill>
              <a:latin typeface="Calibri Light"/>
              <a:ea typeface="+mj-lt"/>
              <a:cs typeface="+mj-lt"/>
            </a:endParaRPr>
          </a:p>
        </p:txBody>
      </p:sp>
      <p:sp>
        <p:nvSpPr>
          <p:cNvPr id="11" name="TextBox 10">
            <a:extLst>
              <a:ext uri="{FF2B5EF4-FFF2-40B4-BE49-F238E27FC236}">
                <a16:creationId xmlns:a16="http://schemas.microsoft.com/office/drawing/2014/main" id="{8365F02B-CF27-D84B-0820-958298B0042B}"/>
              </a:ext>
            </a:extLst>
          </p:cNvPr>
          <p:cNvSpPr txBox="1"/>
          <p:nvPr/>
        </p:nvSpPr>
        <p:spPr>
          <a:xfrm>
            <a:off x="180022" y="2074365"/>
            <a:ext cx="9238915" cy="4097468"/>
          </a:xfrm>
          <a:prstGeom prst="rect">
            <a:avLst/>
          </a:prstGeom>
          <a:noFill/>
        </p:spPr>
        <p:txBody>
          <a:bodyPr wrap="square" lIns="68580" tIns="34290" rIns="68580" bIns="34290" anchor="t">
            <a:spAutoFit/>
          </a:bodyPr>
          <a:lstStyle/>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Iowa Cancer Registry</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American College of Radiology</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HCAHPS / CMS</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Press Ganey</a:t>
            </a:r>
          </a:p>
          <a:p>
            <a:pPr marL="596741" lvl="1"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Invite feedback / advice</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Mentors</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National Societies</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Strategic Physician Planning Retreat</a:t>
            </a:r>
          </a:p>
          <a:p>
            <a:pPr marL="1053941" lvl="2" indent="-285750" defTabSz="342900">
              <a:lnSpc>
                <a:spcPct val="150000"/>
              </a:lnSpc>
              <a:buFont typeface="Wingdings" panose="05000000000000000000" pitchFamily="2" charset="2"/>
              <a:buChar char="q"/>
              <a:defRPr/>
            </a:pPr>
            <a:r>
              <a:rPr lang="en-US" b="1" dirty="0">
                <a:solidFill>
                  <a:schemeClr val="tx1">
                    <a:lumMod val="50000"/>
                    <a:lumOff val="50000"/>
                  </a:schemeClr>
                </a:solidFill>
                <a:latin typeface="Open Sans"/>
              </a:rPr>
              <a:t>Utilize Best Practices</a:t>
            </a:r>
          </a:p>
          <a:p>
            <a:pPr marL="310991" lvl="1" defTabSz="342900">
              <a:lnSpc>
                <a:spcPct val="150000"/>
              </a:lnSpc>
              <a:defRPr/>
            </a:pPr>
            <a:endParaRPr lang="en-US" sz="1400" b="1" dirty="0">
              <a:solidFill>
                <a:schemeClr val="tx1">
                  <a:lumMod val="50000"/>
                  <a:lumOff val="50000"/>
                </a:schemeClr>
              </a:solidFill>
              <a:latin typeface="Open Sans"/>
            </a:endParaRPr>
          </a:p>
        </p:txBody>
      </p:sp>
      <p:pic>
        <p:nvPicPr>
          <p:cNvPr id="2" name="Picture 5" descr="Logo&#10;&#10;Description automatically generated">
            <a:extLst>
              <a:ext uri="{FF2B5EF4-FFF2-40B4-BE49-F238E27FC236}">
                <a16:creationId xmlns:a16="http://schemas.microsoft.com/office/drawing/2014/main" id="{E5B64219-7816-ACD2-F07D-B08A8791436E}"/>
              </a:ext>
            </a:extLst>
          </p:cNvPr>
          <p:cNvPicPr>
            <a:picLocks noChangeAspect="1"/>
          </p:cNvPicPr>
          <p:nvPr/>
        </p:nvPicPr>
        <p:blipFill>
          <a:blip r:embed="rId3"/>
          <a:stretch>
            <a:fillRect/>
          </a:stretch>
        </p:blipFill>
        <p:spPr>
          <a:xfrm>
            <a:off x="9032075" y="5987315"/>
            <a:ext cx="2867635" cy="634714"/>
          </a:xfrm>
          <a:prstGeom prst="rect">
            <a:avLst/>
          </a:prstGeom>
        </p:spPr>
      </p:pic>
    </p:spTree>
    <p:extLst>
      <p:ext uri="{BB962C8B-B14F-4D97-AF65-F5344CB8AC3E}">
        <p14:creationId xmlns:p14="http://schemas.microsoft.com/office/powerpoint/2010/main" val="250713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48156</TotalTime>
  <Words>1266</Words>
  <Application>Microsoft Office PowerPoint</Application>
  <PresentationFormat>Widescreen</PresentationFormat>
  <Paragraphs>245</Paragraphs>
  <Slides>21</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Arial,Sans-Serif</vt:lpstr>
      <vt:lpstr>Calibri</vt:lpstr>
      <vt:lpstr>Calibri Light</vt:lpstr>
      <vt:lpstr>Corbel</vt:lpstr>
      <vt:lpstr>DM Serif Display</vt:lpstr>
      <vt:lpstr>Open Sans</vt:lpstr>
      <vt:lpstr>Verdana Pro</vt:lpstr>
      <vt:lpstr>Wingdings</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Jonathan Pantenburg</dc:creator>
  <cp:lastModifiedBy>Kevin DeRonde</cp:lastModifiedBy>
  <cp:revision>579</cp:revision>
  <cp:lastPrinted>2020-04-01T17:54:40Z</cp:lastPrinted>
  <dcterms:created xsi:type="dcterms:W3CDTF">1900-01-01T06:00:00Z</dcterms:created>
  <dcterms:modified xsi:type="dcterms:W3CDTF">2025-11-05T22:20:23Z</dcterms:modified>
</cp:coreProperties>
</file>