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824" r:id="rId2"/>
    <p:sldId id="889" r:id="rId3"/>
    <p:sldId id="870" r:id="rId4"/>
    <p:sldId id="876" r:id="rId5"/>
    <p:sldId id="877" r:id="rId6"/>
    <p:sldId id="873" r:id="rId7"/>
    <p:sldId id="881" r:id="rId8"/>
    <p:sldId id="891" r:id="rId9"/>
    <p:sldId id="860" r:id="rId10"/>
    <p:sldId id="892" r:id="rId11"/>
    <p:sldId id="826" r:id="rId12"/>
    <p:sldId id="897" r:id="rId13"/>
    <p:sldId id="903" r:id="rId14"/>
    <p:sldId id="862" r:id="rId15"/>
    <p:sldId id="906" r:id="rId16"/>
    <p:sldId id="825" r:id="rId17"/>
    <p:sldId id="899" r:id="rId18"/>
    <p:sldId id="258" r:id="rId19"/>
    <p:sldId id="264" r:id="rId20"/>
    <p:sldId id="434" r:id="rId21"/>
    <p:sldId id="842" r:id="rId22"/>
    <p:sldId id="896" r:id="rId23"/>
    <p:sldId id="909" r:id="rId24"/>
    <p:sldId id="910" r:id="rId25"/>
    <p:sldId id="888" r:id="rId26"/>
    <p:sldId id="911" r:id="rId27"/>
    <p:sldId id="884" r:id="rId28"/>
    <p:sldId id="817" r:id="rId29"/>
    <p:sldId id="828" r:id="rId30"/>
    <p:sldId id="902" r:id="rId31"/>
    <p:sldId id="898" r:id="rId32"/>
    <p:sldId id="843" r:id="rId33"/>
    <p:sldId id="833" r:id="rId34"/>
    <p:sldId id="837" r:id="rId35"/>
    <p:sldId id="831" r:id="rId36"/>
    <p:sldId id="832" r:id="rId37"/>
    <p:sldId id="847" r:id="rId38"/>
    <p:sldId id="901" r:id="rId39"/>
    <p:sldId id="848" r:id="rId40"/>
    <p:sldId id="900" r:id="rId41"/>
    <p:sldId id="829" r:id="rId42"/>
    <p:sldId id="840" r:id="rId43"/>
    <p:sldId id="863" r:id="rId44"/>
    <p:sldId id="850" r:id="rId45"/>
    <p:sldId id="854" r:id="rId46"/>
    <p:sldId id="266" r:id="rId47"/>
    <p:sldId id="904" r:id="rId48"/>
    <p:sldId id="905" r:id="rId49"/>
    <p:sldId id="907" r:id="rId50"/>
    <p:sldId id="908" r:id="rId51"/>
    <p:sldId id="866" r:id="rId52"/>
    <p:sldId id="868" r:id="rId53"/>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76" userDrawn="1">
          <p15:clr>
            <a:srgbClr val="A4A3A4"/>
          </p15:clr>
        </p15:guide>
        <p15:guide id="2" pos="720" userDrawn="1">
          <p15:clr>
            <a:srgbClr val="A4A3A4"/>
          </p15:clr>
        </p15:guide>
        <p15:guide id="3" pos="408" userDrawn="1">
          <p15:clr>
            <a:srgbClr val="A4A3A4"/>
          </p15:clr>
        </p15:guide>
        <p15:guide id="4" orient="horz" pos="1008" userDrawn="1">
          <p15:clr>
            <a:srgbClr val="A4A3A4"/>
          </p15:clr>
        </p15:guide>
        <p15:guide id="5" orient="horz" pos="1296" userDrawn="1">
          <p15:clr>
            <a:srgbClr val="A4A3A4"/>
          </p15:clr>
        </p15:guide>
        <p15:guide id="6" orient="horz" pos="1464" userDrawn="1">
          <p15:clr>
            <a:srgbClr val="A4A3A4"/>
          </p15:clr>
        </p15:guide>
        <p15:guide id="7" pos="888" userDrawn="1">
          <p15:clr>
            <a:srgbClr val="A4A3A4"/>
          </p15:clr>
        </p15:guide>
        <p15:guide id="8" pos="1200" userDrawn="1">
          <p15:clr>
            <a:srgbClr val="A4A3A4"/>
          </p15:clr>
        </p15:guide>
        <p15:guide id="9" pos="1344" userDrawn="1">
          <p15:clr>
            <a:srgbClr val="A4A3A4"/>
          </p15:clr>
        </p15:guide>
        <p15:guide id="10" pos="1656" userDrawn="1">
          <p15:clr>
            <a:srgbClr val="A4A3A4"/>
          </p15:clr>
        </p15:guide>
        <p15:guide id="11" pos="1776" userDrawn="1">
          <p15:clr>
            <a:srgbClr val="A4A3A4"/>
          </p15:clr>
        </p15:guide>
        <p15:guide id="12" pos="2088" userDrawn="1">
          <p15:clr>
            <a:srgbClr val="A4A3A4"/>
          </p15:clr>
        </p15:guide>
        <p15:guide id="13" pos="2208" userDrawn="1">
          <p15:clr>
            <a:srgbClr val="A4A3A4"/>
          </p15:clr>
        </p15:guide>
        <p15:guide id="14" pos="2520" userDrawn="1">
          <p15:clr>
            <a:srgbClr val="A4A3A4"/>
          </p15:clr>
        </p15:guide>
        <p15:guide id="15" orient="horz" pos="432" userDrawn="1">
          <p15:clr>
            <a:srgbClr val="A4A3A4"/>
          </p15:clr>
        </p15:guide>
        <p15:guide id="16" pos="2664" userDrawn="1">
          <p15:clr>
            <a:srgbClr val="A4A3A4"/>
          </p15:clr>
        </p15:guide>
        <p15:guide id="17" pos="2952" userDrawn="1">
          <p15:clr>
            <a:srgbClr val="A4A3A4"/>
          </p15:clr>
        </p15:guide>
        <p15:guide id="18" pos="3072" userDrawn="1">
          <p15:clr>
            <a:srgbClr val="A4A3A4"/>
          </p15:clr>
        </p15:guide>
        <p15:guide id="19" pos="3384" userDrawn="1">
          <p15:clr>
            <a:srgbClr val="A4A3A4"/>
          </p15:clr>
        </p15:guide>
        <p15:guide id="20" pos="3504" userDrawn="1">
          <p15:clr>
            <a:srgbClr val="A4A3A4"/>
          </p15:clr>
        </p15:guide>
        <p15:guide id="21" pos="3816" userDrawn="1">
          <p15:clr>
            <a:srgbClr val="A4A3A4"/>
          </p15:clr>
        </p15:guide>
        <p15:guide id="22" pos="3936" userDrawn="1">
          <p15:clr>
            <a:srgbClr val="A4A3A4"/>
          </p15:clr>
        </p15:guide>
        <p15:guide id="23" pos="4224" userDrawn="1">
          <p15:clr>
            <a:srgbClr val="A4A3A4"/>
          </p15:clr>
        </p15:guide>
        <p15:guide id="24" pos="4344" userDrawn="1">
          <p15:clr>
            <a:srgbClr val="A4A3A4"/>
          </p15:clr>
        </p15:guide>
        <p15:guide id="25" pos="4632" userDrawn="1">
          <p15:clr>
            <a:srgbClr val="A4A3A4"/>
          </p15:clr>
        </p15:guide>
        <p15:guide id="26" pos="4752" userDrawn="1">
          <p15:clr>
            <a:srgbClr val="A4A3A4"/>
          </p15:clr>
        </p15:guide>
        <p15:guide id="27" pos="5064" userDrawn="1">
          <p15:clr>
            <a:srgbClr val="A4A3A4"/>
          </p15:clr>
        </p15:guide>
        <p15:guide id="28" pos="5184" userDrawn="1">
          <p15:clr>
            <a:srgbClr val="A4A3A4"/>
          </p15:clr>
        </p15:guide>
        <p15:guide id="29" orient="horz" pos="1944" userDrawn="1">
          <p15:clr>
            <a:srgbClr val="A4A3A4"/>
          </p15:clr>
        </p15:guide>
        <p15:guide id="30" orient="horz" pos="2256" userDrawn="1">
          <p15:clr>
            <a:srgbClr val="A4A3A4"/>
          </p15:clr>
        </p15:guide>
        <p15:guide id="31" orient="horz" pos="24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D819E2-FE96-4337-B288-C43559A0E4E9}" v="198" dt="2025-11-03T17:39:28.2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0" autoAdjust="0"/>
    <p:restoredTop sz="93457" autoAdjust="0"/>
  </p:normalViewPr>
  <p:slideViewPr>
    <p:cSldViewPr snapToGrid="0" snapToObjects="1">
      <p:cViewPr varScale="1">
        <p:scale>
          <a:sx n="68" d="100"/>
          <a:sy n="68" d="100"/>
        </p:scale>
        <p:origin x="1652" y="68"/>
      </p:cViewPr>
      <p:guideLst>
        <p:guide orient="horz" pos="1776"/>
        <p:guide pos="720"/>
        <p:guide pos="408"/>
        <p:guide orient="horz" pos="1008"/>
        <p:guide orient="horz" pos="1296"/>
        <p:guide orient="horz" pos="1464"/>
        <p:guide pos="888"/>
        <p:guide pos="1200"/>
        <p:guide pos="1344"/>
        <p:guide pos="1656"/>
        <p:guide pos="1776"/>
        <p:guide pos="2088"/>
        <p:guide pos="2208"/>
        <p:guide pos="2520"/>
        <p:guide orient="horz" pos="432"/>
        <p:guide pos="2664"/>
        <p:guide pos="2952"/>
        <p:guide pos="3072"/>
        <p:guide pos="3384"/>
        <p:guide pos="3504"/>
        <p:guide pos="3816"/>
        <p:guide pos="3936"/>
        <p:guide pos="4224"/>
        <p:guide pos="4344"/>
        <p:guide pos="4632"/>
        <p:guide pos="4752"/>
        <p:guide pos="5064"/>
        <p:guide pos="5184"/>
        <p:guide orient="horz" pos="1944"/>
        <p:guide orient="horz" pos="2256"/>
        <p:guide orient="horz" pos="2400"/>
      </p:guideLst>
    </p:cSldViewPr>
  </p:slideViewPr>
  <p:outlineViewPr>
    <p:cViewPr>
      <p:scale>
        <a:sx n="33" d="100"/>
        <a:sy n="33" d="100"/>
      </p:scale>
      <p:origin x="0" y="-72744"/>
    </p:cViewPr>
  </p:outlineViewPr>
  <p:notesTextViewPr>
    <p:cViewPr>
      <p:scale>
        <a:sx n="1" d="1"/>
        <a:sy n="1" d="1"/>
      </p:scale>
      <p:origin x="0" y="0"/>
    </p:cViewPr>
  </p:notesTextViewPr>
  <p:sorterViewPr>
    <p:cViewPr varScale="1">
      <p:scale>
        <a:sx n="1" d="1"/>
        <a:sy n="1" d="1"/>
      </p:scale>
      <p:origin x="0" y="-7884"/>
    </p:cViewPr>
  </p:sorterViewPr>
  <p:notesViewPr>
    <p:cSldViewPr snapToGrid="0" snapToObjects="1">
      <p:cViewPr varScale="1">
        <p:scale>
          <a:sx n="44" d="100"/>
          <a:sy n="44" d="100"/>
        </p:scale>
        <p:origin x="2740"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eller, Lon D" userId="ef23250f-0e84-40cd-8504-fda0f884d07e" providerId="ADAL" clId="{DDD819E2-FE96-4337-B288-C43559A0E4E9}"/>
    <pc:docChg chg="custSel addSld delSld modSld sldOrd">
      <pc:chgData name="Moeller, Lon D" userId="ef23250f-0e84-40cd-8504-fda0f884d07e" providerId="ADAL" clId="{DDD819E2-FE96-4337-B288-C43559A0E4E9}" dt="2025-11-06T20:31:25.006" v="7262" actId="255"/>
      <pc:docMkLst>
        <pc:docMk/>
      </pc:docMkLst>
      <pc:sldChg chg="modSp add mod modClrScheme chgLayout">
        <pc:chgData name="Moeller, Lon D" userId="ef23250f-0e84-40cd-8504-fda0f884d07e" providerId="ADAL" clId="{DDD819E2-FE96-4337-B288-C43559A0E4E9}" dt="2025-10-31T17:37:58.767" v="1536" actId="1076"/>
        <pc:sldMkLst>
          <pc:docMk/>
          <pc:sldMk cId="3406285092" sldId="258"/>
        </pc:sldMkLst>
        <pc:spChg chg="mod ord">
          <ac:chgData name="Moeller, Lon D" userId="ef23250f-0e84-40cd-8504-fda0f884d07e" providerId="ADAL" clId="{DDD819E2-FE96-4337-B288-C43559A0E4E9}" dt="2025-10-31T02:57:35.930" v="841" actId="700"/>
          <ac:spMkLst>
            <pc:docMk/>
            <pc:sldMk cId="3406285092" sldId="258"/>
            <ac:spMk id="2" creationId="{8BD529AA-6AE5-48A4-94B6-3D72B36BA43F}"/>
          </ac:spMkLst>
        </pc:spChg>
        <pc:spChg chg="mod ord">
          <ac:chgData name="Moeller, Lon D" userId="ef23250f-0e84-40cd-8504-fda0f884d07e" providerId="ADAL" clId="{DDD819E2-FE96-4337-B288-C43559A0E4E9}" dt="2025-10-31T17:37:58.767" v="1536" actId="1076"/>
          <ac:spMkLst>
            <pc:docMk/>
            <pc:sldMk cId="3406285092" sldId="258"/>
            <ac:spMk id="3" creationId="{D5511D04-C45D-409C-82D0-99F88AC5D317}"/>
          </ac:spMkLst>
        </pc:spChg>
      </pc:sldChg>
      <pc:sldChg chg="modSp add mod modClrScheme chgLayout modNotes">
        <pc:chgData name="Moeller, Lon D" userId="ef23250f-0e84-40cd-8504-fda0f884d07e" providerId="ADAL" clId="{DDD819E2-FE96-4337-B288-C43559A0E4E9}" dt="2025-11-02T17:34:58.977" v="7008" actId="255"/>
        <pc:sldMkLst>
          <pc:docMk/>
          <pc:sldMk cId="2519452292" sldId="264"/>
        </pc:sldMkLst>
        <pc:spChg chg="mod ord">
          <ac:chgData name="Moeller, Lon D" userId="ef23250f-0e84-40cd-8504-fda0f884d07e" providerId="ADAL" clId="{DDD819E2-FE96-4337-B288-C43559A0E4E9}" dt="2025-10-31T02:41:27.902" v="805" actId="255"/>
          <ac:spMkLst>
            <pc:docMk/>
            <pc:sldMk cId="2519452292" sldId="264"/>
            <ac:spMk id="2" creationId="{0FBFE90D-A493-E267-437D-DD5AD02F7AB7}"/>
          </ac:spMkLst>
        </pc:spChg>
        <pc:graphicFrameChg chg="mod ord">
          <ac:chgData name="Moeller, Lon D" userId="ef23250f-0e84-40cd-8504-fda0f884d07e" providerId="ADAL" clId="{DDD819E2-FE96-4337-B288-C43559A0E4E9}" dt="2025-10-31T02:41:50.136" v="807" actId="255"/>
          <ac:graphicFrameMkLst>
            <pc:docMk/>
            <pc:sldMk cId="2519452292" sldId="264"/>
            <ac:graphicFrameMk id="5" creationId="{027239E7-2EBD-A877-D56F-91606FE9BDE0}"/>
          </ac:graphicFrameMkLst>
        </pc:graphicFrameChg>
      </pc:sldChg>
      <pc:sldChg chg="modSp add mod modClrScheme chgLayout">
        <pc:chgData name="Moeller, Lon D" userId="ef23250f-0e84-40cd-8504-fda0f884d07e" providerId="ADAL" clId="{DDD819E2-FE96-4337-B288-C43559A0E4E9}" dt="2025-10-31T18:01:32.971" v="2043" actId="20577"/>
        <pc:sldMkLst>
          <pc:docMk/>
          <pc:sldMk cId="110851917" sldId="266"/>
        </pc:sldMkLst>
        <pc:spChg chg="mod ord">
          <ac:chgData name="Moeller, Lon D" userId="ef23250f-0e84-40cd-8504-fda0f884d07e" providerId="ADAL" clId="{DDD819E2-FE96-4337-B288-C43559A0E4E9}" dt="2025-10-31T02:45:08.374" v="815" actId="700"/>
          <ac:spMkLst>
            <pc:docMk/>
            <pc:sldMk cId="110851917" sldId="266"/>
            <ac:spMk id="2" creationId="{8BD529AA-6AE5-48A4-94B6-3D72B36BA43F}"/>
          </ac:spMkLst>
        </pc:spChg>
        <pc:spChg chg="mod ord">
          <ac:chgData name="Moeller, Lon D" userId="ef23250f-0e84-40cd-8504-fda0f884d07e" providerId="ADAL" clId="{DDD819E2-FE96-4337-B288-C43559A0E4E9}" dt="2025-10-31T18:01:32.971" v="2043" actId="20577"/>
          <ac:spMkLst>
            <pc:docMk/>
            <pc:sldMk cId="110851917" sldId="266"/>
            <ac:spMk id="3" creationId="{D5511D04-C45D-409C-82D0-99F88AC5D317}"/>
          </ac:spMkLst>
        </pc:spChg>
      </pc:sldChg>
      <pc:sldChg chg="add del">
        <pc:chgData name="Moeller, Lon D" userId="ef23250f-0e84-40cd-8504-fda0f884d07e" providerId="ADAL" clId="{DDD819E2-FE96-4337-B288-C43559A0E4E9}" dt="2025-10-31T03:00:57.750" v="842" actId="47"/>
        <pc:sldMkLst>
          <pc:docMk/>
          <pc:sldMk cId="72372299" sldId="270"/>
        </pc:sldMkLst>
      </pc:sldChg>
      <pc:sldChg chg="modSp add mod modNotes">
        <pc:chgData name="Moeller, Lon D" userId="ef23250f-0e84-40cd-8504-fda0f884d07e" providerId="ADAL" clId="{DDD819E2-FE96-4337-B288-C43559A0E4E9}" dt="2025-10-31T19:09:44.366" v="3610" actId="6549"/>
        <pc:sldMkLst>
          <pc:docMk/>
          <pc:sldMk cId="1766063216" sldId="434"/>
        </pc:sldMkLst>
        <pc:spChg chg="mod">
          <ac:chgData name="Moeller, Lon D" userId="ef23250f-0e84-40cd-8504-fda0f884d07e" providerId="ADAL" clId="{DDD819E2-FE96-4337-B288-C43559A0E4E9}" dt="2025-10-31T17:54:13.652" v="1698" actId="113"/>
          <ac:spMkLst>
            <pc:docMk/>
            <pc:sldMk cId="1766063216" sldId="434"/>
            <ac:spMk id="3" creationId="{00000000-0000-0000-0000-000000000000}"/>
          </ac:spMkLst>
        </pc:spChg>
      </pc:sldChg>
      <pc:sldChg chg="del">
        <pc:chgData name="Moeller, Lon D" userId="ef23250f-0e84-40cd-8504-fda0f884d07e" providerId="ADAL" clId="{DDD819E2-FE96-4337-B288-C43559A0E4E9}" dt="2025-10-30T15:15:10.529" v="151" actId="2696"/>
        <pc:sldMkLst>
          <pc:docMk/>
          <pc:sldMk cId="3508712691" sldId="434"/>
        </pc:sldMkLst>
      </pc:sldChg>
      <pc:sldChg chg="add">
        <pc:chgData name="Moeller, Lon D" userId="ef23250f-0e84-40cd-8504-fda0f884d07e" providerId="ADAL" clId="{DDD819E2-FE96-4337-B288-C43559A0E4E9}" dt="2025-10-31T02:09:59.914" v="256"/>
        <pc:sldMkLst>
          <pc:docMk/>
          <pc:sldMk cId="4221689811" sldId="817"/>
        </pc:sldMkLst>
      </pc:sldChg>
      <pc:sldChg chg="modSp mod">
        <pc:chgData name="Moeller, Lon D" userId="ef23250f-0e84-40cd-8504-fda0f884d07e" providerId="ADAL" clId="{DDD819E2-FE96-4337-B288-C43559A0E4E9}" dt="2025-10-30T15:13:47.985" v="102" actId="1076"/>
        <pc:sldMkLst>
          <pc:docMk/>
          <pc:sldMk cId="2580628371" sldId="824"/>
        </pc:sldMkLst>
        <pc:spChg chg="mod">
          <ac:chgData name="Moeller, Lon D" userId="ef23250f-0e84-40cd-8504-fda0f884d07e" providerId="ADAL" clId="{DDD819E2-FE96-4337-B288-C43559A0E4E9}" dt="2025-10-30T15:13:47.985" v="102" actId="1076"/>
          <ac:spMkLst>
            <pc:docMk/>
            <pc:sldMk cId="2580628371" sldId="824"/>
            <ac:spMk id="2" creationId="{7599B742-AB4A-1560-F2BC-FFE8E4B91FED}"/>
          </ac:spMkLst>
        </pc:spChg>
        <pc:spChg chg="mod">
          <ac:chgData name="Moeller, Lon D" userId="ef23250f-0e84-40cd-8504-fda0f884d07e" providerId="ADAL" clId="{DDD819E2-FE96-4337-B288-C43559A0E4E9}" dt="2025-10-30T15:13:06.120" v="31" actId="6549"/>
          <ac:spMkLst>
            <pc:docMk/>
            <pc:sldMk cId="2580628371" sldId="824"/>
            <ac:spMk id="8" creationId="{F48472CD-9DB6-6FE8-B36D-36CFEBFEA608}"/>
          </ac:spMkLst>
        </pc:spChg>
      </pc:sldChg>
      <pc:sldChg chg="modSp add mod ord">
        <pc:chgData name="Moeller, Lon D" userId="ef23250f-0e84-40cd-8504-fda0f884d07e" providerId="ADAL" clId="{DDD819E2-FE96-4337-B288-C43559A0E4E9}" dt="2025-10-31T17:53:27.446" v="1686" actId="20577"/>
        <pc:sldMkLst>
          <pc:docMk/>
          <pc:sldMk cId="3225790807" sldId="825"/>
        </pc:sldMkLst>
        <pc:spChg chg="mod">
          <ac:chgData name="Moeller, Lon D" userId="ef23250f-0e84-40cd-8504-fda0f884d07e" providerId="ADAL" clId="{DDD819E2-FE96-4337-B288-C43559A0E4E9}" dt="2025-10-31T17:53:27.446" v="1686" actId="20577"/>
          <ac:spMkLst>
            <pc:docMk/>
            <pc:sldMk cId="3225790807" sldId="825"/>
            <ac:spMk id="5" creationId="{DB5A1780-FFB2-3B82-0042-DDD81EBD88F5}"/>
          </ac:spMkLst>
        </pc:spChg>
      </pc:sldChg>
      <pc:sldChg chg="add">
        <pc:chgData name="Moeller, Lon D" userId="ef23250f-0e84-40cd-8504-fda0f884d07e" providerId="ADAL" clId="{DDD819E2-FE96-4337-B288-C43559A0E4E9}" dt="2025-10-31T02:03:53.273" v="243"/>
        <pc:sldMkLst>
          <pc:docMk/>
          <pc:sldMk cId="807016696" sldId="826"/>
        </pc:sldMkLst>
      </pc:sldChg>
      <pc:sldChg chg="modSp add mod">
        <pc:chgData name="Moeller, Lon D" userId="ef23250f-0e84-40cd-8504-fda0f884d07e" providerId="ADAL" clId="{DDD819E2-FE96-4337-B288-C43559A0E4E9}" dt="2025-11-06T20:31:25.006" v="7262" actId="255"/>
        <pc:sldMkLst>
          <pc:docMk/>
          <pc:sldMk cId="1916270307" sldId="828"/>
        </pc:sldMkLst>
        <pc:spChg chg="mod">
          <ac:chgData name="Moeller, Lon D" userId="ef23250f-0e84-40cd-8504-fda0f884d07e" providerId="ADAL" clId="{DDD819E2-FE96-4337-B288-C43559A0E4E9}" dt="2025-11-06T20:31:25.006" v="7262" actId="255"/>
          <ac:spMkLst>
            <pc:docMk/>
            <pc:sldMk cId="1916270307" sldId="828"/>
            <ac:spMk id="5" creationId="{848D4C76-74F9-351C-A496-D3D75A7345C6}"/>
          </ac:spMkLst>
        </pc:spChg>
      </pc:sldChg>
      <pc:sldChg chg="modSp add mod">
        <pc:chgData name="Moeller, Lon D" userId="ef23250f-0e84-40cd-8504-fda0f884d07e" providerId="ADAL" clId="{DDD819E2-FE96-4337-B288-C43559A0E4E9}" dt="2025-10-31T17:59:50.166" v="2019" actId="14100"/>
        <pc:sldMkLst>
          <pc:docMk/>
          <pc:sldMk cId="154052863" sldId="829"/>
        </pc:sldMkLst>
        <pc:spChg chg="mod">
          <ac:chgData name="Moeller, Lon D" userId="ef23250f-0e84-40cd-8504-fda0f884d07e" providerId="ADAL" clId="{DDD819E2-FE96-4337-B288-C43559A0E4E9}" dt="2025-10-31T17:59:50.166" v="2019" actId="14100"/>
          <ac:spMkLst>
            <pc:docMk/>
            <pc:sldMk cId="154052863" sldId="829"/>
            <ac:spMk id="11267" creationId="{00000000-0000-0000-0000-000000000000}"/>
          </ac:spMkLst>
        </pc:spChg>
      </pc:sldChg>
      <pc:sldChg chg="modSp add mod">
        <pc:chgData name="Moeller, Lon D" userId="ef23250f-0e84-40cd-8504-fda0f884d07e" providerId="ADAL" clId="{DDD819E2-FE96-4337-B288-C43559A0E4E9}" dt="2025-10-31T17:58:39.965" v="2012" actId="20577"/>
        <pc:sldMkLst>
          <pc:docMk/>
          <pc:sldMk cId="2832914580" sldId="831"/>
        </pc:sldMkLst>
        <pc:spChg chg="mod">
          <ac:chgData name="Moeller, Lon D" userId="ef23250f-0e84-40cd-8504-fda0f884d07e" providerId="ADAL" clId="{DDD819E2-FE96-4337-B288-C43559A0E4E9}" dt="2025-10-31T17:58:39.965" v="2012" actId="20577"/>
          <ac:spMkLst>
            <pc:docMk/>
            <pc:sldMk cId="2832914580" sldId="831"/>
            <ac:spMk id="3" creationId="{89FAEA92-6411-0DC7-EE01-F17F6616EC54}"/>
          </ac:spMkLst>
        </pc:spChg>
      </pc:sldChg>
      <pc:sldChg chg="add">
        <pc:chgData name="Moeller, Lon D" userId="ef23250f-0e84-40cd-8504-fda0f884d07e" providerId="ADAL" clId="{DDD819E2-FE96-4337-B288-C43559A0E4E9}" dt="2025-10-31T02:13:47.969" v="262"/>
        <pc:sldMkLst>
          <pc:docMk/>
          <pc:sldMk cId="2123522317" sldId="832"/>
        </pc:sldMkLst>
      </pc:sldChg>
      <pc:sldChg chg="add">
        <pc:chgData name="Moeller, Lon D" userId="ef23250f-0e84-40cd-8504-fda0f884d07e" providerId="ADAL" clId="{DDD819E2-FE96-4337-B288-C43559A0E4E9}" dt="2025-10-31T02:10:25.181" v="258"/>
        <pc:sldMkLst>
          <pc:docMk/>
          <pc:sldMk cId="2546365690" sldId="833"/>
        </pc:sldMkLst>
      </pc:sldChg>
      <pc:sldChg chg="add">
        <pc:chgData name="Moeller, Lon D" userId="ef23250f-0e84-40cd-8504-fda0f884d07e" providerId="ADAL" clId="{DDD819E2-FE96-4337-B288-C43559A0E4E9}" dt="2025-10-31T02:10:44.402" v="259"/>
        <pc:sldMkLst>
          <pc:docMk/>
          <pc:sldMk cId="3274318155" sldId="837"/>
        </pc:sldMkLst>
      </pc:sldChg>
      <pc:sldChg chg="modSp add mod">
        <pc:chgData name="Moeller, Lon D" userId="ef23250f-0e84-40cd-8504-fda0f884d07e" providerId="ADAL" clId="{DDD819E2-FE96-4337-B288-C43559A0E4E9}" dt="2025-10-31T18:00:10.195" v="2020" actId="20577"/>
        <pc:sldMkLst>
          <pc:docMk/>
          <pc:sldMk cId="3967555258" sldId="840"/>
        </pc:sldMkLst>
        <pc:spChg chg="mod">
          <ac:chgData name="Moeller, Lon D" userId="ef23250f-0e84-40cd-8504-fda0f884d07e" providerId="ADAL" clId="{DDD819E2-FE96-4337-B288-C43559A0E4E9}" dt="2025-10-31T18:00:10.195" v="2020" actId="20577"/>
          <ac:spMkLst>
            <pc:docMk/>
            <pc:sldMk cId="3967555258" sldId="840"/>
            <ac:spMk id="3" creationId="{D54CA061-A5C5-A62D-E095-A93C40540933}"/>
          </ac:spMkLst>
        </pc:spChg>
        <pc:spChg chg="mod">
          <ac:chgData name="Moeller, Lon D" userId="ef23250f-0e84-40cd-8504-fda0f884d07e" providerId="ADAL" clId="{DDD819E2-FE96-4337-B288-C43559A0E4E9}" dt="2025-10-31T16:53:37.564" v="1298"/>
          <ac:spMkLst>
            <pc:docMk/>
            <pc:sldMk cId="3967555258" sldId="840"/>
            <ac:spMk id="4" creationId="{3926B65D-FA54-1FBC-4A85-042A48C11C36}"/>
          </ac:spMkLst>
        </pc:spChg>
      </pc:sldChg>
      <pc:sldChg chg="add del">
        <pc:chgData name="Moeller, Lon D" userId="ef23250f-0e84-40cd-8504-fda0f884d07e" providerId="ADAL" clId="{DDD819E2-FE96-4337-B288-C43559A0E4E9}" dt="2025-10-31T02:42:07.974" v="808" actId="47"/>
        <pc:sldMkLst>
          <pc:docMk/>
          <pc:sldMk cId="524111064" sldId="841"/>
        </pc:sldMkLst>
      </pc:sldChg>
      <pc:sldChg chg="modSp add mod">
        <pc:chgData name="Moeller, Lon D" userId="ef23250f-0e84-40cd-8504-fda0f884d07e" providerId="ADAL" clId="{DDD819E2-FE96-4337-B288-C43559A0E4E9}" dt="2025-10-31T17:54:40.536" v="1732" actId="6549"/>
        <pc:sldMkLst>
          <pc:docMk/>
          <pc:sldMk cId="2705469346" sldId="842"/>
        </pc:sldMkLst>
        <pc:spChg chg="mod">
          <ac:chgData name="Moeller, Lon D" userId="ef23250f-0e84-40cd-8504-fda0f884d07e" providerId="ADAL" clId="{DDD819E2-FE96-4337-B288-C43559A0E4E9}" dt="2025-10-31T17:54:40.536" v="1732" actId="6549"/>
          <ac:spMkLst>
            <pc:docMk/>
            <pc:sldMk cId="2705469346" sldId="842"/>
            <ac:spMk id="3" creationId="{D478221F-F963-D551-F33C-80FCD8FEC5C0}"/>
          </ac:spMkLst>
        </pc:spChg>
      </pc:sldChg>
      <pc:sldChg chg="add">
        <pc:chgData name="Moeller, Lon D" userId="ef23250f-0e84-40cd-8504-fda0f884d07e" providerId="ADAL" clId="{DDD819E2-FE96-4337-B288-C43559A0E4E9}" dt="2025-10-31T02:10:59.378" v="260"/>
        <pc:sldMkLst>
          <pc:docMk/>
          <pc:sldMk cId="3495842918" sldId="843"/>
        </pc:sldMkLst>
      </pc:sldChg>
      <pc:sldChg chg="add">
        <pc:chgData name="Moeller, Lon D" userId="ef23250f-0e84-40cd-8504-fda0f884d07e" providerId="ADAL" clId="{DDD819E2-FE96-4337-B288-C43559A0E4E9}" dt="2025-10-31T02:20:56.462" v="269"/>
        <pc:sldMkLst>
          <pc:docMk/>
          <pc:sldMk cId="757305473" sldId="847"/>
        </pc:sldMkLst>
      </pc:sldChg>
      <pc:sldChg chg="modSp add mod">
        <pc:chgData name="Moeller, Lon D" userId="ef23250f-0e84-40cd-8504-fda0f884d07e" providerId="ADAL" clId="{DDD819E2-FE96-4337-B288-C43559A0E4E9}" dt="2025-10-31T17:42:55.344" v="1560" actId="20577"/>
        <pc:sldMkLst>
          <pc:docMk/>
          <pc:sldMk cId="2347125476" sldId="848"/>
        </pc:sldMkLst>
        <pc:spChg chg="mod">
          <ac:chgData name="Moeller, Lon D" userId="ef23250f-0e84-40cd-8504-fda0f884d07e" providerId="ADAL" clId="{DDD819E2-FE96-4337-B288-C43559A0E4E9}" dt="2025-10-31T17:42:55.344" v="1560" actId="20577"/>
          <ac:spMkLst>
            <pc:docMk/>
            <pc:sldMk cId="2347125476" sldId="848"/>
            <ac:spMk id="3" creationId="{C3EF7433-7E1B-375B-B5D8-47B083572C93}"/>
          </ac:spMkLst>
        </pc:spChg>
      </pc:sldChg>
      <pc:sldChg chg="modSp add mod">
        <pc:chgData name="Moeller, Lon D" userId="ef23250f-0e84-40cd-8504-fda0f884d07e" providerId="ADAL" clId="{DDD819E2-FE96-4337-B288-C43559A0E4E9}" dt="2025-10-31T18:00:32.172" v="2022" actId="1076"/>
        <pc:sldMkLst>
          <pc:docMk/>
          <pc:sldMk cId="32410301" sldId="850"/>
        </pc:sldMkLst>
        <pc:spChg chg="mod">
          <ac:chgData name="Moeller, Lon D" userId="ef23250f-0e84-40cd-8504-fda0f884d07e" providerId="ADAL" clId="{DDD819E2-FE96-4337-B288-C43559A0E4E9}" dt="2025-10-31T18:00:26.641" v="2021" actId="1076"/>
          <ac:spMkLst>
            <pc:docMk/>
            <pc:sldMk cId="32410301" sldId="850"/>
            <ac:spMk id="2" creationId="{5770B9AB-4CB9-1A08-1812-E311B5C35BC8}"/>
          </ac:spMkLst>
        </pc:spChg>
        <pc:spChg chg="mod">
          <ac:chgData name="Moeller, Lon D" userId="ef23250f-0e84-40cd-8504-fda0f884d07e" providerId="ADAL" clId="{DDD819E2-FE96-4337-B288-C43559A0E4E9}" dt="2025-10-31T18:00:32.172" v="2022" actId="1076"/>
          <ac:spMkLst>
            <pc:docMk/>
            <pc:sldMk cId="32410301" sldId="850"/>
            <ac:spMk id="3" creationId="{A09B3D25-2D62-7B76-6FC4-9A725880943F}"/>
          </ac:spMkLst>
        </pc:spChg>
      </pc:sldChg>
      <pc:sldChg chg="modSp add mod">
        <pc:chgData name="Moeller, Lon D" userId="ef23250f-0e84-40cd-8504-fda0f884d07e" providerId="ADAL" clId="{DDD819E2-FE96-4337-B288-C43559A0E4E9}" dt="2025-10-31T18:00:54.316" v="2039" actId="6549"/>
        <pc:sldMkLst>
          <pc:docMk/>
          <pc:sldMk cId="4247237239" sldId="854"/>
        </pc:sldMkLst>
        <pc:spChg chg="mod">
          <ac:chgData name="Moeller, Lon D" userId="ef23250f-0e84-40cd-8504-fda0f884d07e" providerId="ADAL" clId="{DDD819E2-FE96-4337-B288-C43559A0E4E9}" dt="2025-10-31T18:00:54.316" v="2039" actId="6549"/>
          <ac:spMkLst>
            <pc:docMk/>
            <pc:sldMk cId="4247237239" sldId="854"/>
            <ac:spMk id="3" creationId="{EF439483-1ADB-C764-BB28-70A6D45E30B5}"/>
          </ac:spMkLst>
        </pc:spChg>
      </pc:sldChg>
      <pc:sldChg chg="modSp add mod modNotes">
        <pc:chgData name="Moeller, Lon D" userId="ef23250f-0e84-40cd-8504-fda0f884d07e" providerId="ADAL" clId="{DDD819E2-FE96-4337-B288-C43559A0E4E9}" dt="2025-10-31T19:02:19.074" v="3604" actId="20577"/>
        <pc:sldMkLst>
          <pc:docMk/>
          <pc:sldMk cId="3578611396" sldId="862"/>
        </pc:sldMkLst>
        <pc:spChg chg="mod">
          <ac:chgData name="Moeller, Lon D" userId="ef23250f-0e84-40cd-8504-fda0f884d07e" providerId="ADAL" clId="{DDD819E2-FE96-4337-B288-C43559A0E4E9}" dt="2025-10-31T17:48:47.054" v="1577" actId="255"/>
          <ac:spMkLst>
            <pc:docMk/>
            <pc:sldMk cId="3578611396" sldId="862"/>
            <ac:spMk id="11" creationId="{E59DADD6-80DB-748B-9B61-6541CC370E37}"/>
          </ac:spMkLst>
        </pc:spChg>
      </pc:sldChg>
      <pc:sldChg chg="modSp add mod modClrScheme chgLayout">
        <pc:chgData name="Moeller, Lon D" userId="ef23250f-0e84-40cd-8504-fda0f884d07e" providerId="ADAL" clId="{DDD819E2-FE96-4337-B288-C43559A0E4E9}" dt="2025-10-31T02:43:20.182" v="813" actId="1076"/>
        <pc:sldMkLst>
          <pc:docMk/>
          <pc:sldMk cId="480665681" sldId="863"/>
        </pc:sldMkLst>
        <pc:spChg chg="mod ord">
          <ac:chgData name="Moeller, Lon D" userId="ef23250f-0e84-40cd-8504-fda0f884d07e" providerId="ADAL" clId="{DDD819E2-FE96-4337-B288-C43559A0E4E9}" dt="2025-10-31T02:43:04.045" v="810" actId="700"/>
          <ac:spMkLst>
            <pc:docMk/>
            <pc:sldMk cId="480665681" sldId="863"/>
            <ac:spMk id="4" creationId="{4D8C8A9D-6901-82F1-649F-7DFD6912E08B}"/>
          </ac:spMkLst>
        </pc:spChg>
        <pc:spChg chg="mod ord">
          <ac:chgData name="Moeller, Lon D" userId="ef23250f-0e84-40cd-8504-fda0f884d07e" providerId="ADAL" clId="{DDD819E2-FE96-4337-B288-C43559A0E4E9}" dt="2025-10-31T02:43:20.182" v="813" actId="1076"/>
          <ac:spMkLst>
            <pc:docMk/>
            <pc:sldMk cId="480665681" sldId="863"/>
            <ac:spMk id="5" creationId="{B4344474-129E-8E69-8E79-6F09BE8F9CD1}"/>
          </ac:spMkLst>
        </pc:spChg>
      </pc:sldChg>
      <pc:sldChg chg="add">
        <pc:chgData name="Moeller, Lon D" userId="ef23250f-0e84-40cd-8504-fda0f884d07e" providerId="ADAL" clId="{DDD819E2-FE96-4337-B288-C43559A0E4E9}" dt="2025-10-31T02:54:15.333" v="827"/>
        <pc:sldMkLst>
          <pc:docMk/>
          <pc:sldMk cId="1205588852" sldId="866"/>
        </pc:sldMkLst>
      </pc:sldChg>
      <pc:sldChg chg="add">
        <pc:chgData name="Moeller, Lon D" userId="ef23250f-0e84-40cd-8504-fda0f884d07e" providerId="ADAL" clId="{DDD819E2-FE96-4337-B288-C43559A0E4E9}" dt="2025-10-31T02:54:43.465" v="828"/>
        <pc:sldMkLst>
          <pc:docMk/>
          <pc:sldMk cId="818124590" sldId="868"/>
        </pc:sldMkLst>
      </pc:sldChg>
      <pc:sldChg chg="modSp mod">
        <pc:chgData name="Moeller, Lon D" userId="ef23250f-0e84-40cd-8504-fda0f884d07e" providerId="ADAL" clId="{DDD819E2-FE96-4337-B288-C43559A0E4E9}" dt="2025-10-31T02:04:56.102" v="253" actId="20577"/>
        <pc:sldMkLst>
          <pc:docMk/>
          <pc:sldMk cId="4194016058" sldId="873"/>
        </pc:sldMkLst>
        <pc:spChg chg="mod">
          <ac:chgData name="Moeller, Lon D" userId="ef23250f-0e84-40cd-8504-fda0f884d07e" providerId="ADAL" clId="{DDD819E2-FE96-4337-B288-C43559A0E4E9}" dt="2025-10-31T02:04:56.102" v="253" actId="20577"/>
          <ac:spMkLst>
            <pc:docMk/>
            <pc:sldMk cId="4194016058" sldId="873"/>
            <ac:spMk id="2" creationId="{ECC1188F-1D0B-2845-3379-525ECFDACBAF}"/>
          </ac:spMkLst>
        </pc:spChg>
      </pc:sldChg>
      <pc:sldChg chg="modSp mod">
        <pc:chgData name="Moeller, Lon D" userId="ef23250f-0e84-40cd-8504-fda0f884d07e" providerId="ADAL" clId="{DDD819E2-FE96-4337-B288-C43559A0E4E9}" dt="2025-11-02T17:31:27.465" v="6684" actId="1076"/>
        <pc:sldMkLst>
          <pc:docMk/>
          <pc:sldMk cId="500287820" sldId="877"/>
        </pc:sldMkLst>
        <pc:spChg chg="mod">
          <ac:chgData name="Moeller, Lon D" userId="ef23250f-0e84-40cd-8504-fda0f884d07e" providerId="ADAL" clId="{DDD819E2-FE96-4337-B288-C43559A0E4E9}" dt="2025-11-02T17:31:27.465" v="6684" actId="1076"/>
          <ac:spMkLst>
            <pc:docMk/>
            <pc:sldMk cId="500287820" sldId="877"/>
            <ac:spMk id="3" creationId="{B515DD4E-BDAD-AE78-286F-07AA57EBE76C}"/>
          </ac:spMkLst>
        </pc:spChg>
      </pc:sldChg>
      <pc:sldChg chg="modSp mod">
        <pc:chgData name="Moeller, Lon D" userId="ef23250f-0e84-40cd-8504-fda0f884d07e" providerId="ADAL" clId="{DDD819E2-FE96-4337-B288-C43559A0E4E9}" dt="2025-11-02T17:30:00.907" v="6657" actId="114"/>
        <pc:sldMkLst>
          <pc:docMk/>
          <pc:sldMk cId="3779148489" sldId="881"/>
        </pc:sldMkLst>
        <pc:spChg chg="mod">
          <ac:chgData name="Moeller, Lon D" userId="ef23250f-0e84-40cd-8504-fda0f884d07e" providerId="ADAL" clId="{DDD819E2-FE96-4337-B288-C43559A0E4E9}" dt="2025-11-02T17:30:00.907" v="6657" actId="114"/>
          <ac:spMkLst>
            <pc:docMk/>
            <pc:sldMk cId="3779148489" sldId="881"/>
            <ac:spMk id="3" creationId="{B5B7C7BA-9B8E-23BB-6C81-097576E4707C}"/>
          </ac:spMkLst>
        </pc:spChg>
      </pc:sldChg>
      <pc:sldChg chg="modSp del mod">
        <pc:chgData name="Moeller, Lon D" userId="ef23250f-0e84-40cd-8504-fda0f884d07e" providerId="ADAL" clId="{DDD819E2-FE96-4337-B288-C43559A0E4E9}" dt="2025-10-31T02:56:29.044" v="832" actId="47"/>
        <pc:sldMkLst>
          <pc:docMk/>
          <pc:sldMk cId="2133800525" sldId="882"/>
        </pc:sldMkLst>
      </pc:sldChg>
      <pc:sldChg chg="del">
        <pc:chgData name="Moeller, Lon D" userId="ef23250f-0e84-40cd-8504-fda0f884d07e" providerId="ADAL" clId="{DDD819E2-FE96-4337-B288-C43559A0E4E9}" dt="2025-10-31T02:56:37.804" v="834" actId="47"/>
        <pc:sldMkLst>
          <pc:docMk/>
          <pc:sldMk cId="3462106307" sldId="883"/>
        </pc:sldMkLst>
      </pc:sldChg>
      <pc:sldChg chg="del">
        <pc:chgData name="Moeller, Lon D" userId="ef23250f-0e84-40cd-8504-fda0f884d07e" providerId="ADAL" clId="{DDD819E2-FE96-4337-B288-C43559A0E4E9}" dt="2025-10-30T15:15:52.963" v="194" actId="47"/>
        <pc:sldMkLst>
          <pc:docMk/>
          <pc:sldMk cId="3333497824" sldId="885"/>
        </pc:sldMkLst>
      </pc:sldChg>
      <pc:sldChg chg="del">
        <pc:chgData name="Moeller, Lon D" userId="ef23250f-0e84-40cd-8504-fda0f884d07e" providerId="ADAL" clId="{DDD819E2-FE96-4337-B288-C43559A0E4E9}" dt="2025-10-30T15:15:59.984" v="195" actId="47"/>
        <pc:sldMkLst>
          <pc:docMk/>
          <pc:sldMk cId="2350932855" sldId="886"/>
        </pc:sldMkLst>
      </pc:sldChg>
      <pc:sldChg chg="del">
        <pc:chgData name="Moeller, Lon D" userId="ef23250f-0e84-40cd-8504-fda0f884d07e" providerId="ADAL" clId="{DDD819E2-FE96-4337-B288-C43559A0E4E9}" dt="2025-10-31T02:56:33.911" v="833" actId="47"/>
        <pc:sldMkLst>
          <pc:docMk/>
          <pc:sldMk cId="2294979387" sldId="887"/>
        </pc:sldMkLst>
      </pc:sldChg>
      <pc:sldChg chg="modSp mod ord">
        <pc:chgData name="Moeller, Lon D" userId="ef23250f-0e84-40cd-8504-fda0f884d07e" providerId="ADAL" clId="{DDD819E2-FE96-4337-B288-C43559A0E4E9}" dt="2025-10-31T02:56:54.875" v="836" actId="6549"/>
        <pc:sldMkLst>
          <pc:docMk/>
          <pc:sldMk cId="3953419175" sldId="888"/>
        </pc:sldMkLst>
        <pc:spChg chg="mod">
          <ac:chgData name="Moeller, Lon D" userId="ef23250f-0e84-40cd-8504-fda0f884d07e" providerId="ADAL" clId="{DDD819E2-FE96-4337-B288-C43559A0E4E9}" dt="2025-10-31T02:56:54.875" v="836" actId="6549"/>
          <ac:spMkLst>
            <pc:docMk/>
            <pc:sldMk cId="3953419175" sldId="888"/>
            <ac:spMk id="2" creationId="{BE332563-6791-67C9-7ECA-5A77DF84570C}"/>
          </ac:spMkLst>
        </pc:spChg>
      </pc:sldChg>
      <pc:sldChg chg="modSp mod">
        <pc:chgData name="Moeller, Lon D" userId="ef23250f-0e84-40cd-8504-fda0f884d07e" providerId="ADAL" clId="{DDD819E2-FE96-4337-B288-C43559A0E4E9}" dt="2025-10-31T16:52:47.678" v="1297" actId="6549"/>
        <pc:sldMkLst>
          <pc:docMk/>
          <pc:sldMk cId="1118510408" sldId="889"/>
        </pc:sldMkLst>
        <pc:spChg chg="mod">
          <ac:chgData name="Moeller, Lon D" userId="ef23250f-0e84-40cd-8504-fda0f884d07e" providerId="ADAL" clId="{DDD819E2-FE96-4337-B288-C43559A0E4E9}" dt="2025-10-30T15:14:02.357" v="126" actId="20577"/>
          <ac:spMkLst>
            <pc:docMk/>
            <pc:sldMk cId="1118510408" sldId="889"/>
            <ac:spMk id="2" creationId="{D4B6B5C3-9B59-1790-61FA-43C9208386A9}"/>
          </ac:spMkLst>
        </pc:spChg>
        <pc:spChg chg="mod">
          <ac:chgData name="Moeller, Lon D" userId="ef23250f-0e84-40cd-8504-fda0f884d07e" providerId="ADAL" clId="{DDD819E2-FE96-4337-B288-C43559A0E4E9}" dt="2025-10-31T16:52:47.678" v="1297" actId="6549"/>
          <ac:spMkLst>
            <pc:docMk/>
            <pc:sldMk cId="1118510408" sldId="889"/>
            <ac:spMk id="3" creationId="{6D898884-EE34-1298-DC81-8269E27C4226}"/>
          </ac:spMkLst>
        </pc:spChg>
      </pc:sldChg>
      <pc:sldChg chg="del">
        <pc:chgData name="Moeller, Lon D" userId="ef23250f-0e84-40cd-8504-fda0f884d07e" providerId="ADAL" clId="{DDD819E2-FE96-4337-B288-C43559A0E4E9}" dt="2025-10-31T02:15:35.503" v="264" actId="47"/>
        <pc:sldMkLst>
          <pc:docMk/>
          <pc:sldMk cId="1932120058" sldId="890"/>
        </pc:sldMkLst>
      </pc:sldChg>
      <pc:sldChg chg="modNotes">
        <pc:chgData name="Moeller, Lon D" userId="ef23250f-0e84-40cd-8504-fda0f884d07e" providerId="ADAL" clId="{DDD819E2-FE96-4337-B288-C43559A0E4E9}" dt="2025-10-31T18:18:17.261" v="2987" actId="313"/>
        <pc:sldMkLst>
          <pc:docMk/>
          <pc:sldMk cId="2442220149" sldId="891"/>
        </pc:sldMkLst>
      </pc:sldChg>
      <pc:sldChg chg="modNotes">
        <pc:chgData name="Moeller, Lon D" userId="ef23250f-0e84-40cd-8504-fda0f884d07e" providerId="ADAL" clId="{DDD819E2-FE96-4337-B288-C43559A0E4E9}" dt="2025-11-02T17:28:57.889" v="6634" actId="313"/>
        <pc:sldMkLst>
          <pc:docMk/>
          <pc:sldMk cId="65543191" sldId="892"/>
        </pc:sldMkLst>
      </pc:sldChg>
      <pc:sldChg chg="del">
        <pc:chgData name="Moeller, Lon D" userId="ef23250f-0e84-40cd-8504-fda0f884d07e" providerId="ADAL" clId="{DDD819E2-FE96-4337-B288-C43559A0E4E9}" dt="2025-10-31T02:56:40.653" v="835" actId="47"/>
        <pc:sldMkLst>
          <pc:docMk/>
          <pc:sldMk cId="2628170995" sldId="893"/>
        </pc:sldMkLst>
      </pc:sldChg>
      <pc:sldChg chg="del">
        <pc:chgData name="Moeller, Lon D" userId="ef23250f-0e84-40cd-8504-fda0f884d07e" providerId="ADAL" clId="{DDD819E2-FE96-4337-B288-C43559A0E4E9}" dt="2025-10-31T02:56:13.112" v="829" actId="47"/>
        <pc:sldMkLst>
          <pc:docMk/>
          <pc:sldMk cId="1903075978" sldId="894"/>
        </pc:sldMkLst>
      </pc:sldChg>
      <pc:sldChg chg="del">
        <pc:chgData name="Moeller, Lon D" userId="ef23250f-0e84-40cd-8504-fda0f884d07e" providerId="ADAL" clId="{DDD819E2-FE96-4337-B288-C43559A0E4E9}" dt="2025-10-30T15:16:08.399" v="196" actId="47"/>
        <pc:sldMkLst>
          <pc:docMk/>
          <pc:sldMk cId="599714078" sldId="895"/>
        </pc:sldMkLst>
      </pc:sldChg>
      <pc:sldChg chg="modSp mod">
        <pc:chgData name="Moeller, Lon D" userId="ef23250f-0e84-40cd-8504-fda0f884d07e" providerId="ADAL" clId="{DDD819E2-FE96-4337-B288-C43559A0E4E9}" dt="2025-10-31T17:50:40.226" v="1662" actId="27636"/>
        <pc:sldMkLst>
          <pc:docMk/>
          <pc:sldMk cId="1667923687" sldId="896"/>
        </pc:sldMkLst>
        <pc:spChg chg="mod">
          <ac:chgData name="Moeller, Lon D" userId="ef23250f-0e84-40cd-8504-fda0f884d07e" providerId="ADAL" clId="{DDD819E2-FE96-4337-B288-C43559A0E4E9}" dt="2025-10-31T17:50:40.226" v="1662" actId="27636"/>
          <ac:spMkLst>
            <pc:docMk/>
            <pc:sldMk cId="1667923687" sldId="896"/>
            <ac:spMk id="5" creationId="{A48B91BD-F1B0-DA12-4690-D065C2A31605}"/>
          </ac:spMkLst>
        </pc:spChg>
      </pc:sldChg>
      <pc:sldChg chg="modSp add mod">
        <pc:chgData name="Moeller, Lon D" userId="ef23250f-0e84-40cd-8504-fda0f884d07e" providerId="ADAL" clId="{DDD819E2-FE96-4337-B288-C43559A0E4E9}" dt="2025-10-31T02:04:30.400" v="245" actId="1076"/>
        <pc:sldMkLst>
          <pc:docMk/>
          <pc:sldMk cId="659791271" sldId="897"/>
        </pc:sldMkLst>
        <pc:spChg chg="mod">
          <ac:chgData name="Moeller, Lon D" userId="ef23250f-0e84-40cd-8504-fda0f884d07e" providerId="ADAL" clId="{DDD819E2-FE96-4337-B288-C43559A0E4E9}" dt="2025-10-31T02:04:30.400" v="245" actId="1076"/>
          <ac:spMkLst>
            <pc:docMk/>
            <pc:sldMk cId="659791271" sldId="897"/>
            <ac:spMk id="3" creationId="{7F446403-FE92-FDB5-CE7C-1137DEA74A57}"/>
          </ac:spMkLst>
        </pc:spChg>
      </pc:sldChg>
      <pc:sldChg chg="modSp add mod">
        <pc:chgData name="Moeller, Lon D" userId="ef23250f-0e84-40cd-8504-fda0f884d07e" providerId="ADAL" clId="{DDD819E2-FE96-4337-B288-C43559A0E4E9}" dt="2025-10-31T17:56:11.525" v="1736" actId="27107"/>
        <pc:sldMkLst>
          <pc:docMk/>
          <pc:sldMk cId="1790523570" sldId="898"/>
        </pc:sldMkLst>
        <pc:spChg chg="mod">
          <ac:chgData name="Moeller, Lon D" userId="ef23250f-0e84-40cd-8504-fda0f884d07e" providerId="ADAL" clId="{DDD819E2-FE96-4337-B288-C43559A0E4E9}" dt="2025-10-31T17:56:11.525" v="1736" actId="27107"/>
          <ac:spMkLst>
            <pc:docMk/>
            <pc:sldMk cId="1790523570" sldId="898"/>
            <ac:spMk id="3" creationId="{7BA7CFDE-BE19-8A7C-618C-47675ED33AF8}"/>
          </ac:spMkLst>
        </pc:spChg>
      </pc:sldChg>
      <pc:sldChg chg="modSp add del mod modClrScheme chgLayout">
        <pc:chgData name="Moeller, Lon D" userId="ef23250f-0e84-40cd-8504-fda0f884d07e" providerId="ADAL" clId="{DDD819E2-FE96-4337-B288-C43559A0E4E9}" dt="2025-10-31T17:45:35.503" v="1562" actId="2696"/>
        <pc:sldMkLst>
          <pc:docMk/>
          <pc:sldMk cId="138245793" sldId="899"/>
        </pc:sldMkLst>
      </pc:sldChg>
      <pc:sldChg chg="modSp add mod">
        <pc:chgData name="Moeller, Lon D" userId="ef23250f-0e84-40cd-8504-fda0f884d07e" providerId="ADAL" clId="{DDD819E2-FE96-4337-B288-C43559A0E4E9}" dt="2025-10-31T17:46:23.946" v="1565" actId="207"/>
        <pc:sldMkLst>
          <pc:docMk/>
          <pc:sldMk cId="3580225762" sldId="899"/>
        </pc:sldMkLst>
        <pc:graphicFrameChg chg="modGraphic">
          <ac:chgData name="Moeller, Lon D" userId="ef23250f-0e84-40cd-8504-fda0f884d07e" providerId="ADAL" clId="{DDD819E2-FE96-4337-B288-C43559A0E4E9}" dt="2025-10-31T17:46:23.946" v="1565" actId="207"/>
          <ac:graphicFrameMkLst>
            <pc:docMk/>
            <pc:sldMk cId="3580225762" sldId="899"/>
            <ac:graphicFrameMk id="14" creationId="{481AC1B7-AFC2-D5B3-0874-587F6721E5FC}"/>
          </ac:graphicFrameMkLst>
        </pc:graphicFrameChg>
      </pc:sldChg>
      <pc:sldChg chg="modSp add mod">
        <pc:chgData name="Moeller, Lon D" userId="ef23250f-0e84-40cd-8504-fda0f884d07e" providerId="ADAL" clId="{DDD819E2-FE96-4337-B288-C43559A0E4E9}" dt="2025-10-31T17:59:10.217" v="2013" actId="33524"/>
        <pc:sldMkLst>
          <pc:docMk/>
          <pc:sldMk cId="1596037860" sldId="900"/>
        </pc:sldMkLst>
        <pc:spChg chg="mod">
          <ac:chgData name="Moeller, Lon D" userId="ef23250f-0e84-40cd-8504-fda0f884d07e" providerId="ADAL" clId="{DDD819E2-FE96-4337-B288-C43559A0E4E9}" dt="2025-10-31T17:59:10.217" v="2013" actId="33524"/>
          <ac:spMkLst>
            <pc:docMk/>
            <pc:sldMk cId="1596037860" sldId="900"/>
            <ac:spMk id="3" creationId="{5C5A60EB-F526-A3AB-D4FD-4A3C6BC40E95}"/>
          </ac:spMkLst>
        </pc:spChg>
      </pc:sldChg>
      <pc:sldChg chg="add">
        <pc:chgData name="Moeller, Lon D" userId="ef23250f-0e84-40cd-8504-fda0f884d07e" providerId="ADAL" clId="{DDD819E2-FE96-4337-B288-C43559A0E4E9}" dt="2025-10-31T02:21:42.185" v="271"/>
        <pc:sldMkLst>
          <pc:docMk/>
          <pc:sldMk cId="1395502514" sldId="901"/>
        </pc:sldMkLst>
      </pc:sldChg>
      <pc:sldChg chg="modSp add mod">
        <pc:chgData name="Moeller, Lon D" userId="ef23250f-0e84-40cd-8504-fda0f884d07e" providerId="ADAL" clId="{DDD819E2-FE96-4337-B288-C43559A0E4E9}" dt="2025-10-31T17:55:58.791" v="1735" actId="20577"/>
        <pc:sldMkLst>
          <pc:docMk/>
          <pc:sldMk cId="175855583" sldId="902"/>
        </pc:sldMkLst>
        <pc:spChg chg="mod">
          <ac:chgData name="Moeller, Lon D" userId="ef23250f-0e84-40cd-8504-fda0f884d07e" providerId="ADAL" clId="{DDD819E2-FE96-4337-B288-C43559A0E4E9}" dt="2025-10-31T17:55:58.791" v="1735" actId="20577"/>
          <ac:spMkLst>
            <pc:docMk/>
            <pc:sldMk cId="175855583" sldId="902"/>
            <ac:spMk id="3" creationId="{2A4804A0-64AA-E2EB-B245-576D3868482D}"/>
          </ac:spMkLst>
        </pc:spChg>
      </pc:sldChg>
      <pc:sldChg chg="modSp new mod modNotes">
        <pc:chgData name="Moeller, Lon D" userId="ef23250f-0e84-40cd-8504-fda0f884d07e" providerId="ADAL" clId="{DDD819E2-FE96-4337-B288-C43559A0E4E9}" dt="2025-10-31T17:49:40.123" v="1592" actId="20577"/>
        <pc:sldMkLst>
          <pc:docMk/>
          <pc:sldMk cId="3118222526" sldId="903"/>
        </pc:sldMkLst>
        <pc:spChg chg="mod">
          <ac:chgData name="Moeller, Lon D" userId="ef23250f-0e84-40cd-8504-fda0f884d07e" providerId="ADAL" clId="{DDD819E2-FE96-4337-B288-C43559A0E4E9}" dt="2025-10-31T17:49:40.123" v="1592" actId="20577"/>
          <ac:spMkLst>
            <pc:docMk/>
            <pc:sldMk cId="3118222526" sldId="903"/>
            <ac:spMk id="2" creationId="{5710A721-8B2A-23E9-1EC5-522D00274B33}"/>
          </ac:spMkLst>
        </pc:spChg>
        <pc:spChg chg="mod">
          <ac:chgData name="Moeller, Lon D" userId="ef23250f-0e84-40cd-8504-fda0f884d07e" providerId="ADAL" clId="{DDD819E2-FE96-4337-B288-C43559A0E4E9}" dt="2025-10-31T02:31:06.221" v="790" actId="255"/>
          <ac:spMkLst>
            <pc:docMk/>
            <pc:sldMk cId="3118222526" sldId="903"/>
            <ac:spMk id="3" creationId="{B8AF6147-4C41-71B3-59D4-B1D7E208CED3}"/>
          </ac:spMkLst>
        </pc:spChg>
      </pc:sldChg>
      <pc:sldChg chg="modSp add mod modClrScheme chgLayout">
        <pc:chgData name="Moeller, Lon D" userId="ef23250f-0e84-40cd-8504-fda0f884d07e" providerId="ADAL" clId="{DDD819E2-FE96-4337-B288-C43559A0E4E9}" dt="2025-10-31T18:01:53.001" v="2046" actId="20577"/>
        <pc:sldMkLst>
          <pc:docMk/>
          <pc:sldMk cId="3819334311" sldId="904"/>
        </pc:sldMkLst>
        <pc:spChg chg="mod ord">
          <ac:chgData name="Moeller, Lon D" userId="ef23250f-0e84-40cd-8504-fda0f884d07e" providerId="ADAL" clId="{DDD819E2-FE96-4337-B288-C43559A0E4E9}" dt="2025-10-31T02:45:35.470" v="817" actId="700"/>
          <ac:spMkLst>
            <pc:docMk/>
            <pc:sldMk cId="3819334311" sldId="904"/>
            <ac:spMk id="2" creationId="{8BD529AA-6AE5-48A4-94B6-3D72B36BA43F}"/>
          </ac:spMkLst>
        </pc:spChg>
        <pc:spChg chg="mod ord">
          <ac:chgData name="Moeller, Lon D" userId="ef23250f-0e84-40cd-8504-fda0f884d07e" providerId="ADAL" clId="{DDD819E2-FE96-4337-B288-C43559A0E4E9}" dt="2025-10-31T18:01:53.001" v="2046" actId="20577"/>
          <ac:spMkLst>
            <pc:docMk/>
            <pc:sldMk cId="3819334311" sldId="904"/>
            <ac:spMk id="3" creationId="{D5511D04-C45D-409C-82D0-99F88AC5D317}"/>
          </ac:spMkLst>
        </pc:spChg>
      </pc:sldChg>
      <pc:sldChg chg="modSp add mod modClrScheme chgLayout">
        <pc:chgData name="Moeller, Lon D" userId="ef23250f-0e84-40cd-8504-fda0f884d07e" providerId="ADAL" clId="{DDD819E2-FE96-4337-B288-C43559A0E4E9}" dt="2025-10-31T18:02:10.943" v="2050" actId="20577"/>
        <pc:sldMkLst>
          <pc:docMk/>
          <pc:sldMk cId="1525203586" sldId="905"/>
        </pc:sldMkLst>
        <pc:spChg chg="mod ord">
          <ac:chgData name="Moeller, Lon D" userId="ef23250f-0e84-40cd-8504-fda0f884d07e" providerId="ADAL" clId="{DDD819E2-FE96-4337-B288-C43559A0E4E9}" dt="2025-10-31T02:46:17.729" v="824" actId="27636"/>
          <ac:spMkLst>
            <pc:docMk/>
            <pc:sldMk cId="1525203586" sldId="905"/>
            <ac:spMk id="2" creationId="{3FA8E587-002E-7157-9960-30767DA07DB1}"/>
          </ac:spMkLst>
        </pc:spChg>
        <pc:spChg chg="mod ord">
          <ac:chgData name="Moeller, Lon D" userId="ef23250f-0e84-40cd-8504-fda0f884d07e" providerId="ADAL" clId="{DDD819E2-FE96-4337-B288-C43559A0E4E9}" dt="2025-10-31T18:02:10.943" v="2050" actId="20577"/>
          <ac:spMkLst>
            <pc:docMk/>
            <pc:sldMk cId="1525203586" sldId="905"/>
            <ac:spMk id="3" creationId="{7A7C22F4-C857-0F38-BB5C-959183D4F7D8}"/>
          </ac:spMkLst>
        </pc:spChg>
      </pc:sldChg>
      <pc:sldChg chg="modSp new mod">
        <pc:chgData name="Moeller, Lon D" userId="ef23250f-0e84-40cd-8504-fda0f884d07e" providerId="ADAL" clId="{DDD819E2-FE96-4337-B288-C43559A0E4E9}" dt="2025-10-31T17:40:49.017" v="1554" actId="6549"/>
        <pc:sldMkLst>
          <pc:docMk/>
          <pc:sldMk cId="3016422170" sldId="906"/>
        </pc:sldMkLst>
        <pc:spChg chg="mod">
          <ac:chgData name="Moeller, Lon D" userId="ef23250f-0e84-40cd-8504-fda0f884d07e" providerId="ADAL" clId="{DDD819E2-FE96-4337-B288-C43559A0E4E9}" dt="2025-10-31T03:03:32.389" v="1148" actId="255"/>
          <ac:spMkLst>
            <pc:docMk/>
            <pc:sldMk cId="3016422170" sldId="906"/>
            <ac:spMk id="2" creationId="{2FE4E947-F523-098D-5E8C-924814B5564E}"/>
          </ac:spMkLst>
        </pc:spChg>
        <pc:spChg chg="mod">
          <ac:chgData name="Moeller, Lon D" userId="ef23250f-0e84-40cd-8504-fda0f884d07e" providerId="ADAL" clId="{DDD819E2-FE96-4337-B288-C43559A0E4E9}" dt="2025-10-31T17:40:49.017" v="1554" actId="6549"/>
          <ac:spMkLst>
            <pc:docMk/>
            <pc:sldMk cId="3016422170" sldId="906"/>
            <ac:spMk id="3" creationId="{A873E255-EE1E-EEED-414C-523379AA6E2C}"/>
          </ac:spMkLst>
        </pc:spChg>
      </pc:sldChg>
      <pc:sldChg chg="addSp delSp modSp new mod modClrScheme chgLayout modNotes">
        <pc:chgData name="Moeller, Lon D" userId="ef23250f-0e84-40cd-8504-fda0f884d07e" providerId="ADAL" clId="{DDD819E2-FE96-4337-B288-C43559A0E4E9}" dt="2025-10-31T19:33:59.991" v="4098" actId="113"/>
        <pc:sldMkLst>
          <pc:docMk/>
          <pc:sldMk cId="671697120" sldId="907"/>
        </pc:sldMkLst>
        <pc:spChg chg="mod ord">
          <ac:chgData name="Moeller, Lon D" userId="ef23250f-0e84-40cd-8504-fda0f884d07e" providerId="ADAL" clId="{DDD819E2-FE96-4337-B288-C43559A0E4E9}" dt="2025-10-31T19:31:21.257" v="3999" actId="700"/>
          <ac:spMkLst>
            <pc:docMk/>
            <pc:sldMk cId="671697120" sldId="907"/>
            <ac:spMk id="4" creationId="{9C12C528-A2F4-B3F3-C638-DD1C7E098866}"/>
          </ac:spMkLst>
        </pc:spChg>
        <pc:picChg chg="add mod">
          <ac:chgData name="Moeller, Lon D" userId="ef23250f-0e84-40cd-8504-fda0f884d07e" providerId="ADAL" clId="{DDD819E2-FE96-4337-B288-C43559A0E4E9}" dt="2025-10-31T19:31:42.893" v="4010" actId="1076"/>
          <ac:picMkLst>
            <pc:docMk/>
            <pc:sldMk cId="671697120" sldId="907"/>
            <ac:picMk id="8" creationId="{F585D448-CF43-463B-5D3E-AD745BF2F972}"/>
          </ac:picMkLst>
        </pc:picChg>
      </pc:sldChg>
      <pc:sldChg chg="addSp delSp modSp new mod modNotes">
        <pc:chgData name="Moeller, Lon D" userId="ef23250f-0e84-40cd-8504-fda0f884d07e" providerId="ADAL" clId="{DDD819E2-FE96-4337-B288-C43559A0E4E9}" dt="2025-10-31T19:34:19.218" v="4099"/>
        <pc:sldMkLst>
          <pc:docMk/>
          <pc:sldMk cId="2115398970" sldId="908"/>
        </pc:sldMkLst>
        <pc:picChg chg="add mod">
          <ac:chgData name="Moeller, Lon D" userId="ef23250f-0e84-40cd-8504-fda0f884d07e" providerId="ADAL" clId="{DDD819E2-FE96-4337-B288-C43559A0E4E9}" dt="2025-10-31T19:32:32.348" v="4018" actId="1076"/>
          <ac:picMkLst>
            <pc:docMk/>
            <pc:sldMk cId="2115398970" sldId="908"/>
            <ac:picMk id="6" creationId="{F220E18F-0EDA-6BA2-C065-706F763EB454}"/>
          </ac:picMkLst>
        </pc:picChg>
      </pc:sldChg>
      <pc:sldChg chg="modSp new mod ord modNotes modNotesTx">
        <pc:chgData name="Moeller, Lon D" userId="ef23250f-0e84-40cd-8504-fda0f884d07e" providerId="ADAL" clId="{DDD819E2-FE96-4337-B288-C43559A0E4E9}" dt="2025-11-01T21:50:52.460" v="5664" actId="1076"/>
        <pc:sldMkLst>
          <pc:docMk/>
          <pc:sldMk cId="1483639365" sldId="909"/>
        </pc:sldMkLst>
        <pc:spChg chg="mod">
          <ac:chgData name="Moeller, Lon D" userId="ef23250f-0e84-40cd-8504-fda0f884d07e" providerId="ADAL" clId="{DDD819E2-FE96-4337-B288-C43559A0E4E9}" dt="2025-11-01T21:09:55.272" v="4932" actId="1076"/>
          <ac:spMkLst>
            <pc:docMk/>
            <pc:sldMk cId="1483639365" sldId="909"/>
            <ac:spMk id="2" creationId="{AC848E33-5F5D-780D-BF41-DA35C9A1B502}"/>
          </ac:spMkLst>
        </pc:spChg>
        <pc:spChg chg="mod">
          <ac:chgData name="Moeller, Lon D" userId="ef23250f-0e84-40cd-8504-fda0f884d07e" providerId="ADAL" clId="{DDD819E2-FE96-4337-B288-C43559A0E4E9}" dt="2025-11-01T21:43:45.778" v="4984" actId="5793"/>
          <ac:spMkLst>
            <pc:docMk/>
            <pc:sldMk cId="1483639365" sldId="909"/>
            <ac:spMk id="3" creationId="{3A61B062-FAD6-5A62-C659-04840058F7CA}"/>
          </ac:spMkLst>
        </pc:spChg>
        <pc:spChg chg="mod">
          <ac:chgData name="Moeller, Lon D" userId="ef23250f-0e84-40cd-8504-fda0f884d07e" providerId="ADAL" clId="{DDD819E2-FE96-4337-B288-C43559A0E4E9}" dt="2025-11-01T21:50:52.460" v="5664" actId="1076"/>
          <ac:spMkLst>
            <pc:docMk/>
            <pc:sldMk cId="1483639365" sldId="909"/>
            <ac:spMk id="4" creationId="{9F537AA9-4C4B-C6BB-4177-CFB76DCDD721}"/>
          </ac:spMkLst>
        </pc:spChg>
      </pc:sldChg>
      <pc:sldChg chg="addSp delSp modSp new mod modNotesTx">
        <pc:chgData name="Moeller, Lon D" userId="ef23250f-0e84-40cd-8504-fda0f884d07e" providerId="ADAL" clId="{DDD819E2-FE96-4337-B288-C43559A0E4E9}" dt="2025-11-01T22:13:15.007" v="5836" actId="1076"/>
        <pc:sldMkLst>
          <pc:docMk/>
          <pc:sldMk cId="1190612176" sldId="910"/>
        </pc:sldMkLst>
        <pc:spChg chg="mod">
          <ac:chgData name="Moeller, Lon D" userId="ef23250f-0e84-40cd-8504-fda0f884d07e" providerId="ADAL" clId="{DDD819E2-FE96-4337-B288-C43559A0E4E9}" dt="2025-11-01T22:11:33.495" v="5820" actId="20577"/>
          <ac:spMkLst>
            <pc:docMk/>
            <pc:sldMk cId="1190612176" sldId="910"/>
            <ac:spMk id="2" creationId="{61EC0718-1514-D4DE-DAF1-142BA12370F9}"/>
          </ac:spMkLst>
        </pc:spChg>
        <pc:picChg chg="add mod">
          <ac:chgData name="Moeller, Lon D" userId="ef23250f-0e84-40cd-8504-fda0f884d07e" providerId="ADAL" clId="{DDD819E2-FE96-4337-B288-C43559A0E4E9}" dt="2025-11-01T22:13:11.029" v="5835" actId="688"/>
          <ac:picMkLst>
            <pc:docMk/>
            <pc:sldMk cId="1190612176" sldId="910"/>
            <ac:picMk id="6" creationId="{4903D772-6F2C-74CF-523B-397F0558D6FD}"/>
          </ac:picMkLst>
        </pc:picChg>
        <pc:picChg chg="add mod">
          <ac:chgData name="Moeller, Lon D" userId="ef23250f-0e84-40cd-8504-fda0f884d07e" providerId="ADAL" clId="{DDD819E2-FE96-4337-B288-C43559A0E4E9}" dt="2025-11-01T22:13:15.007" v="5836" actId="1076"/>
          <ac:picMkLst>
            <pc:docMk/>
            <pc:sldMk cId="1190612176" sldId="910"/>
            <ac:picMk id="8" creationId="{C89E8FDC-F82B-DA41-1748-53CAC3B09D1A}"/>
          </ac:picMkLst>
        </pc:picChg>
      </pc:sldChg>
      <pc:sldChg chg="addSp delSp modSp new mod">
        <pc:chgData name="Moeller, Lon D" userId="ef23250f-0e84-40cd-8504-fda0f884d07e" providerId="ADAL" clId="{DDD819E2-FE96-4337-B288-C43559A0E4E9}" dt="2025-11-03T17:40:13.154" v="7259" actId="1076"/>
        <pc:sldMkLst>
          <pc:docMk/>
          <pc:sldMk cId="2062976025" sldId="911"/>
        </pc:sldMkLst>
        <pc:spChg chg="mod">
          <ac:chgData name="Moeller, Lon D" userId="ef23250f-0e84-40cd-8504-fda0f884d07e" providerId="ADAL" clId="{DDD819E2-FE96-4337-B288-C43559A0E4E9}" dt="2025-11-03T17:39:50.451" v="7251" actId="27636"/>
          <ac:spMkLst>
            <pc:docMk/>
            <pc:sldMk cId="2062976025" sldId="911"/>
            <ac:spMk id="2" creationId="{9DC3FC2B-CD80-DE2D-E1C5-217C0543D527}"/>
          </ac:spMkLst>
        </pc:spChg>
        <pc:picChg chg="add mod">
          <ac:chgData name="Moeller, Lon D" userId="ef23250f-0e84-40cd-8504-fda0f884d07e" providerId="ADAL" clId="{DDD819E2-FE96-4337-B288-C43559A0E4E9}" dt="2025-11-03T17:40:09.449" v="7258" actId="1076"/>
          <ac:picMkLst>
            <pc:docMk/>
            <pc:sldMk cId="2062976025" sldId="911"/>
            <ac:picMk id="6" creationId="{D192C1F0-BBAF-9FA4-0C6D-1C5FAC771AFE}"/>
          </ac:picMkLst>
        </pc:picChg>
        <pc:picChg chg="add mod">
          <ac:chgData name="Moeller, Lon D" userId="ef23250f-0e84-40cd-8504-fda0f884d07e" providerId="ADAL" clId="{DDD819E2-FE96-4337-B288-C43559A0E4E9}" dt="2025-11-03T17:40:04.854" v="7256" actId="1076"/>
          <ac:picMkLst>
            <pc:docMk/>
            <pc:sldMk cId="2062976025" sldId="911"/>
            <ac:picMk id="1028" creationId="{EAE184E4-7909-A231-982C-F20EC3A221BE}"/>
          </ac:picMkLst>
        </pc:picChg>
        <pc:picChg chg="add mod">
          <ac:chgData name="Moeller, Lon D" userId="ef23250f-0e84-40cd-8504-fda0f884d07e" providerId="ADAL" clId="{DDD819E2-FE96-4337-B288-C43559A0E4E9}" dt="2025-11-03T17:40:13.154" v="7259" actId="1076"/>
          <ac:picMkLst>
            <pc:docMk/>
            <pc:sldMk cId="2062976025" sldId="911"/>
            <ac:picMk id="1032" creationId="{B159E89C-F464-8428-9B7E-BD17029702FD}"/>
          </ac:picMkLst>
        </pc:picChg>
      </pc:sldChg>
      <pc:sldChg chg="addSp delSp modSp new del mod">
        <pc:chgData name="Moeller, Lon D" userId="ef23250f-0e84-40cd-8504-fda0f884d07e" providerId="ADAL" clId="{DDD819E2-FE96-4337-B288-C43559A0E4E9}" dt="2025-11-03T17:40:23.374" v="7260" actId="47"/>
        <pc:sldMkLst>
          <pc:docMk/>
          <pc:sldMk cId="730653669" sldId="912"/>
        </pc:sldMkLst>
      </pc:sldChg>
      <pc:sldMasterChg chg="delSldLayout">
        <pc:chgData name="Moeller, Lon D" userId="ef23250f-0e84-40cd-8504-fda0f884d07e" providerId="ADAL" clId="{DDD819E2-FE96-4337-B288-C43559A0E4E9}" dt="2025-10-30T15:15:52.963" v="194" actId="47"/>
        <pc:sldMasterMkLst>
          <pc:docMk/>
          <pc:sldMasterMk cId="2970061491" sldId="2147483648"/>
        </pc:sldMasterMkLst>
        <pc:sldLayoutChg chg="del">
          <pc:chgData name="Moeller, Lon D" userId="ef23250f-0e84-40cd-8504-fda0f884d07e" providerId="ADAL" clId="{DDD819E2-FE96-4337-B288-C43559A0E4E9}" dt="2025-10-30T15:15:52.963" v="194" actId="47"/>
          <pc:sldLayoutMkLst>
            <pc:docMk/>
            <pc:sldMasterMk cId="2970061491" sldId="2147483648"/>
            <pc:sldLayoutMk cId="1497399111" sldId="214748368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15B187-9C7F-4325-A78E-C50B6D4003D5}" type="doc">
      <dgm:prSet loTypeId="urn:microsoft.com/office/officeart/2005/8/layout/process4" loCatId="process" qsTypeId="urn:microsoft.com/office/officeart/2005/8/quickstyle/simple5" qsCatId="simple" csTypeId="urn:microsoft.com/office/officeart/2005/8/colors/accent2_2" csCatId="accent2" phldr="1"/>
      <dgm:spPr/>
      <dgm:t>
        <a:bodyPr/>
        <a:lstStyle/>
        <a:p>
          <a:endParaRPr lang="en-US"/>
        </a:p>
      </dgm:t>
    </dgm:pt>
    <dgm:pt modelId="{411C4910-204E-473F-9B46-123399739631}">
      <dgm:prSet/>
      <dgm:spPr/>
      <dgm:t>
        <a:bodyPr/>
        <a:lstStyle/>
        <a:p>
          <a:r>
            <a:rPr lang="en-US" b="1" dirty="0"/>
            <a:t>Identity-Related Differences</a:t>
          </a:r>
          <a:r>
            <a:rPr lang="en-US" dirty="0"/>
            <a:t>:  Different backgrounds, experiences, cultural values, levels of education, etc. (</a:t>
          </a:r>
          <a:r>
            <a:rPr lang="en-US" b="1" dirty="0"/>
            <a:t>Different perceptions and personal styles</a:t>
          </a:r>
          <a:r>
            <a:rPr lang="en-US" dirty="0"/>
            <a:t>)</a:t>
          </a:r>
        </a:p>
      </dgm:t>
    </dgm:pt>
    <dgm:pt modelId="{57604CDA-0ED4-473A-9986-7F84E959DE15}" type="parTrans" cxnId="{7C84BE08-066D-47EF-BFAD-D74326C69556}">
      <dgm:prSet/>
      <dgm:spPr/>
      <dgm:t>
        <a:bodyPr/>
        <a:lstStyle/>
        <a:p>
          <a:endParaRPr lang="en-US"/>
        </a:p>
      </dgm:t>
    </dgm:pt>
    <dgm:pt modelId="{410E7066-DC03-4528-92AD-44C662D44282}" type="sibTrans" cxnId="{7C84BE08-066D-47EF-BFAD-D74326C69556}">
      <dgm:prSet/>
      <dgm:spPr/>
      <dgm:t>
        <a:bodyPr/>
        <a:lstStyle/>
        <a:p>
          <a:endParaRPr lang="en-US"/>
        </a:p>
      </dgm:t>
    </dgm:pt>
    <dgm:pt modelId="{D8C42B59-428D-4AD8-9307-A59BC79BCD4D}">
      <dgm:prSet/>
      <dgm:spPr/>
      <dgm:t>
        <a:bodyPr/>
        <a:lstStyle/>
        <a:p>
          <a:r>
            <a:rPr lang="en-US" b="1" dirty="0"/>
            <a:t>Role Incompatibility</a:t>
          </a:r>
          <a:r>
            <a:rPr lang="en-US" dirty="0"/>
            <a:t>: Work tasks “are interdependent” but “roles are incompatible” (</a:t>
          </a:r>
          <a:r>
            <a:rPr lang="en-US" b="1" dirty="0"/>
            <a:t>Different agendas</a:t>
          </a:r>
          <a:r>
            <a:rPr lang="en-US" dirty="0"/>
            <a:t>)</a:t>
          </a:r>
        </a:p>
      </dgm:t>
    </dgm:pt>
    <dgm:pt modelId="{68786EF8-7D01-497E-86F8-5B898B85780C}" type="parTrans" cxnId="{1F2C80DF-B7F3-4A0E-A14E-A1C5616C80F0}">
      <dgm:prSet/>
      <dgm:spPr/>
      <dgm:t>
        <a:bodyPr/>
        <a:lstStyle/>
        <a:p>
          <a:endParaRPr lang="en-US"/>
        </a:p>
      </dgm:t>
    </dgm:pt>
    <dgm:pt modelId="{1207D0CB-CC2E-4574-8BE7-5DEAAE1301F8}" type="sibTrans" cxnId="{1F2C80DF-B7F3-4A0E-A14E-A1C5616C80F0}">
      <dgm:prSet/>
      <dgm:spPr/>
      <dgm:t>
        <a:bodyPr/>
        <a:lstStyle/>
        <a:p>
          <a:endParaRPr lang="en-US"/>
        </a:p>
      </dgm:t>
    </dgm:pt>
    <dgm:pt modelId="{F30D042D-E58D-4B13-90B9-94A1802F7FE6}">
      <dgm:prSet/>
      <dgm:spPr/>
      <dgm:t>
        <a:bodyPr/>
        <a:lstStyle/>
        <a:p>
          <a:r>
            <a:rPr lang="en-US" b="1" dirty="0"/>
            <a:t>Environmental Stress</a:t>
          </a:r>
          <a:r>
            <a:rPr lang="en-US" dirty="0"/>
            <a:t>:  Limited resources, rapid technological change, evolving regulatory environment, etc.</a:t>
          </a:r>
        </a:p>
      </dgm:t>
    </dgm:pt>
    <dgm:pt modelId="{00FADDF1-4772-43D1-95A6-24BFABF16614}" type="parTrans" cxnId="{694E1359-4ED8-40C9-A0D7-413CAA3AF427}">
      <dgm:prSet/>
      <dgm:spPr/>
      <dgm:t>
        <a:bodyPr/>
        <a:lstStyle/>
        <a:p>
          <a:endParaRPr lang="en-US"/>
        </a:p>
      </dgm:t>
    </dgm:pt>
    <dgm:pt modelId="{3B433E8C-C909-4579-9BDF-ED31196A42BD}" type="sibTrans" cxnId="{694E1359-4ED8-40C9-A0D7-413CAA3AF427}">
      <dgm:prSet/>
      <dgm:spPr/>
      <dgm:t>
        <a:bodyPr/>
        <a:lstStyle/>
        <a:p>
          <a:endParaRPr lang="en-US"/>
        </a:p>
      </dgm:t>
    </dgm:pt>
    <dgm:pt modelId="{2D5DD67D-F561-4D7F-9E43-7524B6C56184}" type="pres">
      <dgm:prSet presAssocID="{1315B187-9C7F-4325-A78E-C50B6D4003D5}" presName="Name0" presStyleCnt="0">
        <dgm:presLayoutVars>
          <dgm:dir/>
          <dgm:animLvl val="lvl"/>
          <dgm:resizeHandles val="exact"/>
        </dgm:presLayoutVars>
      </dgm:prSet>
      <dgm:spPr/>
    </dgm:pt>
    <dgm:pt modelId="{E162A145-D7FE-45FF-89B6-2A9C471D2196}" type="pres">
      <dgm:prSet presAssocID="{F30D042D-E58D-4B13-90B9-94A1802F7FE6}" presName="boxAndChildren" presStyleCnt="0"/>
      <dgm:spPr/>
    </dgm:pt>
    <dgm:pt modelId="{2CB48CC2-6BA1-4F13-8C0E-3F40A8881F26}" type="pres">
      <dgm:prSet presAssocID="{F30D042D-E58D-4B13-90B9-94A1802F7FE6}" presName="parentTextBox" presStyleLbl="node1" presStyleIdx="0" presStyleCnt="3"/>
      <dgm:spPr/>
    </dgm:pt>
    <dgm:pt modelId="{FA94A3A5-4BEB-4B20-B643-4BAA78A708CD}" type="pres">
      <dgm:prSet presAssocID="{1207D0CB-CC2E-4574-8BE7-5DEAAE1301F8}" presName="sp" presStyleCnt="0"/>
      <dgm:spPr/>
    </dgm:pt>
    <dgm:pt modelId="{9C1A6BF9-D4ED-4425-A6BF-2DEE9A173B9A}" type="pres">
      <dgm:prSet presAssocID="{D8C42B59-428D-4AD8-9307-A59BC79BCD4D}" presName="arrowAndChildren" presStyleCnt="0"/>
      <dgm:spPr/>
    </dgm:pt>
    <dgm:pt modelId="{43EC1C44-8FA4-4D5C-BEE1-E72654EE5D37}" type="pres">
      <dgm:prSet presAssocID="{D8C42B59-428D-4AD8-9307-A59BC79BCD4D}" presName="parentTextArrow" presStyleLbl="node1" presStyleIdx="1" presStyleCnt="3"/>
      <dgm:spPr/>
    </dgm:pt>
    <dgm:pt modelId="{D05B8EE6-D1A5-4E7E-B1E6-F8B104EC3456}" type="pres">
      <dgm:prSet presAssocID="{410E7066-DC03-4528-92AD-44C662D44282}" presName="sp" presStyleCnt="0"/>
      <dgm:spPr/>
    </dgm:pt>
    <dgm:pt modelId="{7D75A35E-2AE8-4AE5-98E9-F081AA4056D7}" type="pres">
      <dgm:prSet presAssocID="{411C4910-204E-473F-9B46-123399739631}" presName="arrowAndChildren" presStyleCnt="0"/>
      <dgm:spPr/>
    </dgm:pt>
    <dgm:pt modelId="{25365396-FCA4-4368-B933-4C76A28B9A0B}" type="pres">
      <dgm:prSet presAssocID="{411C4910-204E-473F-9B46-123399739631}" presName="parentTextArrow" presStyleLbl="node1" presStyleIdx="2" presStyleCnt="3"/>
      <dgm:spPr/>
    </dgm:pt>
  </dgm:ptLst>
  <dgm:cxnLst>
    <dgm:cxn modelId="{7C84BE08-066D-47EF-BFAD-D74326C69556}" srcId="{1315B187-9C7F-4325-A78E-C50B6D4003D5}" destId="{411C4910-204E-473F-9B46-123399739631}" srcOrd="0" destOrd="0" parTransId="{57604CDA-0ED4-473A-9986-7F84E959DE15}" sibTransId="{410E7066-DC03-4528-92AD-44C662D44282}"/>
    <dgm:cxn modelId="{DEB53F16-6A96-4A8E-B29B-E6EFF6828F21}" type="presOf" srcId="{D8C42B59-428D-4AD8-9307-A59BC79BCD4D}" destId="{43EC1C44-8FA4-4D5C-BEE1-E72654EE5D37}" srcOrd="0" destOrd="0" presId="urn:microsoft.com/office/officeart/2005/8/layout/process4"/>
    <dgm:cxn modelId="{71FE473E-7880-4CB0-A4D3-C74F82AF763F}" type="presOf" srcId="{411C4910-204E-473F-9B46-123399739631}" destId="{25365396-FCA4-4368-B933-4C76A28B9A0B}" srcOrd="0" destOrd="0" presId="urn:microsoft.com/office/officeart/2005/8/layout/process4"/>
    <dgm:cxn modelId="{694E1359-4ED8-40C9-A0D7-413CAA3AF427}" srcId="{1315B187-9C7F-4325-A78E-C50B6D4003D5}" destId="{F30D042D-E58D-4B13-90B9-94A1802F7FE6}" srcOrd="2" destOrd="0" parTransId="{00FADDF1-4772-43D1-95A6-24BFABF16614}" sibTransId="{3B433E8C-C909-4579-9BDF-ED31196A42BD}"/>
    <dgm:cxn modelId="{83FB0B9D-5406-4EC3-A22F-3627FF08E773}" type="presOf" srcId="{1315B187-9C7F-4325-A78E-C50B6D4003D5}" destId="{2D5DD67D-F561-4D7F-9E43-7524B6C56184}" srcOrd="0" destOrd="0" presId="urn:microsoft.com/office/officeart/2005/8/layout/process4"/>
    <dgm:cxn modelId="{1F2C80DF-B7F3-4A0E-A14E-A1C5616C80F0}" srcId="{1315B187-9C7F-4325-A78E-C50B6D4003D5}" destId="{D8C42B59-428D-4AD8-9307-A59BC79BCD4D}" srcOrd="1" destOrd="0" parTransId="{68786EF8-7D01-497E-86F8-5B898B85780C}" sibTransId="{1207D0CB-CC2E-4574-8BE7-5DEAAE1301F8}"/>
    <dgm:cxn modelId="{40CA61F0-A591-4910-9BCF-E81301B46FCF}" type="presOf" srcId="{F30D042D-E58D-4B13-90B9-94A1802F7FE6}" destId="{2CB48CC2-6BA1-4F13-8C0E-3F40A8881F26}" srcOrd="0" destOrd="0" presId="urn:microsoft.com/office/officeart/2005/8/layout/process4"/>
    <dgm:cxn modelId="{DDB089B3-1CBB-40B2-8E9F-141F352098B7}" type="presParOf" srcId="{2D5DD67D-F561-4D7F-9E43-7524B6C56184}" destId="{E162A145-D7FE-45FF-89B6-2A9C471D2196}" srcOrd="0" destOrd="0" presId="urn:microsoft.com/office/officeart/2005/8/layout/process4"/>
    <dgm:cxn modelId="{1873B934-EEC2-42D2-B974-E9871CED9D51}" type="presParOf" srcId="{E162A145-D7FE-45FF-89B6-2A9C471D2196}" destId="{2CB48CC2-6BA1-4F13-8C0E-3F40A8881F26}" srcOrd="0" destOrd="0" presId="urn:microsoft.com/office/officeart/2005/8/layout/process4"/>
    <dgm:cxn modelId="{B1AA0466-9E0A-4CB4-A720-60695A6812A4}" type="presParOf" srcId="{2D5DD67D-F561-4D7F-9E43-7524B6C56184}" destId="{FA94A3A5-4BEB-4B20-B643-4BAA78A708CD}" srcOrd="1" destOrd="0" presId="urn:microsoft.com/office/officeart/2005/8/layout/process4"/>
    <dgm:cxn modelId="{CBCBE26D-2BAB-47F0-ADB3-F5FC2F25DB75}" type="presParOf" srcId="{2D5DD67D-F561-4D7F-9E43-7524B6C56184}" destId="{9C1A6BF9-D4ED-4425-A6BF-2DEE9A173B9A}" srcOrd="2" destOrd="0" presId="urn:microsoft.com/office/officeart/2005/8/layout/process4"/>
    <dgm:cxn modelId="{C0FB0F33-B071-4F26-A189-7EE44D42B956}" type="presParOf" srcId="{9C1A6BF9-D4ED-4425-A6BF-2DEE9A173B9A}" destId="{43EC1C44-8FA4-4D5C-BEE1-E72654EE5D37}" srcOrd="0" destOrd="0" presId="urn:microsoft.com/office/officeart/2005/8/layout/process4"/>
    <dgm:cxn modelId="{C6480A0F-FC1A-4002-A9C5-C83E23A3AD4C}" type="presParOf" srcId="{2D5DD67D-F561-4D7F-9E43-7524B6C56184}" destId="{D05B8EE6-D1A5-4E7E-B1E6-F8B104EC3456}" srcOrd="3" destOrd="0" presId="urn:microsoft.com/office/officeart/2005/8/layout/process4"/>
    <dgm:cxn modelId="{831CF414-D8A2-41EF-A185-42545C91906C}" type="presParOf" srcId="{2D5DD67D-F561-4D7F-9E43-7524B6C56184}" destId="{7D75A35E-2AE8-4AE5-98E9-F081AA4056D7}" srcOrd="4" destOrd="0" presId="urn:microsoft.com/office/officeart/2005/8/layout/process4"/>
    <dgm:cxn modelId="{62F0387B-1A44-47D3-B44D-B1EC7190F1B8}" type="presParOf" srcId="{7D75A35E-2AE8-4AE5-98E9-F081AA4056D7}" destId="{25365396-FCA4-4368-B933-4C76A28B9A0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E57D01-988A-4948-9784-6FDF5C0BF9C4}"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53CEC81A-B6C7-4821-B943-804CD53F506D}">
      <dgm:prSet/>
      <dgm:spPr/>
      <dgm:t>
        <a:bodyPr/>
        <a:lstStyle/>
        <a:p>
          <a:r>
            <a:rPr lang="en-US" b="1" dirty="0">
              <a:solidFill>
                <a:schemeClr val="tx1"/>
              </a:solidFill>
            </a:rPr>
            <a:t>Intrapersonal</a:t>
          </a:r>
          <a:r>
            <a:rPr lang="en-US" b="0" dirty="0">
              <a:solidFill>
                <a:schemeClr val="tx1"/>
              </a:solidFill>
            </a:rPr>
            <a:t>:  Working late vs. watching a child’s music concert</a:t>
          </a:r>
        </a:p>
      </dgm:t>
    </dgm:pt>
    <dgm:pt modelId="{E763B34E-5445-4430-82E9-19DB362AEEE2}" type="parTrans" cxnId="{58355C5E-5D3F-4023-88EB-62278FA72B81}">
      <dgm:prSet/>
      <dgm:spPr/>
      <dgm:t>
        <a:bodyPr/>
        <a:lstStyle/>
        <a:p>
          <a:endParaRPr lang="en-US"/>
        </a:p>
      </dgm:t>
    </dgm:pt>
    <dgm:pt modelId="{4F0A3F07-1DFA-4EA9-A749-1C31C202AA63}" type="sibTrans" cxnId="{58355C5E-5D3F-4023-88EB-62278FA72B81}">
      <dgm:prSet/>
      <dgm:spPr/>
      <dgm:t>
        <a:bodyPr/>
        <a:lstStyle/>
        <a:p>
          <a:endParaRPr lang="en-US"/>
        </a:p>
      </dgm:t>
    </dgm:pt>
    <dgm:pt modelId="{D797AE28-147E-42A3-91FE-D901E139FF29}">
      <dgm:prSet/>
      <dgm:spPr/>
      <dgm:t>
        <a:bodyPr/>
        <a:lstStyle/>
        <a:p>
          <a:r>
            <a:rPr lang="en-US" b="1" dirty="0">
              <a:solidFill>
                <a:schemeClr val="tx1"/>
              </a:solidFill>
            </a:rPr>
            <a:t>Interpersonal</a:t>
          </a:r>
          <a:r>
            <a:rPr lang="en-US" b="0" dirty="0">
              <a:solidFill>
                <a:schemeClr val="tx1"/>
              </a:solidFill>
            </a:rPr>
            <a:t>:  Conflict driven by different experiences, values and interests</a:t>
          </a:r>
        </a:p>
      </dgm:t>
    </dgm:pt>
    <dgm:pt modelId="{7C795BAF-9A32-4E62-A1B3-C5999669EACE}" type="parTrans" cxnId="{CC6FCB90-4067-44B7-80A3-76E38D197620}">
      <dgm:prSet/>
      <dgm:spPr/>
      <dgm:t>
        <a:bodyPr/>
        <a:lstStyle/>
        <a:p>
          <a:endParaRPr lang="en-US"/>
        </a:p>
      </dgm:t>
    </dgm:pt>
    <dgm:pt modelId="{18ED4D59-2E42-4BB7-9E65-1C7EDF7CF3C8}" type="sibTrans" cxnId="{CC6FCB90-4067-44B7-80A3-76E38D197620}">
      <dgm:prSet/>
      <dgm:spPr/>
      <dgm:t>
        <a:bodyPr/>
        <a:lstStyle/>
        <a:p>
          <a:endParaRPr lang="en-US"/>
        </a:p>
      </dgm:t>
    </dgm:pt>
    <dgm:pt modelId="{A3D6DF33-3B09-44A6-8755-AD5BEC9B5B26}">
      <dgm:prSet/>
      <dgm:spPr/>
      <dgm:t>
        <a:bodyPr/>
        <a:lstStyle/>
        <a:p>
          <a:r>
            <a:rPr lang="en-US" b="1" dirty="0">
              <a:solidFill>
                <a:schemeClr val="tx1"/>
              </a:solidFill>
            </a:rPr>
            <a:t>Intergroup</a:t>
          </a:r>
          <a:r>
            <a:rPr lang="en-US" b="0" dirty="0">
              <a:solidFill>
                <a:schemeClr val="tx1"/>
              </a:solidFill>
            </a:rPr>
            <a:t>:  Battle between organizational departments over limited resources</a:t>
          </a:r>
        </a:p>
      </dgm:t>
    </dgm:pt>
    <dgm:pt modelId="{DC7A5AFD-36CF-4E22-AD38-C586C373A97F}" type="parTrans" cxnId="{5ED5B27C-8DC9-435E-A022-CEFA1CD876E1}">
      <dgm:prSet/>
      <dgm:spPr/>
      <dgm:t>
        <a:bodyPr/>
        <a:lstStyle/>
        <a:p>
          <a:endParaRPr lang="en-US"/>
        </a:p>
      </dgm:t>
    </dgm:pt>
    <dgm:pt modelId="{1068DB03-69A3-421F-9356-C3A267EE11C9}" type="sibTrans" cxnId="{5ED5B27C-8DC9-435E-A022-CEFA1CD876E1}">
      <dgm:prSet/>
      <dgm:spPr/>
      <dgm:t>
        <a:bodyPr/>
        <a:lstStyle/>
        <a:p>
          <a:endParaRPr lang="en-US"/>
        </a:p>
      </dgm:t>
    </dgm:pt>
    <dgm:pt modelId="{111EA02A-E00C-406B-B7B9-E90387D451B6}">
      <dgm:prSet/>
      <dgm:spPr/>
      <dgm:t>
        <a:bodyPr/>
        <a:lstStyle/>
        <a:p>
          <a:r>
            <a:rPr lang="en-US" b="1" dirty="0">
              <a:solidFill>
                <a:schemeClr val="tx1"/>
              </a:solidFill>
            </a:rPr>
            <a:t>Intragroup</a:t>
          </a:r>
          <a:r>
            <a:rPr lang="en-US" b="0" dirty="0">
              <a:solidFill>
                <a:schemeClr val="tx1"/>
              </a:solidFill>
            </a:rPr>
            <a:t>:  Disputes between members of the same team, organization, etc.</a:t>
          </a:r>
        </a:p>
      </dgm:t>
    </dgm:pt>
    <dgm:pt modelId="{66797D41-D35F-4AA4-9B18-0C989FA7F54F}" type="parTrans" cxnId="{93D1CD96-42DF-40F9-8A4B-6F51D393743B}">
      <dgm:prSet/>
      <dgm:spPr/>
      <dgm:t>
        <a:bodyPr/>
        <a:lstStyle/>
        <a:p>
          <a:endParaRPr lang="en-US"/>
        </a:p>
      </dgm:t>
    </dgm:pt>
    <dgm:pt modelId="{8C572FA5-A28D-4293-857B-D18230B373F0}" type="sibTrans" cxnId="{93D1CD96-42DF-40F9-8A4B-6F51D393743B}">
      <dgm:prSet/>
      <dgm:spPr/>
      <dgm:t>
        <a:bodyPr/>
        <a:lstStyle/>
        <a:p>
          <a:endParaRPr lang="en-US"/>
        </a:p>
      </dgm:t>
    </dgm:pt>
    <dgm:pt modelId="{95526DFD-879D-4DBB-8430-0724EFD68ED5}" type="pres">
      <dgm:prSet presAssocID="{91E57D01-988A-4948-9784-6FDF5C0BF9C4}" presName="diagram" presStyleCnt="0">
        <dgm:presLayoutVars>
          <dgm:dir/>
          <dgm:resizeHandles val="exact"/>
        </dgm:presLayoutVars>
      </dgm:prSet>
      <dgm:spPr/>
    </dgm:pt>
    <dgm:pt modelId="{74BD7451-EB72-4DF5-B7FF-BB2F65E85F8A}" type="pres">
      <dgm:prSet presAssocID="{53CEC81A-B6C7-4821-B943-804CD53F506D}" presName="node" presStyleLbl="node1" presStyleIdx="0" presStyleCnt="4">
        <dgm:presLayoutVars>
          <dgm:bulletEnabled val="1"/>
        </dgm:presLayoutVars>
      </dgm:prSet>
      <dgm:spPr/>
    </dgm:pt>
    <dgm:pt modelId="{852571AB-0493-4526-AB99-AD5A7F05F8FB}" type="pres">
      <dgm:prSet presAssocID="{4F0A3F07-1DFA-4EA9-A749-1C31C202AA63}" presName="sibTrans" presStyleCnt="0"/>
      <dgm:spPr/>
    </dgm:pt>
    <dgm:pt modelId="{BE859760-D8BC-4981-B617-9390E8E39444}" type="pres">
      <dgm:prSet presAssocID="{D797AE28-147E-42A3-91FE-D901E139FF29}" presName="node" presStyleLbl="node1" presStyleIdx="1" presStyleCnt="4">
        <dgm:presLayoutVars>
          <dgm:bulletEnabled val="1"/>
        </dgm:presLayoutVars>
      </dgm:prSet>
      <dgm:spPr/>
    </dgm:pt>
    <dgm:pt modelId="{E326554B-FEBB-4629-A35B-49F195DBC2FF}" type="pres">
      <dgm:prSet presAssocID="{18ED4D59-2E42-4BB7-9E65-1C7EDF7CF3C8}" presName="sibTrans" presStyleCnt="0"/>
      <dgm:spPr/>
    </dgm:pt>
    <dgm:pt modelId="{794FA7F5-EAB5-49C0-BCA2-91A580352F1C}" type="pres">
      <dgm:prSet presAssocID="{A3D6DF33-3B09-44A6-8755-AD5BEC9B5B26}" presName="node" presStyleLbl="node1" presStyleIdx="2" presStyleCnt="4" custLinFactNeighborX="-602" custLinFactNeighborY="-5522">
        <dgm:presLayoutVars>
          <dgm:bulletEnabled val="1"/>
        </dgm:presLayoutVars>
      </dgm:prSet>
      <dgm:spPr/>
    </dgm:pt>
    <dgm:pt modelId="{D12BE6D5-B27A-48C2-9B1D-A1234AB3DF34}" type="pres">
      <dgm:prSet presAssocID="{1068DB03-69A3-421F-9356-C3A267EE11C9}" presName="sibTrans" presStyleCnt="0"/>
      <dgm:spPr/>
    </dgm:pt>
    <dgm:pt modelId="{4FA33F09-8C59-4238-AEE2-4D603C53B5F2}" type="pres">
      <dgm:prSet presAssocID="{111EA02A-E00C-406B-B7B9-E90387D451B6}" presName="node" presStyleLbl="node1" presStyleIdx="3" presStyleCnt="4">
        <dgm:presLayoutVars>
          <dgm:bulletEnabled val="1"/>
        </dgm:presLayoutVars>
      </dgm:prSet>
      <dgm:spPr/>
    </dgm:pt>
  </dgm:ptLst>
  <dgm:cxnLst>
    <dgm:cxn modelId="{7DBC3905-FFEE-472A-AA55-367297032313}" type="presOf" srcId="{91E57D01-988A-4948-9784-6FDF5C0BF9C4}" destId="{95526DFD-879D-4DBB-8430-0724EFD68ED5}" srcOrd="0" destOrd="0" presId="urn:microsoft.com/office/officeart/2005/8/layout/default"/>
    <dgm:cxn modelId="{58355C5E-5D3F-4023-88EB-62278FA72B81}" srcId="{91E57D01-988A-4948-9784-6FDF5C0BF9C4}" destId="{53CEC81A-B6C7-4821-B943-804CD53F506D}" srcOrd="0" destOrd="0" parTransId="{E763B34E-5445-4430-82E9-19DB362AEEE2}" sibTransId="{4F0A3F07-1DFA-4EA9-A749-1C31C202AA63}"/>
    <dgm:cxn modelId="{EE860261-07E2-4474-BC49-7D6082A00B4C}" type="presOf" srcId="{A3D6DF33-3B09-44A6-8755-AD5BEC9B5B26}" destId="{794FA7F5-EAB5-49C0-BCA2-91A580352F1C}" srcOrd="0" destOrd="0" presId="urn:microsoft.com/office/officeart/2005/8/layout/default"/>
    <dgm:cxn modelId="{F5643452-866B-4B13-AD4C-9F0A87BB7E50}" type="presOf" srcId="{D797AE28-147E-42A3-91FE-D901E139FF29}" destId="{BE859760-D8BC-4981-B617-9390E8E39444}" srcOrd="0" destOrd="0" presId="urn:microsoft.com/office/officeart/2005/8/layout/default"/>
    <dgm:cxn modelId="{5ED5B27C-8DC9-435E-A022-CEFA1CD876E1}" srcId="{91E57D01-988A-4948-9784-6FDF5C0BF9C4}" destId="{A3D6DF33-3B09-44A6-8755-AD5BEC9B5B26}" srcOrd="2" destOrd="0" parTransId="{DC7A5AFD-36CF-4E22-AD38-C586C373A97F}" sibTransId="{1068DB03-69A3-421F-9356-C3A267EE11C9}"/>
    <dgm:cxn modelId="{CC6FCB90-4067-44B7-80A3-76E38D197620}" srcId="{91E57D01-988A-4948-9784-6FDF5C0BF9C4}" destId="{D797AE28-147E-42A3-91FE-D901E139FF29}" srcOrd="1" destOrd="0" parTransId="{7C795BAF-9A32-4E62-A1B3-C5999669EACE}" sibTransId="{18ED4D59-2E42-4BB7-9E65-1C7EDF7CF3C8}"/>
    <dgm:cxn modelId="{93D1CD96-42DF-40F9-8A4B-6F51D393743B}" srcId="{91E57D01-988A-4948-9784-6FDF5C0BF9C4}" destId="{111EA02A-E00C-406B-B7B9-E90387D451B6}" srcOrd="3" destOrd="0" parTransId="{66797D41-D35F-4AA4-9B18-0C989FA7F54F}" sibTransId="{8C572FA5-A28D-4293-857B-D18230B373F0}"/>
    <dgm:cxn modelId="{63ACC89A-11BA-4311-B2DB-8AF422F41E79}" type="presOf" srcId="{111EA02A-E00C-406B-B7B9-E90387D451B6}" destId="{4FA33F09-8C59-4238-AEE2-4D603C53B5F2}" srcOrd="0" destOrd="0" presId="urn:microsoft.com/office/officeart/2005/8/layout/default"/>
    <dgm:cxn modelId="{ED130BBF-F3B5-4700-9459-5819F36A233D}" type="presOf" srcId="{53CEC81A-B6C7-4821-B943-804CD53F506D}" destId="{74BD7451-EB72-4DF5-B7FF-BB2F65E85F8A}" srcOrd="0" destOrd="0" presId="urn:microsoft.com/office/officeart/2005/8/layout/default"/>
    <dgm:cxn modelId="{E613B602-B533-4AC0-842D-ACFB9108FC72}" type="presParOf" srcId="{95526DFD-879D-4DBB-8430-0724EFD68ED5}" destId="{74BD7451-EB72-4DF5-B7FF-BB2F65E85F8A}" srcOrd="0" destOrd="0" presId="urn:microsoft.com/office/officeart/2005/8/layout/default"/>
    <dgm:cxn modelId="{6A65C23A-2D4D-47EF-8AF3-13C012B21226}" type="presParOf" srcId="{95526DFD-879D-4DBB-8430-0724EFD68ED5}" destId="{852571AB-0493-4526-AB99-AD5A7F05F8FB}" srcOrd="1" destOrd="0" presId="urn:microsoft.com/office/officeart/2005/8/layout/default"/>
    <dgm:cxn modelId="{1D277623-2A3C-4854-B96D-E3FCCF0F86CE}" type="presParOf" srcId="{95526DFD-879D-4DBB-8430-0724EFD68ED5}" destId="{BE859760-D8BC-4981-B617-9390E8E39444}" srcOrd="2" destOrd="0" presId="urn:microsoft.com/office/officeart/2005/8/layout/default"/>
    <dgm:cxn modelId="{3991BFC8-2190-4C23-AD0C-78E405C669CB}" type="presParOf" srcId="{95526DFD-879D-4DBB-8430-0724EFD68ED5}" destId="{E326554B-FEBB-4629-A35B-49F195DBC2FF}" srcOrd="3" destOrd="0" presId="urn:microsoft.com/office/officeart/2005/8/layout/default"/>
    <dgm:cxn modelId="{A538ECBC-F4F4-41FF-A823-3A59F6BF5CF0}" type="presParOf" srcId="{95526DFD-879D-4DBB-8430-0724EFD68ED5}" destId="{794FA7F5-EAB5-49C0-BCA2-91A580352F1C}" srcOrd="4" destOrd="0" presId="urn:microsoft.com/office/officeart/2005/8/layout/default"/>
    <dgm:cxn modelId="{4DD1E49F-909E-4149-B18D-57785C6434AE}" type="presParOf" srcId="{95526DFD-879D-4DBB-8430-0724EFD68ED5}" destId="{D12BE6D5-B27A-48C2-9B1D-A1234AB3DF34}" srcOrd="5" destOrd="0" presId="urn:microsoft.com/office/officeart/2005/8/layout/default"/>
    <dgm:cxn modelId="{51DB370B-896B-4B2C-A14E-06600A4EB5C1}" type="presParOf" srcId="{95526DFD-879D-4DBB-8430-0724EFD68ED5}" destId="{4FA33F09-8C59-4238-AEE2-4D603C53B5F2}"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9DE581-8918-4A5F-9083-E0FEEA71BBE6}"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FF9449DB-2695-4350-9B7E-FC7B77D2A55D}">
      <dgm:prSet/>
      <dgm:spPr/>
      <dgm:t>
        <a:bodyPr/>
        <a:lstStyle/>
        <a:p>
          <a:r>
            <a:rPr lang="en-US" dirty="0">
              <a:solidFill>
                <a:schemeClr val="tx1"/>
              </a:solidFill>
            </a:rPr>
            <a:t>“I know better”</a:t>
          </a:r>
        </a:p>
      </dgm:t>
    </dgm:pt>
    <dgm:pt modelId="{2DB34146-C9F6-471C-B261-2D0439C60B97}" type="parTrans" cxnId="{0805A9DA-E9D3-44F2-9322-B18EC80A027E}">
      <dgm:prSet/>
      <dgm:spPr/>
      <dgm:t>
        <a:bodyPr/>
        <a:lstStyle/>
        <a:p>
          <a:endParaRPr lang="en-US"/>
        </a:p>
      </dgm:t>
    </dgm:pt>
    <dgm:pt modelId="{07252CE8-DE54-4AF0-8270-1A0809F91EEC}" type="sibTrans" cxnId="{0805A9DA-E9D3-44F2-9322-B18EC80A027E}">
      <dgm:prSet/>
      <dgm:spPr/>
      <dgm:t>
        <a:bodyPr/>
        <a:lstStyle/>
        <a:p>
          <a:endParaRPr lang="en-US"/>
        </a:p>
      </dgm:t>
    </dgm:pt>
    <dgm:pt modelId="{078D69F5-BDC3-49F0-9681-3C328E629C15}">
      <dgm:prSet/>
      <dgm:spPr/>
      <dgm:t>
        <a:bodyPr/>
        <a:lstStyle/>
        <a:p>
          <a:r>
            <a:rPr lang="en-US" dirty="0">
              <a:solidFill>
                <a:schemeClr val="tx1"/>
              </a:solidFill>
            </a:rPr>
            <a:t>“It’s not my fault”</a:t>
          </a:r>
        </a:p>
      </dgm:t>
    </dgm:pt>
    <dgm:pt modelId="{58CF9B6D-EF0A-44AA-9E69-E541EDB48B17}" type="parTrans" cxnId="{0EE0C850-BC61-45B1-9F10-EB3E341595D2}">
      <dgm:prSet/>
      <dgm:spPr/>
      <dgm:t>
        <a:bodyPr/>
        <a:lstStyle/>
        <a:p>
          <a:endParaRPr lang="en-US"/>
        </a:p>
      </dgm:t>
    </dgm:pt>
    <dgm:pt modelId="{F3CF7423-AE5A-4EE2-A5D8-4219888B9A1C}" type="sibTrans" cxnId="{0EE0C850-BC61-45B1-9F10-EB3E341595D2}">
      <dgm:prSet/>
      <dgm:spPr/>
      <dgm:t>
        <a:bodyPr/>
        <a:lstStyle/>
        <a:p>
          <a:endParaRPr lang="en-US"/>
        </a:p>
      </dgm:t>
    </dgm:pt>
    <dgm:pt modelId="{EF01ED98-71F2-4B5E-831D-D251EBDED3B9}">
      <dgm:prSet/>
      <dgm:spPr/>
      <dgm:t>
        <a:bodyPr/>
        <a:lstStyle/>
        <a:p>
          <a:r>
            <a:rPr lang="en-US" dirty="0">
              <a:solidFill>
                <a:schemeClr val="tx1"/>
              </a:solidFill>
            </a:rPr>
            <a:t>“Get rid of the problem, and quickly”</a:t>
          </a:r>
        </a:p>
      </dgm:t>
    </dgm:pt>
    <dgm:pt modelId="{D42C37BA-267E-4EC0-8676-151085ED88FD}" type="parTrans" cxnId="{C3B080E9-E79E-4124-9360-2464DF60169C}">
      <dgm:prSet/>
      <dgm:spPr/>
      <dgm:t>
        <a:bodyPr/>
        <a:lstStyle/>
        <a:p>
          <a:endParaRPr lang="en-US"/>
        </a:p>
      </dgm:t>
    </dgm:pt>
    <dgm:pt modelId="{30A351FC-D413-4AA2-9E32-62F906656DEF}" type="sibTrans" cxnId="{C3B080E9-E79E-4124-9360-2464DF60169C}">
      <dgm:prSet/>
      <dgm:spPr/>
      <dgm:t>
        <a:bodyPr/>
        <a:lstStyle/>
        <a:p>
          <a:endParaRPr lang="en-US"/>
        </a:p>
      </dgm:t>
    </dgm:pt>
    <dgm:pt modelId="{029E49E6-9F42-4678-AD5B-BDAF2DEE8208}">
      <dgm:prSet/>
      <dgm:spPr/>
      <dgm:t>
        <a:bodyPr/>
        <a:lstStyle/>
        <a:p>
          <a:r>
            <a:rPr lang="en-US" dirty="0">
              <a:solidFill>
                <a:schemeClr val="tx1"/>
              </a:solidFill>
            </a:rPr>
            <a:t>“What I said, isn’t what I meant”</a:t>
          </a:r>
        </a:p>
      </dgm:t>
    </dgm:pt>
    <dgm:pt modelId="{8C1B5D08-08CA-4BC7-90AA-CE415D17745B}" type="parTrans" cxnId="{13858951-B7EF-4CEA-B3C4-B374444B2F82}">
      <dgm:prSet/>
      <dgm:spPr/>
      <dgm:t>
        <a:bodyPr/>
        <a:lstStyle/>
        <a:p>
          <a:endParaRPr lang="en-US"/>
        </a:p>
      </dgm:t>
    </dgm:pt>
    <dgm:pt modelId="{5B3064DA-1633-4872-BA35-8F4E037650FE}" type="sibTrans" cxnId="{13858951-B7EF-4CEA-B3C4-B374444B2F82}">
      <dgm:prSet/>
      <dgm:spPr/>
      <dgm:t>
        <a:bodyPr/>
        <a:lstStyle/>
        <a:p>
          <a:endParaRPr lang="en-US"/>
        </a:p>
      </dgm:t>
    </dgm:pt>
    <dgm:pt modelId="{D2D75D52-1612-45AB-841B-17BC70AE3B5E}">
      <dgm:prSet/>
      <dgm:spPr/>
      <dgm:t>
        <a:bodyPr/>
        <a:lstStyle/>
        <a:p>
          <a:r>
            <a:rPr lang="en-US" dirty="0">
              <a:solidFill>
                <a:schemeClr val="tx1"/>
              </a:solidFill>
            </a:rPr>
            <a:t>“They are completely irrational”</a:t>
          </a:r>
        </a:p>
      </dgm:t>
    </dgm:pt>
    <dgm:pt modelId="{B6D32D39-E824-444E-B5DC-F002673808B2}" type="parTrans" cxnId="{25C9FBC0-FA75-43A4-91CB-75B9C8209A0C}">
      <dgm:prSet/>
      <dgm:spPr/>
      <dgm:t>
        <a:bodyPr/>
        <a:lstStyle/>
        <a:p>
          <a:endParaRPr lang="en-US"/>
        </a:p>
      </dgm:t>
    </dgm:pt>
    <dgm:pt modelId="{4988D920-0833-4C2A-89AC-ADCDE6DF6AC2}" type="sibTrans" cxnId="{25C9FBC0-FA75-43A4-91CB-75B9C8209A0C}">
      <dgm:prSet/>
      <dgm:spPr/>
      <dgm:t>
        <a:bodyPr/>
        <a:lstStyle/>
        <a:p>
          <a:endParaRPr lang="en-US"/>
        </a:p>
      </dgm:t>
    </dgm:pt>
    <dgm:pt modelId="{E5FBABD3-146A-4A94-B20F-40ADD1D3603F}">
      <dgm:prSet/>
      <dgm:spPr/>
      <dgm:t>
        <a:bodyPr/>
        <a:lstStyle/>
        <a:p>
          <a:r>
            <a:rPr lang="en-US" dirty="0">
              <a:solidFill>
                <a:schemeClr val="tx1"/>
              </a:solidFill>
            </a:rPr>
            <a:t>“Don’t rock the boat”</a:t>
          </a:r>
        </a:p>
      </dgm:t>
    </dgm:pt>
    <dgm:pt modelId="{BA3FFD9E-0956-4D0F-9BEC-26B9D390507D}" type="parTrans" cxnId="{0FF164DC-04B1-4D2C-8BCD-9B61A6C4516E}">
      <dgm:prSet/>
      <dgm:spPr/>
      <dgm:t>
        <a:bodyPr/>
        <a:lstStyle/>
        <a:p>
          <a:endParaRPr lang="en-US"/>
        </a:p>
      </dgm:t>
    </dgm:pt>
    <dgm:pt modelId="{3B89EDB3-401D-4E0D-8276-CA482C5100CC}" type="sibTrans" cxnId="{0FF164DC-04B1-4D2C-8BCD-9B61A6C4516E}">
      <dgm:prSet/>
      <dgm:spPr/>
      <dgm:t>
        <a:bodyPr/>
        <a:lstStyle/>
        <a:p>
          <a:endParaRPr lang="en-US"/>
        </a:p>
      </dgm:t>
    </dgm:pt>
    <dgm:pt modelId="{64221FF1-E0E9-4B08-A765-1E35E727DFE8}" type="pres">
      <dgm:prSet presAssocID="{8B9DE581-8918-4A5F-9083-E0FEEA71BBE6}" presName="diagram" presStyleCnt="0">
        <dgm:presLayoutVars>
          <dgm:dir/>
          <dgm:resizeHandles val="exact"/>
        </dgm:presLayoutVars>
      </dgm:prSet>
      <dgm:spPr/>
    </dgm:pt>
    <dgm:pt modelId="{5360F13E-C397-40F0-965F-52F3CADA873B}" type="pres">
      <dgm:prSet presAssocID="{FF9449DB-2695-4350-9B7E-FC7B77D2A55D}" presName="node" presStyleLbl="node1" presStyleIdx="0" presStyleCnt="6">
        <dgm:presLayoutVars>
          <dgm:bulletEnabled val="1"/>
        </dgm:presLayoutVars>
      </dgm:prSet>
      <dgm:spPr/>
    </dgm:pt>
    <dgm:pt modelId="{3526578D-A9CD-41C7-902E-08732E8012D4}" type="pres">
      <dgm:prSet presAssocID="{07252CE8-DE54-4AF0-8270-1A0809F91EEC}" presName="sibTrans" presStyleCnt="0"/>
      <dgm:spPr/>
    </dgm:pt>
    <dgm:pt modelId="{8352ACAB-E654-4206-8839-BFC9D609A3ED}" type="pres">
      <dgm:prSet presAssocID="{078D69F5-BDC3-49F0-9681-3C328E629C15}" presName="node" presStyleLbl="node1" presStyleIdx="1" presStyleCnt="6">
        <dgm:presLayoutVars>
          <dgm:bulletEnabled val="1"/>
        </dgm:presLayoutVars>
      </dgm:prSet>
      <dgm:spPr/>
    </dgm:pt>
    <dgm:pt modelId="{6DE431A9-BCF3-435C-84DC-A95AAA76B838}" type="pres">
      <dgm:prSet presAssocID="{F3CF7423-AE5A-4EE2-A5D8-4219888B9A1C}" presName="sibTrans" presStyleCnt="0"/>
      <dgm:spPr/>
    </dgm:pt>
    <dgm:pt modelId="{6AD8667C-CE15-40D6-8865-DFDEEAFF2C0A}" type="pres">
      <dgm:prSet presAssocID="{EF01ED98-71F2-4B5E-831D-D251EBDED3B9}" presName="node" presStyleLbl="node1" presStyleIdx="2" presStyleCnt="6">
        <dgm:presLayoutVars>
          <dgm:bulletEnabled val="1"/>
        </dgm:presLayoutVars>
      </dgm:prSet>
      <dgm:spPr/>
    </dgm:pt>
    <dgm:pt modelId="{48CB703D-DC92-4BC9-936E-7B8775C437D9}" type="pres">
      <dgm:prSet presAssocID="{30A351FC-D413-4AA2-9E32-62F906656DEF}" presName="sibTrans" presStyleCnt="0"/>
      <dgm:spPr/>
    </dgm:pt>
    <dgm:pt modelId="{F047D1A0-4CE6-4BF0-A8D2-543A00554A04}" type="pres">
      <dgm:prSet presAssocID="{029E49E6-9F42-4678-AD5B-BDAF2DEE8208}" presName="node" presStyleLbl="node1" presStyleIdx="3" presStyleCnt="6">
        <dgm:presLayoutVars>
          <dgm:bulletEnabled val="1"/>
        </dgm:presLayoutVars>
      </dgm:prSet>
      <dgm:spPr/>
    </dgm:pt>
    <dgm:pt modelId="{8B67A117-4C16-45EB-937A-35B852D1AD0D}" type="pres">
      <dgm:prSet presAssocID="{5B3064DA-1633-4872-BA35-8F4E037650FE}" presName="sibTrans" presStyleCnt="0"/>
      <dgm:spPr/>
    </dgm:pt>
    <dgm:pt modelId="{E6A9B9C4-D4E5-42B9-AAE9-08F58B81DC33}" type="pres">
      <dgm:prSet presAssocID="{D2D75D52-1612-45AB-841B-17BC70AE3B5E}" presName="node" presStyleLbl="node1" presStyleIdx="4" presStyleCnt="6">
        <dgm:presLayoutVars>
          <dgm:bulletEnabled val="1"/>
        </dgm:presLayoutVars>
      </dgm:prSet>
      <dgm:spPr/>
    </dgm:pt>
    <dgm:pt modelId="{408F1DF9-D97E-4274-94B6-D5A39F8F8711}" type="pres">
      <dgm:prSet presAssocID="{4988D920-0833-4C2A-89AC-ADCDE6DF6AC2}" presName="sibTrans" presStyleCnt="0"/>
      <dgm:spPr/>
    </dgm:pt>
    <dgm:pt modelId="{77B260E7-2E05-4C76-9171-7CCE80BB56EE}" type="pres">
      <dgm:prSet presAssocID="{E5FBABD3-146A-4A94-B20F-40ADD1D3603F}" presName="node" presStyleLbl="node1" presStyleIdx="5" presStyleCnt="6">
        <dgm:presLayoutVars>
          <dgm:bulletEnabled val="1"/>
        </dgm:presLayoutVars>
      </dgm:prSet>
      <dgm:spPr/>
    </dgm:pt>
  </dgm:ptLst>
  <dgm:cxnLst>
    <dgm:cxn modelId="{FEC3145B-6E87-4CD7-BA73-43D8B6338764}" type="presOf" srcId="{E5FBABD3-146A-4A94-B20F-40ADD1D3603F}" destId="{77B260E7-2E05-4C76-9171-7CCE80BB56EE}" srcOrd="0" destOrd="0" presId="urn:microsoft.com/office/officeart/2005/8/layout/default"/>
    <dgm:cxn modelId="{67B6374D-F182-4C58-8CD4-970B2B31A8AA}" type="presOf" srcId="{8B9DE581-8918-4A5F-9083-E0FEEA71BBE6}" destId="{64221FF1-E0E9-4B08-A765-1E35E727DFE8}" srcOrd="0" destOrd="0" presId="urn:microsoft.com/office/officeart/2005/8/layout/default"/>
    <dgm:cxn modelId="{5FDF504D-8C1F-425A-923F-D96F9C88ADD1}" type="presOf" srcId="{FF9449DB-2695-4350-9B7E-FC7B77D2A55D}" destId="{5360F13E-C397-40F0-965F-52F3CADA873B}" srcOrd="0" destOrd="0" presId="urn:microsoft.com/office/officeart/2005/8/layout/default"/>
    <dgm:cxn modelId="{0EE0C850-BC61-45B1-9F10-EB3E341595D2}" srcId="{8B9DE581-8918-4A5F-9083-E0FEEA71BBE6}" destId="{078D69F5-BDC3-49F0-9681-3C328E629C15}" srcOrd="1" destOrd="0" parTransId="{58CF9B6D-EF0A-44AA-9E69-E541EDB48B17}" sibTransId="{F3CF7423-AE5A-4EE2-A5D8-4219888B9A1C}"/>
    <dgm:cxn modelId="{13858951-B7EF-4CEA-B3C4-B374444B2F82}" srcId="{8B9DE581-8918-4A5F-9083-E0FEEA71BBE6}" destId="{029E49E6-9F42-4678-AD5B-BDAF2DEE8208}" srcOrd="3" destOrd="0" parTransId="{8C1B5D08-08CA-4BC7-90AA-CE415D17745B}" sibTransId="{5B3064DA-1633-4872-BA35-8F4E037650FE}"/>
    <dgm:cxn modelId="{3A7BFE82-4A41-42F4-961A-D4108BEF995E}" type="presOf" srcId="{078D69F5-BDC3-49F0-9681-3C328E629C15}" destId="{8352ACAB-E654-4206-8839-BFC9D609A3ED}" srcOrd="0" destOrd="0" presId="urn:microsoft.com/office/officeart/2005/8/layout/default"/>
    <dgm:cxn modelId="{25C9FBC0-FA75-43A4-91CB-75B9C8209A0C}" srcId="{8B9DE581-8918-4A5F-9083-E0FEEA71BBE6}" destId="{D2D75D52-1612-45AB-841B-17BC70AE3B5E}" srcOrd="4" destOrd="0" parTransId="{B6D32D39-E824-444E-B5DC-F002673808B2}" sibTransId="{4988D920-0833-4C2A-89AC-ADCDE6DF6AC2}"/>
    <dgm:cxn modelId="{52ECB4D6-B12E-4940-A0CC-332FB74B69AF}" type="presOf" srcId="{029E49E6-9F42-4678-AD5B-BDAF2DEE8208}" destId="{F047D1A0-4CE6-4BF0-A8D2-543A00554A04}" srcOrd="0" destOrd="0" presId="urn:microsoft.com/office/officeart/2005/8/layout/default"/>
    <dgm:cxn modelId="{B60CEED9-33A0-44A5-A81F-D4E6B6088190}" type="presOf" srcId="{EF01ED98-71F2-4B5E-831D-D251EBDED3B9}" destId="{6AD8667C-CE15-40D6-8865-DFDEEAFF2C0A}" srcOrd="0" destOrd="0" presId="urn:microsoft.com/office/officeart/2005/8/layout/default"/>
    <dgm:cxn modelId="{0805A9DA-E9D3-44F2-9322-B18EC80A027E}" srcId="{8B9DE581-8918-4A5F-9083-E0FEEA71BBE6}" destId="{FF9449DB-2695-4350-9B7E-FC7B77D2A55D}" srcOrd="0" destOrd="0" parTransId="{2DB34146-C9F6-471C-B261-2D0439C60B97}" sibTransId="{07252CE8-DE54-4AF0-8270-1A0809F91EEC}"/>
    <dgm:cxn modelId="{0FF164DC-04B1-4D2C-8BCD-9B61A6C4516E}" srcId="{8B9DE581-8918-4A5F-9083-E0FEEA71BBE6}" destId="{E5FBABD3-146A-4A94-B20F-40ADD1D3603F}" srcOrd="5" destOrd="0" parTransId="{BA3FFD9E-0956-4D0F-9BEC-26B9D390507D}" sibTransId="{3B89EDB3-401D-4E0D-8276-CA482C5100CC}"/>
    <dgm:cxn modelId="{09BBE5E8-D006-402F-A1DA-3211BE60D43F}" type="presOf" srcId="{D2D75D52-1612-45AB-841B-17BC70AE3B5E}" destId="{E6A9B9C4-D4E5-42B9-AAE9-08F58B81DC33}" srcOrd="0" destOrd="0" presId="urn:microsoft.com/office/officeart/2005/8/layout/default"/>
    <dgm:cxn modelId="{C3B080E9-E79E-4124-9360-2464DF60169C}" srcId="{8B9DE581-8918-4A5F-9083-E0FEEA71BBE6}" destId="{EF01ED98-71F2-4B5E-831D-D251EBDED3B9}" srcOrd="2" destOrd="0" parTransId="{D42C37BA-267E-4EC0-8676-151085ED88FD}" sibTransId="{30A351FC-D413-4AA2-9E32-62F906656DEF}"/>
    <dgm:cxn modelId="{C45435EA-3FD2-4770-9FE5-709115FA1F65}" type="presParOf" srcId="{64221FF1-E0E9-4B08-A765-1E35E727DFE8}" destId="{5360F13E-C397-40F0-965F-52F3CADA873B}" srcOrd="0" destOrd="0" presId="urn:microsoft.com/office/officeart/2005/8/layout/default"/>
    <dgm:cxn modelId="{2EB39467-CC32-494F-AC15-6AAE77A005BE}" type="presParOf" srcId="{64221FF1-E0E9-4B08-A765-1E35E727DFE8}" destId="{3526578D-A9CD-41C7-902E-08732E8012D4}" srcOrd="1" destOrd="0" presId="urn:microsoft.com/office/officeart/2005/8/layout/default"/>
    <dgm:cxn modelId="{67CF219E-4D8A-4555-BC00-8CFA436D5EEE}" type="presParOf" srcId="{64221FF1-E0E9-4B08-A765-1E35E727DFE8}" destId="{8352ACAB-E654-4206-8839-BFC9D609A3ED}" srcOrd="2" destOrd="0" presId="urn:microsoft.com/office/officeart/2005/8/layout/default"/>
    <dgm:cxn modelId="{5CB28AE7-8C38-4D49-91A3-7FE73074E340}" type="presParOf" srcId="{64221FF1-E0E9-4B08-A765-1E35E727DFE8}" destId="{6DE431A9-BCF3-435C-84DC-A95AAA76B838}" srcOrd="3" destOrd="0" presId="urn:microsoft.com/office/officeart/2005/8/layout/default"/>
    <dgm:cxn modelId="{8FE762D8-7FFC-4467-B7F6-0AD899D35617}" type="presParOf" srcId="{64221FF1-E0E9-4B08-A765-1E35E727DFE8}" destId="{6AD8667C-CE15-40D6-8865-DFDEEAFF2C0A}" srcOrd="4" destOrd="0" presId="urn:microsoft.com/office/officeart/2005/8/layout/default"/>
    <dgm:cxn modelId="{B540DB20-BA40-4445-862A-EA2C1573F307}" type="presParOf" srcId="{64221FF1-E0E9-4B08-A765-1E35E727DFE8}" destId="{48CB703D-DC92-4BC9-936E-7B8775C437D9}" srcOrd="5" destOrd="0" presId="urn:microsoft.com/office/officeart/2005/8/layout/default"/>
    <dgm:cxn modelId="{ADF071CB-4270-4DF3-B048-76CF9867647D}" type="presParOf" srcId="{64221FF1-E0E9-4B08-A765-1E35E727DFE8}" destId="{F047D1A0-4CE6-4BF0-A8D2-543A00554A04}" srcOrd="6" destOrd="0" presId="urn:microsoft.com/office/officeart/2005/8/layout/default"/>
    <dgm:cxn modelId="{7AC029E5-8E87-4D69-8134-305C4F444C84}" type="presParOf" srcId="{64221FF1-E0E9-4B08-A765-1E35E727DFE8}" destId="{8B67A117-4C16-45EB-937A-35B852D1AD0D}" srcOrd="7" destOrd="0" presId="urn:microsoft.com/office/officeart/2005/8/layout/default"/>
    <dgm:cxn modelId="{446E2C84-BA48-40D4-8FF7-2882C94DD9BE}" type="presParOf" srcId="{64221FF1-E0E9-4B08-A765-1E35E727DFE8}" destId="{E6A9B9C4-D4E5-42B9-AAE9-08F58B81DC33}" srcOrd="8" destOrd="0" presId="urn:microsoft.com/office/officeart/2005/8/layout/default"/>
    <dgm:cxn modelId="{0D69D598-DA66-4802-8127-4777FFDA3F39}" type="presParOf" srcId="{64221FF1-E0E9-4B08-A765-1E35E727DFE8}" destId="{408F1DF9-D97E-4274-94B6-D5A39F8F8711}" srcOrd="9" destOrd="0" presId="urn:microsoft.com/office/officeart/2005/8/layout/default"/>
    <dgm:cxn modelId="{9D2E6A5A-0450-48D9-973D-4E594221436F}" type="presParOf" srcId="{64221FF1-E0E9-4B08-A765-1E35E727DFE8}" destId="{77B260E7-2E05-4C76-9171-7CCE80BB56EE}"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8D26B6-77E1-4CC7-8B36-306FA6C8E6E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8F64B95-EA4F-4F8A-A018-37A6385D6780}">
      <dgm:prSet custT="1"/>
      <dgm:spPr/>
      <dgm:t>
        <a:bodyPr/>
        <a:lstStyle/>
        <a:p>
          <a:r>
            <a:rPr lang="en-US" sz="4000" b="1" dirty="0">
              <a:solidFill>
                <a:schemeClr val="tx1"/>
              </a:solidFill>
            </a:rPr>
            <a:t>Tangible interests </a:t>
          </a:r>
        </a:p>
      </dgm:t>
    </dgm:pt>
    <dgm:pt modelId="{793DEEB8-CB66-4ED6-9EE2-8AE567359D55}" type="parTrans" cxnId="{B9E8D6EA-0226-42F3-895B-F1BDDA306CC9}">
      <dgm:prSet/>
      <dgm:spPr/>
      <dgm:t>
        <a:bodyPr/>
        <a:lstStyle/>
        <a:p>
          <a:endParaRPr lang="en-US"/>
        </a:p>
      </dgm:t>
    </dgm:pt>
    <dgm:pt modelId="{BE5C1023-CE2A-468C-B431-FC62F4CFB34C}" type="sibTrans" cxnId="{B9E8D6EA-0226-42F3-895B-F1BDDA306CC9}">
      <dgm:prSet/>
      <dgm:spPr/>
      <dgm:t>
        <a:bodyPr/>
        <a:lstStyle/>
        <a:p>
          <a:endParaRPr lang="en-US"/>
        </a:p>
      </dgm:t>
    </dgm:pt>
    <dgm:pt modelId="{4C365AED-0E40-47BC-8329-EA55782A6FD0}">
      <dgm:prSet custT="1"/>
      <dgm:spPr/>
      <dgm:t>
        <a:bodyPr/>
        <a:lstStyle/>
        <a:p>
          <a:r>
            <a:rPr lang="en-US" sz="4000" b="1" dirty="0">
              <a:solidFill>
                <a:schemeClr val="tx1"/>
              </a:solidFill>
            </a:rPr>
            <a:t>Intangible interests</a:t>
          </a:r>
        </a:p>
      </dgm:t>
    </dgm:pt>
    <dgm:pt modelId="{02502FBD-171E-4D51-A58A-994134ABE453}" type="parTrans" cxnId="{D7712D91-BF15-4D96-8D81-DB0FDE630938}">
      <dgm:prSet/>
      <dgm:spPr/>
      <dgm:t>
        <a:bodyPr/>
        <a:lstStyle/>
        <a:p>
          <a:endParaRPr lang="en-US"/>
        </a:p>
      </dgm:t>
    </dgm:pt>
    <dgm:pt modelId="{3489F338-0290-484F-B866-B9C345A78369}" type="sibTrans" cxnId="{D7712D91-BF15-4D96-8D81-DB0FDE630938}">
      <dgm:prSet/>
      <dgm:spPr/>
      <dgm:t>
        <a:bodyPr/>
        <a:lstStyle/>
        <a:p>
          <a:endParaRPr lang="en-US"/>
        </a:p>
      </dgm:t>
    </dgm:pt>
    <dgm:pt modelId="{273A60BC-08A3-4269-8E29-EFC7C67111D1}">
      <dgm:prSet custT="1"/>
      <dgm:spPr/>
      <dgm:t>
        <a:bodyPr/>
        <a:lstStyle/>
        <a:p>
          <a:r>
            <a:rPr lang="en-US" sz="4000" dirty="0"/>
            <a:t>Relationship-based</a:t>
          </a:r>
        </a:p>
      </dgm:t>
    </dgm:pt>
    <dgm:pt modelId="{1B211D5F-72D7-4DE9-BA54-7EFD4D7D570F}" type="parTrans" cxnId="{0A83190E-F8F4-4E76-84CE-0D0608BD9AA5}">
      <dgm:prSet/>
      <dgm:spPr/>
      <dgm:t>
        <a:bodyPr/>
        <a:lstStyle/>
        <a:p>
          <a:endParaRPr lang="en-US"/>
        </a:p>
      </dgm:t>
    </dgm:pt>
    <dgm:pt modelId="{FAE33BF1-23AA-4C58-A80E-26E7ECD28F59}" type="sibTrans" cxnId="{0A83190E-F8F4-4E76-84CE-0D0608BD9AA5}">
      <dgm:prSet/>
      <dgm:spPr/>
      <dgm:t>
        <a:bodyPr/>
        <a:lstStyle/>
        <a:p>
          <a:endParaRPr lang="en-US"/>
        </a:p>
      </dgm:t>
    </dgm:pt>
    <dgm:pt modelId="{CD793E06-2B7B-4031-914A-F599E855D3EE}">
      <dgm:prSet custT="1"/>
      <dgm:spPr/>
      <dgm:t>
        <a:bodyPr/>
        <a:lstStyle/>
        <a:p>
          <a:r>
            <a:rPr lang="en-US" sz="4000" dirty="0"/>
            <a:t>Process-based</a:t>
          </a:r>
        </a:p>
      </dgm:t>
    </dgm:pt>
    <dgm:pt modelId="{58E75EC3-98E2-4FD3-8186-48A2EE41C99A}" type="parTrans" cxnId="{C5E00E5E-81D5-4CCF-8580-52189A6A383A}">
      <dgm:prSet/>
      <dgm:spPr/>
      <dgm:t>
        <a:bodyPr/>
        <a:lstStyle/>
        <a:p>
          <a:endParaRPr lang="en-US"/>
        </a:p>
      </dgm:t>
    </dgm:pt>
    <dgm:pt modelId="{9087E1CD-9D86-4278-842C-CF9280DCB651}" type="sibTrans" cxnId="{C5E00E5E-81D5-4CCF-8580-52189A6A383A}">
      <dgm:prSet/>
      <dgm:spPr/>
      <dgm:t>
        <a:bodyPr/>
        <a:lstStyle/>
        <a:p>
          <a:endParaRPr lang="en-US"/>
        </a:p>
      </dgm:t>
    </dgm:pt>
    <dgm:pt modelId="{77C93039-CC17-49DA-853A-47CF0E71A4A1}" type="pres">
      <dgm:prSet presAssocID="{688D26B6-77E1-4CC7-8B36-306FA6C8E6E1}" presName="linear" presStyleCnt="0">
        <dgm:presLayoutVars>
          <dgm:animLvl val="lvl"/>
          <dgm:resizeHandles val="exact"/>
        </dgm:presLayoutVars>
      </dgm:prSet>
      <dgm:spPr/>
    </dgm:pt>
    <dgm:pt modelId="{025CE05D-9BEF-4406-B6AC-F412E0A8D84C}" type="pres">
      <dgm:prSet presAssocID="{78F64B95-EA4F-4F8A-A018-37A6385D6780}" presName="parentText" presStyleLbl="node1" presStyleIdx="0" presStyleCnt="2">
        <dgm:presLayoutVars>
          <dgm:chMax val="0"/>
          <dgm:bulletEnabled val="1"/>
        </dgm:presLayoutVars>
      </dgm:prSet>
      <dgm:spPr/>
    </dgm:pt>
    <dgm:pt modelId="{F6C6619D-C27E-4AE8-AEE2-3B203EB0B811}" type="pres">
      <dgm:prSet presAssocID="{BE5C1023-CE2A-468C-B431-FC62F4CFB34C}" presName="spacer" presStyleCnt="0"/>
      <dgm:spPr/>
    </dgm:pt>
    <dgm:pt modelId="{16EA9A6F-89A1-4A08-A816-E6563DB46C6C}" type="pres">
      <dgm:prSet presAssocID="{4C365AED-0E40-47BC-8329-EA55782A6FD0}" presName="parentText" presStyleLbl="node1" presStyleIdx="1" presStyleCnt="2">
        <dgm:presLayoutVars>
          <dgm:chMax val="0"/>
          <dgm:bulletEnabled val="1"/>
        </dgm:presLayoutVars>
      </dgm:prSet>
      <dgm:spPr/>
    </dgm:pt>
    <dgm:pt modelId="{9197010E-D368-4626-9039-2B947E810954}" type="pres">
      <dgm:prSet presAssocID="{4C365AED-0E40-47BC-8329-EA55782A6FD0}" presName="childText" presStyleLbl="revTx" presStyleIdx="0" presStyleCnt="1">
        <dgm:presLayoutVars>
          <dgm:bulletEnabled val="1"/>
        </dgm:presLayoutVars>
      </dgm:prSet>
      <dgm:spPr/>
    </dgm:pt>
  </dgm:ptLst>
  <dgm:cxnLst>
    <dgm:cxn modelId="{0A83190E-F8F4-4E76-84CE-0D0608BD9AA5}" srcId="{4C365AED-0E40-47BC-8329-EA55782A6FD0}" destId="{273A60BC-08A3-4269-8E29-EFC7C67111D1}" srcOrd="0" destOrd="0" parTransId="{1B211D5F-72D7-4DE9-BA54-7EFD4D7D570F}" sibTransId="{FAE33BF1-23AA-4C58-A80E-26E7ECD28F59}"/>
    <dgm:cxn modelId="{3A87501C-7939-4D17-9601-60E9A65D6EC4}" type="presOf" srcId="{273A60BC-08A3-4269-8E29-EFC7C67111D1}" destId="{9197010E-D368-4626-9039-2B947E810954}" srcOrd="0" destOrd="0" presId="urn:microsoft.com/office/officeart/2005/8/layout/vList2"/>
    <dgm:cxn modelId="{C5E00E5E-81D5-4CCF-8580-52189A6A383A}" srcId="{4C365AED-0E40-47BC-8329-EA55782A6FD0}" destId="{CD793E06-2B7B-4031-914A-F599E855D3EE}" srcOrd="1" destOrd="0" parTransId="{58E75EC3-98E2-4FD3-8186-48A2EE41C99A}" sibTransId="{9087E1CD-9D86-4278-842C-CF9280DCB651}"/>
    <dgm:cxn modelId="{D062DA7D-8D56-40D9-B74C-8810891F9F07}" type="presOf" srcId="{78F64B95-EA4F-4F8A-A018-37A6385D6780}" destId="{025CE05D-9BEF-4406-B6AC-F412E0A8D84C}" srcOrd="0" destOrd="0" presId="urn:microsoft.com/office/officeart/2005/8/layout/vList2"/>
    <dgm:cxn modelId="{D7712D91-BF15-4D96-8D81-DB0FDE630938}" srcId="{688D26B6-77E1-4CC7-8B36-306FA6C8E6E1}" destId="{4C365AED-0E40-47BC-8329-EA55782A6FD0}" srcOrd="1" destOrd="0" parTransId="{02502FBD-171E-4D51-A58A-994134ABE453}" sibTransId="{3489F338-0290-484F-B866-B9C345A78369}"/>
    <dgm:cxn modelId="{147210AD-AC40-4FC9-8FF3-7B2338962DDB}" type="presOf" srcId="{4C365AED-0E40-47BC-8329-EA55782A6FD0}" destId="{16EA9A6F-89A1-4A08-A816-E6563DB46C6C}" srcOrd="0" destOrd="0" presId="urn:microsoft.com/office/officeart/2005/8/layout/vList2"/>
    <dgm:cxn modelId="{7AC53CCA-C230-4266-85B8-438418F131C1}" type="presOf" srcId="{CD793E06-2B7B-4031-914A-F599E855D3EE}" destId="{9197010E-D368-4626-9039-2B947E810954}" srcOrd="0" destOrd="1" presId="urn:microsoft.com/office/officeart/2005/8/layout/vList2"/>
    <dgm:cxn modelId="{782610D7-703F-4A3B-A61A-ED06FF370CD4}" type="presOf" srcId="{688D26B6-77E1-4CC7-8B36-306FA6C8E6E1}" destId="{77C93039-CC17-49DA-853A-47CF0E71A4A1}" srcOrd="0" destOrd="0" presId="urn:microsoft.com/office/officeart/2005/8/layout/vList2"/>
    <dgm:cxn modelId="{B9E8D6EA-0226-42F3-895B-F1BDDA306CC9}" srcId="{688D26B6-77E1-4CC7-8B36-306FA6C8E6E1}" destId="{78F64B95-EA4F-4F8A-A018-37A6385D6780}" srcOrd="0" destOrd="0" parTransId="{793DEEB8-CB66-4ED6-9EE2-8AE567359D55}" sibTransId="{BE5C1023-CE2A-468C-B431-FC62F4CFB34C}"/>
    <dgm:cxn modelId="{3F30EC3A-D325-4A75-9876-D626AABC552B}" type="presParOf" srcId="{77C93039-CC17-49DA-853A-47CF0E71A4A1}" destId="{025CE05D-9BEF-4406-B6AC-F412E0A8D84C}" srcOrd="0" destOrd="0" presId="urn:microsoft.com/office/officeart/2005/8/layout/vList2"/>
    <dgm:cxn modelId="{DD6CA7AB-94F3-45EA-B3EB-4ABB91D7B3D0}" type="presParOf" srcId="{77C93039-CC17-49DA-853A-47CF0E71A4A1}" destId="{F6C6619D-C27E-4AE8-AEE2-3B203EB0B811}" srcOrd="1" destOrd="0" presId="urn:microsoft.com/office/officeart/2005/8/layout/vList2"/>
    <dgm:cxn modelId="{720F19A7-753A-48EE-A10E-B62A0C06EC4E}" type="presParOf" srcId="{77C93039-CC17-49DA-853A-47CF0E71A4A1}" destId="{16EA9A6F-89A1-4A08-A816-E6563DB46C6C}" srcOrd="2" destOrd="0" presId="urn:microsoft.com/office/officeart/2005/8/layout/vList2"/>
    <dgm:cxn modelId="{22B823F9-F3ED-47F6-BBC1-15BFADFD7AB5}" type="presParOf" srcId="{77C93039-CC17-49DA-853A-47CF0E71A4A1}" destId="{9197010E-D368-4626-9039-2B947E810954}"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48CC2-6BA1-4F13-8C0E-3F40A8881F26}">
      <dsp:nvSpPr>
        <dsp:cNvPr id="0" name=""/>
        <dsp:cNvSpPr/>
      </dsp:nvSpPr>
      <dsp:spPr>
        <a:xfrm>
          <a:off x="0" y="3303605"/>
          <a:ext cx="7886700" cy="108431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Environmental Stress</a:t>
          </a:r>
          <a:r>
            <a:rPr lang="en-US" sz="2000" kern="1200" dirty="0"/>
            <a:t>:  Limited resources, rapid technological change, evolving regulatory environment, etc.</a:t>
          </a:r>
        </a:p>
      </dsp:txBody>
      <dsp:txXfrm>
        <a:off x="0" y="3303605"/>
        <a:ext cx="7886700" cy="1084316"/>
      </dsp:txXfrm>
    </dsp:sp>
    <dsp:sp modelId="{43EC1C44-8FA4-4D5C-BEE1-E72654EE5D37}">
      <dsp:nvSpPr>
        <dsp:cNvPr id="0" name=""/>
        <dsp:cNvSpPr/>
      </dsp:nvSpPr>
      <dsp:spPr>
        <a:xfrm rot="10800000">
          <a:off x="0" y="1652190"/>
          <a:ext cx="7886700" cy="1667679"/>
        </a:xfrm>
        <a:prstGeom prst="upArrowCallou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Role Incompatibility</a:t>
          </a:r>
          <a:r>
            <a:rPr lang="en-US" sz="2000" kern="1200" dirty="0"/>
            <a:t>: Work tasks “are interdependent” but “roles are incompatible” (</a:t>
          </a:r>
          <a:r>
            <a:rPr lang="en-US" sz="2000" b="1" kern="1200" dirty="0"/>
            <a:t>Different agendas</a:t>
          </a:r>
          <a:r>
            <a:rPr lang="en-US" sz="2000" kern="1200" dirty="0"/>
            <a:t>)</a:t>
          </a:r>
        </a:p>
      </dsp:txBody>
      <dsp:txXfrm rot="10800000">
        <a:off x="0" y="1652190"/>
        <a:ext cx="7886700" cy="1083608"/>
      </dsp:txXfrm>
    </dsp:sp>
    <dsp:sp modelId="{25365396-FCA4-4368-B933-4C76A28B9A0B}">
      <dsp:nvSpPr>
        <dsp:cNvPr id="0" name=""/>
        <dsp:cNvSpPr/>
      </dsp:nvSpPr>
      <dsp:spPr>
        <a:xfrm rot="10800000">
          <a:off x="0" y="775"/>
          <a:ext cx="7886700" cy="1667679"/>
        </a:xfrm>
        <a:prstGeom prst="upArrowCallou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Identity-Related Differences</a:t>
          </a:r>
          <a:r>
            <a:rPr lang="en-US" sz="2000" kern="1200" dirty="0"/>
            <a:t>:  Different backgrounds, experiences, cultural values, levels of education, etc. (</a:t>
          </a:r>
          <a:r>
            <a:rPr lang="en-US" sz="2000" b="1" kern="1200" dirty="0"/>
            <a:t>Different perceptions and personal styles</a:t>
          </a:r>
          <a:r>
            <a:rPr lang="en-US" sz="2000" kern="1200" dirty="0"/>
            <a:t>)</a:t>
          </a:r>
        </a:p>
      </dsp:txBody>
      <dsp:txXfrm rot="10800000">
        <a:off x="0" y="775"/>
        <a:ext cx="7886700" cy="10836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D7451-EB72-4DF5-B7FF-BB2F65E85F8A}">
      <dsp:nvSpPr>
        <dsp:cNvPr id="0" name=""/>
        <dsp:cNvSpPr/>
      </dsp:nvSpPr>
      <dsp:spPr>
        <a:xfrm>
          <a:off x="401266" y="1206"/>
          <a:ext cx="3373412" cy="202404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tx1"/>
              </a:solidFill>
            </a:rPr>
            <a:t>Intrapersonal</a:t>
          </a:r>
          <a:r>
            <a:rPr lang="en-US" sz="2700" b="0" kern="1200" dirty="0">
              <a:solidFill>
                <a:schemeClr val="tx1"/>
              </a:solidFill>
            </a:rPr>
            <a:t>:  Working late vs. watching a child’s music concert</a:t>
          </a:r>
        </a:p>
      </dsp:txBody>
      <dsp:txXfrm>
        <a:off x="401266" y="1206"/>
        <a:ext cx="3373412" cy="2024047"/>
      </dsp:txXfrm>
    </dsp:sp>
    <dsp:sp modelId="{BE859760-D8BC-4981-B617-9390E8E39444}">
      <dsp:nvSpPr>
        <dsp:cNvPr id="0" name=""/>
        <dsp:cNvSpPr/>
      </dsp:nvSpPr>
      <dsp:spPr>
        <a:xfrm>
          <a:off x="4112020" y="1206"/>
          <a:ext cx="3373412" cy="202404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tx1"/>
              </a:solidFill>
            </a:rPr>
            <a:t>Interpersonal</a:t>
          </a:r>
          <a:r>
            <a:rPr lang="en-US" sz="2700" b="0" kern="1200" dirty="0">
              <a:solidFill>
                <a:schemeClr val="tx1"/>
              </a:solidFill>
            </a:rPr>
            <a:t>:  Conflict driven by different experiences, values and interests</a:t>
          </a:r>
        </a:p>
      </dsp:txBody>
      <dsp:txXfrm>
        <a:off x="4112020" y="1206"/>
        <a:ext cx="3373412" cy="2024047"/>
      </dsp:txXfrm>
    </dsp:sp>
    <dsp:sp modelId="{794FA7F5-EAB5-49C0-BCA2-91A580352F1C}">
      <dsp:nvSpPr>
        <dsp:cNvPr id="0" name=""/>
        <dsp:cNvSpPr/>
      </dsp:nvSpPr>
      <dsp:spPr>
        <a:xfrm>
          <a:off x="380958" y="2250827"/>
          <a:ext cx="3373412" cy="202404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tx1"/>
              </a:solidFill>
            </a:rPr>
            <a:t>Intergroup</a:t>
          </a:r>
          <a:r>
            <a:rPr lang="en-US" sz="2700" b="0" kern="1200" dirty="0">
              <a:solidFill>
                <a:schemeClr val="tx1"/>
              </a:solidFill>
            </a:rPr>
            <a:t>:  Battle between organizational departments over limited resources</a:t>
          </a:r>
        </a:p>
      </dsp:txBody>
      <dsp:txXfrm>
        <a:off x="380958" y="2250827"/>
        <a:ext cx="3373412" cy="2024047"/>
      </dsp:txXfrm>
    </dsp:sp>
    <dsp:sp modelId="{4FA33F09-8C59-4238-AEE2-4D603C53B5F2}">
      <dsp:nvSpPr>
        <dsp:cNvPr id="0" name=""/>
        <dsp:cNvSpPr/>
      </dsp:nvSpPr>
      <dsp:spPr>
        <a:xfrm>
          <a:off x="4112020" y="2362595"/>
          <a:ext cx="3373412" cy="202404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tx1"/>
              </a:solidFill>
            </a:rPr>
            <a:t>Intragroup</a:t>
          </a:r>
          <a:r>
            <a:rPr lang="en-US" sz="2700" b="0" kern="1200" dirty="0">
              <a:solidFill>
                <a:schemeClr val="tx1"/>
              </a:solidFill>
            </a:rPr>
            <a:t>:  Disputes between members of the same team, organization, etc.</a:t>
          </a:r>
        </a:p>
      </dsp:txBody>
      <dsp:txXfrm>
        <a:off x="4112020" y="2362595"/>
        <a:ext cx="3373412" cy="20240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0F13E-C397-40F0-965F-52F3CADA873B}">
      <dsp:nvSpPr>
        <dsp:cNvPr id="0" name=""/>
        <dsp:cNvSpPr/>
      </dsp:nvSpPr>
      <dsp:spPr>
        <a:xfrm>
          <a:off x="0" y="407014"/>
          <a:ext cx="2464593" cy="1478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“I know better”</a:t>
          </a:r>
        </a:p>
      </dsp:txBody>
      <dsp:txXfrm>
        <a:off x="0" y="407014"/>
        <a:ext cx="2464593" cy="1478756"/>
      </dsp:txXfrm>
    </dsp:sp>
    <dsp:sp modelId="{8352ACAB-E654-4206-8839-BFC9D609A3ED}">
      <dsp:nvSpPr>
        <dsp:cNvPr id="0" name=""/>
        <dsp:cNvSpPr/>
      </dsp:nvSpPr>
      <dsp:spPr>
        <a:xfrm>
          <a:off x="2711053" y="407014"/>
          <a:ext cx="2464593" cy="1478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“It’s not my fault”</a:t>
          </a:r>
        </a:p>
      </dsp:txBody>
      <dsp:txXfrm>
        <a:off x="2711053" y="407014"/>
        <a:ext cx="2464593" cy="1478756"/>
      </dsp:txXfrm>
    </dsp:sp>
    <dsp:sp modelId="{6AD8667C-CE15-40D6-8865-DFDEEAFF2C0A}">
      <dsp:nvSpPr>
        <dsp:cNvPr id="0" name=""/>
        <dsp:cNvSpPr/>
      </dsp:nvSpPr>
      <dsp:spPr>
        <a:xfrm>
          <a:off x="5422106" y="407014"/>
          <a:ext cx="2464593" cy="1478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“Get rid of the problem, and quickly”</a:t>
          </a:r>
        </a:p>
      </dsp:txBody>
      <dsp:txXfrm>
        <a:off x="5422106" y="407014"/>
        <a:ext cx="2464593" cy="1478756"/>
      </dsp:txXfrm>
    </dsp:sp>
    <dsp:sp modelId="{F047D1A0-4CE6-4BF0-A8D2-543A00554A04}">
      <dsp:nvSpPr>
        <dsp:cNvPr id="0" name=""/>
        <dsp:cNvSpPr/>
      </dsp:nvSpPr>
      <dsp:spPr>
        <a:xfrm>
          <a:off x="0" y="2132229"/>
          <a:ext cx="2464593" cy="1478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“What I said, isn’t what I meant”</a:t>
          </a:r>
        </a:p>
      </dsp:txBody>
      <dsp:txXfrm>
        <a:off x="0" y="2132229"/>
        <a:ext cx="2464593" cy="1478756"/>
      </dsp:txXfrm>
    </dsp:sp>
    <dsp:sp modelId="{E6A9B9C4-D4E5-42B9-AAE9-08F58B81DC33}">
      <dsp:nvSpPr>
        <dsp:cNvPr id="0" name=""/>
        <dsp:cNvSpPr/>
      </dsp:nvSpPr>
      <dsp:spPr>
        <a:xfrm>
          <a:off x="2711053" y="2132229"/>
          <a:ext cx="2464593" cy="1478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“They are completely irrational”</a:t>
          </a:r>
        </a:p>
      </dsp:txBody>
      <dsp:txXfrm>
        <a:off x="2711053" y="2132229"/>
        <a:ext cx="2464593" cy="1478756"/>
      </dsp:txXfrm>
    </dsp:sp>
    <dsp:sp modelId="{77B260E7-2E05-4C76-9171-7CCE80BB56EE}">
      <dsp:nvSpPr>
        <dsp:cNvPr id="0" name=""/>
        <dsp:cNvSpPr/>
      </dsp:nvSpPr>
      <dsp:spPr>
        <a:xfrm>
          <a:off x="5422106" y="2132229"/>
          <a:ext cx="2464593" cy="1478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“Don’t rock the boat”</a:t>
          </a:r>
        </a:p>
      </dsp:txBody>
      <dsp:txXfrm>
        <a:off x="5422106" y="2132229"/>
        <a:ext cx="2464593" cy="14787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5CE05D-9BEF-4406-B6AC-F412E0A8D84C}">
      <dsp:nvSpPr>
        <dsp:cNvPr id="0" name=""/>
        <dsp:cNvSpPr/>
      </dsp:nvSpPr>
      <dsp:spPr>
        <a:xfrm>
          <a:off x="0" y="244412"/>
          <a:ext cx="788670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solidFill>
                <a:schemeClr val="tx1"/>
              </a:solidFill>
            </a:rPr>
            <a:t>Tangible interests </a:t>
          </a:r>
        </a:p>
      </dsp:txBody>
      <dsp:txXfrm>
        <a:off x="59399" y="303811"/>
        <a:ext cx="7767902" cy="1098002"/>
      </dsp:txXfrm>
    </dsp:sp>
    <dsp:sp modelId="{16EA9A6F-89A1-4A08-A816-E6563DB46C6C}">
      <dsp:nvSpPr>
        <dsp:cNvPr id="0" name=""/>
        <dsp:cNvSpPr/>
      </dsp:nvSpPr>
      <dsp:spPr>
        <a:xfrm>
          <a:off x="0" y="1648412"/>
          <a:ext cx="788670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solidFill>
                <a:schemeClr val="tx1"/>
              </a:solidFill>
            </a:rPr>
            <a:t>Intangible interests</a:t>
          </a:r>
        </a:p>
      </dsp:txBody>
      <dsp:txXfrm>
        <a:off x="59399" y="1707811"/>
        <a:ext cx="7767902" cy="1098002"/>
      </dsp:txXfrm>
    </dsp:sp>
    <dsp:sp modelId="{9197010E-D368-4626-9039-2B947E810954}">
      <dsp:nvSpPr>
        <dsp:cNvPr id="0" name=""/>
        <dsp:cNvSpPr/>
      </dsp:nvSpPr>
      <dsp:spPr>
        <a:xfrm>
          <a:off x="0" y="2865212"/>
          <a:ext cx="7886700" cy="1278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50800" rIns="284480" bIns="50800" numCol="1" spcCol="1270" anchor="t" anchorCtr="0">
          <a:noAutofit/>
        </a:bodyPr>
        <a:lstStyle/>
        <a:p>
          <a:pPr marL="285750" lvl="1" indent="-285750" algn="l" defTabSz="1778000">
            <a:lnSpc>
              <a:spcPct val="90000"/>
            </a:lnSpc>
            <a:spcBef>
              <a:spcPct val="0"/>
            </a:spcBef>
            <a:spcAft>
              <a:spcPct val="20000"/>
            </a:spcAft>
            <a:buChar char="•"/>
          </a:pPr>
          <a:r>
            <a:rPr lang="en-US" sz="4000" kern="1200" dirty="0"/>
            <a:t>Relationship-based</a:t>
          </a:r>
        </a:p>
        <a:p>
          <a:pPr marL="285750" lvl="1" indent="-285750" algn="l" defTabSz="1778000">
            <a:lnSpc>
              <a:spcPct val="90000"/>
            </a:lnSpc>
            <a:spcBef>
              <a:spcPct val="0"/>
            </a:spcBef>
            <a:spcAft>
              <a:spcPct val="20000"/>
            </a:spcAft>
            <a:buChar char="•"/>
          </a:pPr>
          <a:r>
            <a:rPr lang="en-US" sz="4000" kern="1200" dirty="0"/>
            <a:t>Process-based</a:t>
          </a:r>
        </a:p>
      </dsp:txBody>
      <dsp:txXfrm>
        <a:off x="0" y="2865212"/>
        <a:ext cx="7886700" cy="127822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CBCD2FD1-B169-9B41-A890-0ECD81C3476C}" type="datetimeFigureOut">
              <a:rPr lang="en-US" smtClean="0"/>
              <a:t>11/6/2025</a:t>
            </a:fld>
            <a:endParaRPr lang="en-US" dirty="0"/>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769943EA-69D9-7E49-97CD-A49926F617C9}" type="slidenum">
              <a:rPr lang="en-US" smtClean="0"/>
              <a:t>‹#›</a:t>
            </a:fld>
            <a:endParaRPr lang="en-US" dirty="0"/>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earn.workbravely.com/hubfs/Understanding-the-Conversation-Gap.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my.clevelandclinic.org/departments/patient-experience/depts/experience-partner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my.clevelandclinic.org/departments/patient-experience/depts/experience-partner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9943EA-69D9-7E49-97CD-A49926F617C9}" type="slidenum">
              <a:rPr lang="en-US" smtClean="0"/>
              <a:t>1</a:t>
            </a:fld>
            <a:endParaRPr lang="en-US" dirty="0"/>
          </a:p>
        </p:txBody>
      </p:sp>
    </p:spTree>
    <p:extLst>
      <p:ext uri="{BB962C8B-B14F-4D97-AF65-F5344CB8AC3E}">
        <p14:creationId xmlns:p14="http://schemas.microsoft.com/office/powerpoint/2010/main" val="71242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r>
              <a:rPr lang="en-US" dirty="0"/>
              <a:t>:  “Managing Interpersonal Conflict,” </a:t>
            </a:r>
            <a:r>
              <a:rPr lang="en-US" i="1" dirty="0"/>
              <a:t>Harvard Business School Note </a:t>
            </a:r>
            <a:r>
              <a:rPr lang="en-US" dirty="0"/>
              <a:t>(November 20, 1985) (“The ability to productively manage…conflict is critical to managerial success”)..  In “The Conflict Resolution Skills Every Project Manager Needs,” </a:t>
            </a:r>
            <a:r>
              <a:rPr lang="en-US" i="1" dirty="0"/>
              <a:t>Harvard Business Review </a:t>
            </a:r>
            <a:r>
              <a:rPr lang="en-US" dirty="0"/>
              <a:t>(October 20, 2023), Davey emphasizes that a great project manager needs to be  a skilled and “respected conflict manager.”  According to Davey, effective project managers must develop skills to (1) expose tensions and trade-offs, (2) establish a productive conflict dynamic, (3) solicit dissent and facilitate conflict, (4) manage friction, and (5) influence those with power.  In “To Resolve a Conflict, First Decide:  Is it Hot or Cold?” </a:t>
            </a:r>
            <a:r>
              <a:rPr lang="en-US" i="1" dirty="0"/>
              <a:t>Harvard Business Review </a:t>
            </a:r>
            <a:r>
              <a:rPr lang="en-US" dirty="0"/>
              <a:t>(June 26, 2014), Gerzon notes, “your ability to navigate conflict is one of the primary ways you reveal your character as a leader.”  Likewise, Williams writes in “Don’t Avoid Conflicts – Manage Them,” </a:t>
            </a:r>
            <a:r>
              <a:rPr lang="en-US" i="1" dirty="0"/>
              <a:t>Harvard Management Update</a:t>
            </a:r>
            <a:r>
              <a:rPr lang="en-US" dirty="0"/>
              <a:t>, (July 1997), “negotiating conflict is more fundamental to the work of the manager than ever.”  Conflict resolution skills include things like how to create psychological safety, perspective-taking, listening for underlying needs, empathy and cultivating trust.   Lastly, Harroch notes in “Qualities of the Best and Worst Managers:  Lessons I’ve Learned,” forbes.com (September 7, 2024):  “Effective conflict resolution is a critical management skill because your success and satisfaction as a manager are directly tied to the success and happiness of your team.” </a:t>
            </a:r>
          </a:p>
        </p:txBody>
      </p:sp>
      <p:sp>
        <p:nvSpPr>
          <p:cNvPr id="4" name="Slide Number Placeholder 3"/>
          <p:cNvSpPr>
            <a:spLocks noGrp="1"/>
          </p:cNvSpPr>
          <p:nvPr>
            <p:ph type="sldNum" sz="quarter" idx="5"/>
          </p:nvPr>
        </p:nvSpPr>
        <p:spPr/>
        <p:txBody>
          <a:bodyPr/>
          <a:lstStyle/>
          <a:p>
            <a:fld id="{769943EA-69D9-7E49-97CD-A49926F617C9}" type="slidenum">
              <a:rPr lang="en-US" smtClean="0"/>
              <a:t>11</a:t>
            </a:fld>
            <a:endParaRPr lang="en-US" dirty="0"/>
          </a:p>
        </p:txBody>
      </p:sp>
    </p:spTree>
    <p:extLst>
      <p:ext uri="{BB962C8B-B14F-4D97-AF65-F5344CB8AC3E}">
        <p14:creationId xmlns:p14="http://schemas.microsoft.com/office/powerpoint/2010/main" val="569087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r>
              <a:rPr lang="en-US" dirty="0"/>
              <a:t>:  Minson and Gino, “Managing a Polarized Workforce,” </a:t>
            </a:r>
            <a:r>
              <a:rPr lang="en-US" i="1" dirty="0"/>
              <a:t>Harvard Business Review </a:t>
            </a:r>
            <a:r>
              <a:rPr lang="en-US" dirty="0"/>
              <a:t>(March-April 2022).</a:t>
            </a:r>
          </a:p>
        </p:txBody>
      </p:sp>
      <p:sp>
        <p:nvSpPr>
          <p:cNvPr id="4" name="Slide Number Placeholder 3"/>
          <p:cNvSpPr>
            <a:spLocks noGrp="1"/>
          </p:cNvSpPr>
          <p:nvPr>
            <p:ph type="sldNum" sz="quarter" idx="5"/>
          </p:nvPr>
        </p:nvSpPr>
        <p:spPr/>
        <p:txBody>
          <a:bodyPr/>
          <a:lstStyle/>
          <a:p>
            <a:fld id="{769943EA-69D9-7E49-97CD-A49926F617C9}" type="slidenum">
              <a:rPr lang="en-US" smtClean="0"/>
              <a:t>12</a:t>
            </a:fld>
            <a:endParaRPr lang="en-US" dirty="0"/>
          </a:p>
        </p:txBody>
      </p:sp>
    </p:spTree>
    <p:extLst>
      <p:ext uri="{BB962C8B-B14F-4D97-AF65-F5344CB8AC3E}">
        <p14:creationId xmlns:p14="http://schemas.microsoft.com/office/powerpoint/2010/main" val="2365198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Sources</a:t>
            </a:r>
            <a:r>
              <a:rPr lang="en-US" dirty="0"/>
              <a:t>:  Bravely, “Understanding the Conversation Gap:  Why Employees Aren’t Talking, and What we Can do About it,” </a:t>
            </a:r>
            <a:r>
              <a:rPr lang="en-US" dirty="0">
                <a:hlinkClick r:id="rId3"/>
              </a:rPr>
              <a:t>https://learn.workbravely.com/hubfs/Understanding-the-Conversation-Gap.pdf</a:t>
            </a:r>
            <a:r>
              <a:rPr lang="en-US" dirty="0"/>
              <a:t> and Argyris, “Skilled Incompetence,” </a:t>
            </a:r>
            <a:r>
              <a:rPr lang="en-US" i="1" dirty="0"/>
              <a:t>Harvard Business Review </a:t>
            </a:r>
            <a:r>
              <a:rPr lang="en-US" dirty="0"/>
              <a:t>(September – October 1986).  Also, Glenn Llopis writes in “4 Ways Leaders Effectively Manage Employee Conflict,” </a:t>
            </a:r>
            <a:r>
              <a:rPr lang="en-US" i="1" dirty="0"/>
              <a:t>forbes.com </a:t>
            </a:r>
            <a:r>
              <a:rPr lang="en-US" dirty="0"/>
              <a:t>(November 28, 2014), that “[l]eaders must act responsibly to be respected,” and “[a] leader must be expected to neutralize or minimize conflict, not allow it to grow and run rampant.”  He suggests four ways that a leader can deal with workplace conflict (1) right timing - “the best time to take action is when there is hard evidence/proof that an employee has a track record of wrongdoing that is negatively impacting the performance of others,” (2) know your boundaries - a leader must understand the boundaries and limitations of the members of a team, (3) respect differences -appreciate the fact that the members of your team have different points of view, and (4) confront the tension – “activate your leadership to address the conflict before circumstances force your hand.”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13</a:t>
            </a:fld>
            <a:endParaRPr lang="en-US" dirty="0"/>
          </a:p>
        </p:txBody>
      </p:sp>
    </p:spTree>
    <p:extLst>
      <p:ext uri="{BB962C8B-B14F-4D97-AF65-F5344CB8AC3E}">
        <p14:creationId xmlns:p14="http://schemas.microsoft.com/office/powerpoint/2010/main" val="3496150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r>
              <a:rPr lang="en-US" dirty="0"/>
              <a:t>:  Minson, Collins and Yeomans emphasize in “A Smarter Way to Disagree,” </a:t>
            </a:r>
            <a:r>
              <a:rPr lang="en-US" i="1" dirty="0"/>
              <a:t>Harvard</a:t>
            </a:r>
            <a:r>
              <a:rPr lang="en-US" dirty="0"/>
              <a:t> </a:t>
            </a:r>
            <a:r>
              <a:rPr lang="en-US" i="1" dirty="0"/>
              <a:t>Business Review </a:t>
            </a:r>
            <a:r>
              <a:rPr lang="en-US" dirty="0"/>
              <a:t>(November – December 2025), the value of being curious (and having a good imagination) when dealing with conflict – “conflict outcomes improve quite dramatically when people express their willingness to learn about their counterpart’s opposing perspective.”  They also note people in conflict situations “assume that their counterparts don’t want to learn about their perspective or understand their views,” as “[t]he simplest way to signal curiosity is just to say you are curious.”  Likewise, in “How to Master Conflict Resolution,” </a:t>
            </a:r>
            <a:r>
              <a:rPr lang="en-US" i="1" dirty="0"/>
              <a:t>Harvard Business Review </a:t>
            </a:r>
            <a:r>
              <a:rPr lang="en-US" dirty="0"/>
              <a:t>(October 21, 2024), Gallo recommends leaders approach a conflict situation by  first trying to see the conflict situation from the other person’s perspective (“What do they care about,?” “What’s causing them to behave the way they are,?” and “What do they want?”), identify what the conflict is “really about,” determine your primary goal, and decide how to proceed.</a:t>
            </a:r>
          </a:p>
        </p:txBody>
      </p:sp>
      <p:sp>
        <p:nvSpPr>
          <p:cNvPr id="4" name="Slide Number Placeholder 3"/>
          <p:cNvSpPr>
            <a:spLocks noGrp="1"/>
          </p:cNvSpPr>
          <p:nvPr>
            <p:ph type="sldNum" sz="quarter" idx="5"/>
          </p:nvPr>
        </p:nvSpPr>
        <p:spPr/>
        <p:txBody>
          <a:bodyPr/>
          <a:lstStyle/>
          <a:p>
            <a:fld id="{769943EA-69D9-7E49-97CD-A49926F617C9}" type="slidenum">
              <a:rPr lang="en-US" smtClean="0"/>
              <a:t>14</a:t>
            </a:fld>
            <a:endParaRPr lang="en-US" dirty="0"/>
          </a:p>
        </p:txBody>
      </p:sp>
    </p:spTree>
    <p:extLst>
      <p:ext uri="{BB962C8B-B14F-4D97-AF65-F5344CB8AC3E}">
        <p14:creationId xmlns:p14="http://schemas.microsoft.com/office/powerpoint/2010/main" val="4095427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16</a:t>
            </a:fld>
            <a:endParaRPr lang="en-US" dirty="0"/>
          </a:p>
        </p:txBody>
      </p:sp>
    </p:spTree>
    <p:extLst>
      <p:ext uri="{BB962C8B-B14F-4D97-AF65-F5344CB8AC3E}">
        <p14:creationId xmlns:p14="http://schemas.microsoft.com/office/powerpoint/2010/main" val="1996262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17</a:t>
            </a:fld>
            <a:endParaRPr lang="en-US" dirty="0"/>
          </a:p>
        </p:txBody>
      </p:sp>
    </p:spTree>
    <p:extLst>
      <p:ext uri="{BB962C8B-B14F-4D97-AF65-F5344CB8AC3E}">
        <p14:creationId xmlns:p14="http://schemas.microsoft.com/office/powerpoint/2010/main" val="3217846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667E1-E601-4AAF-B95C-B25720D70A60}" type="slidenum">
              <a:rPr lang="en-US" smtClean="0"/>
              <a:t>18</a:t>
            </a:fld>
            <a:endParaRPr lang="en-US" dirty="0"/>
          </a:p>
        </p:txBody>
      </p:sp>
    </p:spTree>
    <p:extLst>
      <p:ext uri="{BB962C8B-B14F-4D97-AF65-F5344CB8AC3E}">
        <p14:creationId xmlns:p14="http://schemas.microsoft.com/office/powerpoint/2010/main" val="3180065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943600" cy="3568700"/>
          </a:xfrm>
        </p:spPr>
        <p:txBody>
          <a:bodyPr/>
          <a:lstStyle/>
          <a:p>
            <a:r>
              <a:rPr lang="en-US" sz="1100" b="1" dirty="0"/>
              <a:t>Note:  </a:t>
            </a:r>
            <a:r>
              <a:rPr lang="en-US" sz="1100" b="0" dirty="0"/>
              <a:t>In negotiations we frequently talk about the difference between a position (which is a specific proposal or “ask” in negotiation) and an interest, which is the underlying reason for the position.  Positions are singular while interests can be multiple.</a:t>
            </a:r>
          </a:p>
          <a:p>
            <a:endParaRPr lang="en-US" sz="1100" b="0" dirty="0"/>
          </a:p>
          <a:p>
            <a:r>
              <a:rPr lang="en-US" sz="1100" b="0" dirty="0"/>
              <a:t>We sometimes describe a tangible interest as something you can touch, see, hear smell and taste.  Specifically, a tangible interest is something with a measurable and discreet outcome (money, physical resources, time, a particular transaction or result, etc.).  Relationship-based intangible interest include things such as being respected, recognized for doing a “good job,” being appreciated, feeling valued, etc.  Process-based intangible interests pertain to how something is done, or how a negotiation is conducted, or how a dispute resolved.  For example, a concern about setting a precedent by doing something a new way or doing something in a way that is inconsistent with the ways things have been done in the past.  “Researchers hav</a:t>
            </a:r>
            <a:r>
              <a:rPr lang="en-US" sz="1100" dirty="0"/>
              <a:t>e found that if participants believe the process was fair, they are far more willing to commit themselves to the resulting decision even if their views did not prevail” (Garvin and Roberto, “What you Don’t Know About Making Decisions,” </a:t>
            </a:r>
            <a:r>
              <a:rPr lang="en-US" sz="1100" i="1" dirty="0"/>
              <a:t>Harvard Business Review</a:t>
            </a:r>
            <a:r>
              <a:rPr lang="en-US" sz="1100" dirty="0"/>
              <a:t> (September 2001). </a:t>
            </a:r>
            <a:r>
              <a:rPr lang="en-US" sz="1100" b="0" dirty="0"/>
              <a:t>  </a:t>
            </a:r>
          </a:p>
          <a:p>
            <a:endParaRPr lang="en-US" sz="1100" b="0" dirty="0"/>
          </a:p>
          <a:p>
            <a:r>
              <a:rPr lang="en-US" sz="1100" b="0" dirty="0"/>
              <a:t>Because tangible interests can be easily detected, we naturally focus more on them and overlook significant intangible interests.  Intangible interests, however, tend to be the interests that drive positive behavior – “When staff feel noticed, valued, and respected, they are more willing to help each other, collaborate and solve problems,” Macklin, Lee and Edmonson, “Why Kindness isn’t Nice to Have,” </a:t>
            </a:r>
            <a:r>
              <a:rPr lang="en-US" sz="1100" b="0" i="1" dirty="0"/>
              <a:t>Harvard Business Review </a:t>
            </a:r>
            <a:r>
              <a:rPr lang="en-US" sz="1100" b="0" dirty="0"/>
              <a:t>(July 29, 2025). </a:t>
            </a:r>
            <a:endParaRPr lang="en-US" sz="1100" b="1" dirty="0"/>
          </a:p>
        </p:txBody>
      </p:sp>
      <p:sp>
        <p:nvSpPr>
          <p:cNvPr id="4" name="Slide Number Placeholder 3"/>
          <p:cNvSpPr>
            <a:spLocks noGrp="1"/>
          </p:cNvSpPr>
          <p:nvPr>
            <p:ph type="sldNum" sz="quarter" idx="5"/>
          </p:nvPr>
        </p:nvSpPr>
        <p:spPr/>
        <p:txBody>
          <a:bodyPr/>
          <a:lstStyle/>
          <a:p>
            <a:fld id="{7FB667E1-E601-4AAF-B95C-B25720D70A60}" type="slidenum">
              <a:rPr lang="en-US" smtClean="0"/>
              <a:t>19</a:t>
            </a:fld>
            <a:endParaRPr lang="en-US" dirty="0"/>
          </a:p>
        </p:txBody>
      </p:sp>
    </p:spTree>
    <p:extLst>
      <p:ext uri="{BB962C8B-B14F-4D97-AF65-F5344CB8AC3E}">
        <p14:creationId xmlns:p14="http://schemas.microsoft.com/office/powerpoint/2010/main" val="4291117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r>
              <a:rPr lang="en-US" dirty="0"/>
              <a:t>:  We use simplifying rules to process information in a conflict situation; however, these rules are often based on biases we have established – “the better than average effect,” “confirmation bias,” “attribution bias,” etc. (“I know better,” “Get rid of the Problem, and Quickly,” “It’s not my Fault,” “What I said isn’t what I meant,” “They are Completely Irrational,” and “Don’t Rock the Boat.”). </a:t>
            </a:r>
          </a:p>
        </p:txBody>
      </p:sp>
      <p:sp>
        <p:nvSpPr>
          <p:cNvPr id="4" name="Slide Number Placeholder 3"/>
          <p:cNvSpPr>
            <a:spLocks noGrp="1"/>
          </p:cNvSpPr>
          <p:nvPr>
            <p:ph type="sldNum" sz="quarter" idx="10"/>
          </p:nvPr>
        </p:nvSpPr>
        <p:spPr/>
        <p:txBody>
          <a:bodyPr/>
          <a:lstStyle/>
          <a:p>
            <a:fld id="{DDB9260D-F73C-412F-B7D8-23B7571B77DB}" type="slidenum">
              <a:rPr lang="en-US" smtClean="0"/>
              <a:t>20</a:t>
            </a:fld>
            <a:endParaRPr lang="en-US" dirty="0"/>
          </a:p>
        </p:txBody>
      </p:sp>
    </p:spTree>
    <p:extLst>
      <p:ext uri="{BB962C8B-B14F-4D97-AF65-F5344CB8AC3E}">
        <p14:creationId xmlns:p14="http://schemas.microsoft.com/office/powerpoint/2010/main" val="2529697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21</a:t>
            </a:fld>
            <a:endParaRPr lang="en-US" dirty="0"/>
          </a:p>
        </p:txBody>
      </p:sp>
    </p:spTree>
    <p:extLst>
      <p:ext uri="{BB962C8B-B14F-4D97-AF65-F5344CB8AC3E}">
        <p14:creationId xmlns:p14="http://schemas.microsoft.com/office/powerpoint/2010/main" val="539779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a:t>
            </a:fld>
            <a:endParaRPr lang="en-US" dirty="0"/>
          </a:p>
        </p:txBody>
      </p:sp>
    </p:spTree>
    <p:extLst>
      <p:ext uri="{BB962C8B-B14F-4D97-AF65-F5344CB8AC3E}">
        <p14:creationId xmlns:p14="http://schemas.microsoft.com/office/powerpoint/2010/main" val="1400154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22</a:t>
            </a:fld>
            <a:endParaRPr lang="en-US" dirty="0"/>
          </a:p>
        </p:txBody>
      </p:sp>
    </p:spTree>
    <p:extLst>
      <p:ext uri="{BB962C8B-B14F-4D97-AF65-F5344CB8AC3E}">
        <p14:creationId xmlns:p14="http://schemas.microsoft.com/office/powerpoint/2010/main" val="3496590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Sources</a:t>
            </a:r>
            <a:r>
              <a:rPr lang="en-US" dirty="0"/>
              <a:t>:  Press Ganey, “Nurse experience 2025” (Nurses who report “high levels of teamwork consistently perform better on critical patient outcomes, including falls, catheter-associated urinary tract infections, centralized line-associated bloodstream infections and pressure injuries.”  Likewise, staff that feel “psychologically safe” to raise concerns “communicate more openly, collaborate more effectively and deliver better care.”  Press Ganey “Patient experience 2025”:  “When patients feel their care team is working seamlessly on their behalf, they’re more likely to give high ratings on their care and recommend the hospital to others.”</a:t>
            </a:r>
          </a:p>
        </p:txBody>
      </p:sp>
      <p:sp>
        <p:nvSpPr>
          <p:cNvPr id="4" name="Slide Number Placeholder 3"/>
          <p:cNvSpPr>
            <a:spLocks noGrp="1"/>
          </p:cNvSpPr>
          <p:nvPr>
            <p:ph type="sldNum" sz="quarter" idx="5"/>
          </p:nvPr>
        </p:nvSpPr>
        <p:spPr/>
        <p:txBody>
          <a:bodyPr/>
          <a:lstStyle/>
          <a:p>
            <a:fld id="{769943EA-69D9-7E49-97CD-A49926F617C9}" type="slidenum">
              <a:rPr lang="en-US" smtClean="0"/>
              <a:t>23</a:t>
            </a:fld>
            <a:endParaRPr lang="en-US" dirty="0"/>
          </a:p>
        </p:txBody>
      </p:sp>
    </p:spTree>
    <p:extLst>
      <p:ext uri="{BB962C8B-B14F-4D97-AF65-F5344CB8AC3E}">
        <p14:creationId xmlns:p14="http://schemas.microsoft.com/office/powerpoint/2010/main" val="1292054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r>
              <a:rPr lang="en-US" dirty="0"/>
              <a:t>:  Press Ganey, “Healthcare </a:t>
            </a:r>
            <a:r>
              <a:rPr lang="en-US"/>
              <a:t>employee experience 2025.”</a:t>
            </a:r>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24</a:t>
            </a:fld>
            <a:endParaRPr lang="en-US" dirty="0"/>
          </a:p>
        </p:txBody>
      </p:sp>
    </p:spTree>
    <p:extLst>
      <p:ext uri="{BB962C8B-B14F-4D97-AF65-F5344CB8AC3E}">
        <p14:creationId xmlns:p14="http://schemas.microsoft.com/office/powerpoint/2010/main" val="2139537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667E1-E601-4AAF-B95C-B25720D70A60}" type="slidenum">
              <a:rPr lang="en-US" smtClean="0"/>
              <a:t>25</a:t>
            </a:fld>
            <a:endParaRPr lang="en-US" dirty="0"/>
          </a:p>
        </p:txBody>
      </p:sp>
    </p:spTree>
    <p:extLst>
      <p:ext uri="{BB962C8B-B14F-4D97-AF65-F5344CB8AC3E}">
        <p14:creationId xmlns:p14="http://schemas.microsoft.com/office/powerpoint/2010/main" val="3520604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9943EA-69D9-7E49-97CD-A49926F617C9}" type="slidenum">
              <a:rPr lang="en-US" smtClean="0"/>
              <a:t>28</a:t>
            </a:fld>
            <a:endParaRPr lang="en-US" dirty="0"/>
          </a:p>
        </p:txBody>
      </p:sp>
    </p:spTree>
    <p:extLst>
      <p:ext uri="{BB962C8B-B14F-4D97-AF65-F5344CB8AC3E}">
        <p14:creationId xmlns:p14="http://schemas.microsoft.com/office/powerpoint/2010/main" val="425452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r>
              <a:rPr lang="en-US" dirty="0"/>
              <a:t>:  Laker and Pereira, “4 Triggers Cause the Majority of Team Conflicts,” </a:t>
            </a:r>
            <a:r>
              <a:rPr lang="en-US" i="1" dirty="0"/>
              <a:t>Harvard Business Review </a:t>
            </a:r>
            <a:r>
              <a:rPr lang="en-US" dirty="0"/>
              <a:t>(May 31, 2022).   Also, in “Resolving Conflict in the Workplace – and Why Common Sense isn’t Enough,” </a:t>
            </a:r>
            <a:r>
              <a:rPr lang="en-US" i="1" dirty="0"/>
              <a:t>forbes.com </a:t>
            </a:r>
            <a:r>
              <a:rPr lang="en-US" dirty="0"/>
              <a:t>(December 21 2023), Leonsky interviews a conflict management practitioner (Richard Birke, VP and Executive Director of the JAMS Institute) and identifies two frequent sources of conflict – </a:t>
            </a:r>
            <a:r>
              <a:rPr lang="en-US" b="1" dirty="0"/>
              <a:t>inadequate</a:t>
            </a:r>
            <a:r>
              <a:rPr lang="en-US" dirty="0"/>
              <a:t> </a:t>
            </a:r>
            <a:r>
              <a:rPr lang="en-US" b="1" dirty="0"/>
              <a:t>communication</a:t>
            </a:r>
            <a:r>
              <a:rPr lang="en-US" dirty="0"/>
              <a:t> between members of say a project team – “People usually aren’t communicating at their best when conflict arises, which can lead to a spiral that manifests in a wide variety of disputes – from yelling, to quiet quitting to actual quitting,” – and </a:t>
            </a:r>
            <a:r>
              <a:rPr lang="en-US" b="1" dirty="0"/>
              <a:t>perceived inequities </a:t>
            </a:r>
            <a:r>
              <a:rPr lang="en-US" dirty="0"/>
              <a:t>– based on personal characteristics, benefits/salary, workload, etc.</a:t>
            </a:r>
          </a:p>
        </p:txBody>
      </p:sp>
      <p:sp>
        <p:nvSpPr>
          <p:cNvPr id="4" name="Slide Number Placeholder 3"/>
          <p:cNvSpPr>
            <a:spLocks noGrp="1"/>
          </p:cNvSpPr>
          <p:nvPr>
            <p:ph type="sldNum" sz="quarter" idx="5"/>
          </p:nvPr>
        </p:nvSpPr>
        <p:spPr/>
        <p:txBody>
          <a:bodyPr/>
          <a:lstStyle/>
          <a:p>
            <a:fld id="{769943EA-69D9-7E49-97CD-A49926F617C9}" type="slidenum">
              <a:rPr lang="en-US" smtClean="0"/>
              <a:t>29</a:t>
            </a:fld>
            <a:endParaRPr lang="en-US" dirty="0"/>
          </a:p>
        </p:txBody>
      </p:sp>
    </p:spTree>
    <p:extLst>
      <p:ext uri="{BB962C8B-B14F-4D97-AF65-F5344CB8AC3E}">
        <p14:creationId xmlns:p14="http://schemas.microsoft.com/office/powerpoint/2010/main" val="2134255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r>
              <a:rPr lang="en-US" dirty="0"/>
              <a:t>:  Peterson, Shah, Ferguson and Jones, “4 Common Types of Team Conflict – and How to Resolve Them,” </a:t>
            </a:r>
            <a:r>
              <a:rPr lang="en-US" i="1" dirty="0"/>
              <a:t>Harvard Business Review </a:t>
            </a:r>
            <a:r>
              <a:rPr lang="en-US" dirty="0"/>
              <a:t>(May 7, 2024).  Empathy and “perspective taking” are important to understand another person’s position or perspective.  According to Peterson, Shah, Ferguson and Jones, “There are two key points managers and team leaders should remember.  First, tackle conflict at its point of origin according to the [type of team conflict].  Save those team-building retreats for conflict that involves all team members where the whole group unity is needed.  Second, take care of conflict’s ‘sides.’”</a:t>
            </a:r>
          </a:p>
        </p:txBody>
      </p:sp>
      <p:sp>
        <p:nvSpPr>
          <p:cNvPr id="4" name="Slide Number Placeholder 3"/>
          <p:cNvSpPr>
            <a:spLocks noGrp="1"/>
          </p:cNvSpPr>
          <p:nvPr>
            <p:ph type="sldNum" sz="quarter" idx="5"/>
          </p:nvPr>
        </p:nvSpPr>
        <p:spPr/>
        <p:txBody>
          <a:bodyPr/>
          <a:lstStyle/>
          <a:p>
            <a:fld id="{769943EA-69D9-7E49-97CD-A49926F617C9}" type="slidenum">
              <a:rPr lang="en-US" smtClean="0"/>
              <a:t>30</a:t>
            </a:fld>
            <a:endParaRPr lang="en-US" dirty="0"/>
          </a:p>
        </p:txBody>
      </p:sp>
    </p:spTree>
    <p:extLst>
      <p:ext uri="{BB962C8B-B14F-4D97-AF65-F5344CB8AC3E}">
        <p14:creationId xmlns:p14="http://schemas.microsoft.com/office/powerpoint/2010/main" val="906613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r>
              <a:rPr lang="en-US" dirty="0"/>
              <a:t>  Stone and Christensen, “Difficult Conversations:  How to Address What Matters Most,” </a:t>
            </a:r>
            <a:r>
              <a:rPr lang="en-US" i="1" dirty="0"/>
              <a:t>Rotman Magazine </a:t>
            </a:r>
            <a:r>
              <a:rPr lang="en-US" dirty="0"/>
              <a:t>(Spring 2011).</a:t>
            </a:r>
          </a:p>
        </p:txBody>
      </p:sp>
      <p:sp>
        <p:nvSpPr>
          <p:cNvPr id="4" name="Slide Number Placeholder 3"/>
          <p:cNvSpPr>
            <a:spLocks noGrp="1"/>
          </p:cNvSpPr>
          <p:nvPr>
            <p:ph type="sldNum" sz="quarter" idx="5"/>
          </p:nvPr>
        </p:nvSpPr>
        <p:spPr/>
        <p:txBody>
          <a:bodyPr/>
          <a:lstStyle/>
          <a:p>
            <a:fld id="{769943EA-69D9-7E49-97CD-A49926F617C9}" type="slidenum">
              <a:rPr lang="en-US" smtClean="0"/>
              <a:t>31</a:t>
            </a:fld>
            <a:endParaRPr lang="en-US" dirty="0"/>
          </a:p>
        </p:txBody>
      </p:sp>
    </p:spTree>
    <p:extLst>
      <p:ext uri="{BB962C8B-B14F-4D97-AF65-F5344CB8AC3E}">
        <p14:creationId xmlns:p14="http://schemas.microsoft.com/office/powerpoint/2010/main" val="4292221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r>
              <a:rPr lang="en-US" dirty="0"/>
              <a:t>:  Ashkenas, “Even Experienced Executives Avoid Conflict,” </a:t>
            </a:r>
            <a:r>
              <a:rPr lang="en-US" i="1" dirty="0"/>
              <a:t>Harvard Business Review</a:t>
            </a:r>
            <a:r>
              <a:rPr lang="en-US" dirty="0"/>
              <a:t> (March 8, 2016).</a:t>
            </a:r>
          </a:p>
        </p:txBody>
      </p:sp>
      <p:sp>
        <p:nvSpPr>
          <p:cNvPr id="4" name="Slide Number Placeholder 3"/>
          <p:cNvSpPr>
            <a:spLocks noGrp="1"/>
          </p:cNvSpPr>
          <p:nvPr>
            <p:ph type="sldNum" sz="quarter" idx="5"/>
          </p:nvPr>
        </p:nvSpPr>
        <p:spPr/>
        <p:txBody>
          <a:bodyPr/>
          <a:lstStyle/>
          <a:p>
            <a:fld id="{769943EA-69D9-7E49-97CD-A49926F617C9}" type="slidenum">
              <a:rPr lang="en-US" smtClean="0"/>
              <a:t>32</a:t>
            </a:fld>
            <a:endParaRPr lang="en-US" dirty="0"/>
          </a:p>
        </p:txBody>
      </p:sp>
    </p:spTree>
    <p:extLst>
      <p:ext uri="{BB962C8B-B14F-4D97-AF65-F5344CB8AC3E}">
        <p14:creationId xmlns:p14="http://schemas.microsoft.com/office/powerpoint/2010/main" val="3039396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Sources</a:t>
            </a:r>
            <a:r>
              <a:rPr lang="en-US" dirty="0"/>
              <a:t>: Stone and Christensen, “Difficult Conversations:  How to Address What Matters Most,” </a:t>
            </a:r>
            <a:r>
              <a:rPr lang="en-US" i="1" dirty="0"/>
              <a:t>Rotman Management Magazine </a:t>
            </a:r>
            <a:r>
              <a:rPr lang="en-US" dirty="0"/>
              <a:t>(Spring 2011), Grenny, Patterson, McMillan, Switzer and Gregory, </a:t>
            </a:r>
            <a:r>
              <a:rPr lang="en-US" i="1" dirty="0"/>
              <a:t>Crucial Conversations</a:t>
            </a:r>
            <a:r>
              <a:rPr lang="en-US" dirty="0"/>
              <a:t>, 3</a:t>
            </a:r>
            <a:r>
              <a:rPr lang="en-US" baseline="30000" dirty="0"/>
              <a:t>rd</a:t>
            </a:r>
            <a:r>
              <a:rPr lang="en-US" dirty="0"/>
              <a:t> Edition (McGraw-Hill, 2022), Grenny, “How to Respectfully Discuss Contentious Issues at Work,” </a:t>
            </a:r>
            <a:r>
              <a:rPr lang="en-US" i="1" dirty="0"/>
              <a:t>Harvard Business Review </a:t>
            </a:r>
            <a:r>
              <a:rPr lang="en-US" dirty="0"/>
              <a:t>(February 23, 2022), and Gallo, “How to Deliver Bad News to Your Employees,” </a:t>
            </a:r>
            <a:r>
              <a:rPr lang="en-US" i="1" dirty="0"/>
              <a:t>Harvard Business Review </a:t>
            </a:r>
            <a:r>
              <a:rPr lang="en-US" dirty="0"/>
              <a:t>(March 30, 2015). </a:t>
            </a:r>
          </a:p>
          <a:p>
            <a:endParaRPr lang="en-US" dirty="0"/>
          </a:p>
          <a:p>
            <a:r>
              <a:rPr lang="en-US" dirty="0"/>
              <a:t> </a:t>
            </a:r>
          </a:p>
        </p:txBody>
      </p:sp>
      <p:sp>
        <p:nvSpPr>
          <p:cNvPr id="4" name="Slide Number Placeholder 3"/>
          <p:cNvSpPr>
            <a:spLocks noGrp="1"/>
          </p:cNvSpPr>
          <p:nvPr>
            <p:ph type="sldNum" sz="quarter" idx="5"/>
          </p:nvPr>
        </p:nvSpPr>
        <p:spPr/>
        <p:txBody>
          <a:bodyPr/>
          <a:lstStyle/>
          <a:p>
            <a:fld id="{769943EA-69D9-7E49-97CD-A49926F617C9}" type="slidenum">
              <a:rPr lang="en-US" smtClean="0"/>
              <a:t>33</a:t>
            </a:fld>
            <a:endParaRPr lang="en-US" dirty="0"/>
          </a:p>
        </p:txBody>
      </p:sp>
    </p:spTree>
    <p:extLst>
      <p:ext uri="{BB962C8B-B14F-4D97-AF65-F5344CB8AC3E}">
        <p14:creationId xmlns:p14="http://schemas.microsoft.com/office/powerpoint/2010/main" val="184298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a:t>
            </a:fld>
            <a:endParaRPr lang="en-US" dirty="0"/>
          </a:p>
        </p:txBody>
      </p:sp>
    </p:spTree>
    <p:extLst>
      <p:ext uri="{BB962C8B-B14F-4D97-AF65-F5344CB8AC3E}">
        <p14:creationId xmlns:p14="http://schemas.microsoft.com/office/powerpoint/2010/main" val="4072434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Sources</a:t>
            </a:r>
            <a:r>
              <a:rPr lang="en-US" dirty="0"/>
              <a:t>:  Gallo, “How to Deliver Bad News to Your Employees,” </a:t>
            </a:r>
            <a:r>
              <a:rPr lang="en-US" i="1" dirty="0"/>
              <a:t>Harvard Business Review</a:t>
            </a:r>
            <a:r>
              <a:rPr lang="en-US" dirty="0"/>
              <a:t> (March 30, 2015), Seppala and Stevenson, “In a Difficult Conversation, Listen More Than you Talk,” </a:t>
            </a:r>
            <a:r>
              <a:rPr lang="en-US" i="1" dirty="0"/>
              <a:t>Harvard Business Review </a:t>
            </a:r>
            <a:r>
              <a:rPr lang="en-US" dirty="0"/>
              <a:t>(February 9, 2017), Grenny, “4 Things to do Before a Tough Conversation,” </a:t>
            </a:r>
            <a:r>
              <a:rPr lang="en-US" i="1" dirty="0"/>
              <a:t>Harvard Business Review </a:t>
            </a:r>
            <a:r>
              <a:rPr lang="en-US" dirty="0"/>
              <a:t>(January 22, 2019), and Dowling, “7 Tips for Difficult Conversations,” </a:t>
            </a:r>
            <a:r>
              <a:rPr lang="en-US" i="1" dirty="0"/>
              <a:t>Harvard Business Review </a:t>
            </a:r>
            <a:r>
              <a:rPr lang="en-US" dirty="0"/>
              <a:t>(March 11, 2009).  Davey notes in “A Game Plan for That Conversation You’ve Been Putting Off,” </a:t>
            </a:r>
            <a:r>
              <a:rPr lang="en-US" i="1" dirty="0"/>
              <a:t>Harvard Business Review </a:t>
            </a:r>
            <a:r>
              <a:rPr lang="en-US" dirty="0"/>
              <a:t>(April 12, 2017), “[i]n the majority of situations, you should have the difficult conversation as quickly as possible,” and “[c]arrying an issue without resolution is like carrying debt.  You’ll eventually have to buy the principal (by having the difficult conversation), but the longer you wait, the more interest you’ll pay in anxiety and dread.”</a:t>
            </a:r>
          </a:p>
          <a:p>
            <a:r>
              <a:rPr lang="en-US" dirty="0"/>
              <a:t> </a:t>
            </a:r>
          </a:p>
        </p:txBody>
      </p:sp>
      <p:sp>
        <p:nvSpPr>
          <p:cNvPr id="4" name="Slide Number Placeholder 3"/>
          <p:cNvSpPr>
            <a:spLocks noGrp="1"/>
          </p:cNvSpPr>
          <p:nvPr>
            <p:ph type="sldNum" sz="quarter" idx="5"/>
          </p:nvPr>
        </p:nvSpPr>
        <p:spPr/>
        <p:txBody>
          <a:bodyPr/>
          <a:lstStyle/>
          <a:p>
            <a:fld id="{769943EA-69D9-7E49-97CD-A49926F617C9}" type="slidenum">
              <a:rPr lang="en-US" smtClean="0"/>
              <a:t>34</a:t>
            </a:fld>
            <a:endParaRPr lang="en-US" dirty="0"/>
          </a:p>
        </p:txBody>
      </p:sp>
    </p:spTree>
    <p:extLst>
      <p:ext uri="{BB962C8B-B14F-4D97-AF65-F5344CB8AC3E}">
        <p14:creationId xmlns:p14="http://schemas.microsoft.com/office/powerpoint/2010/main" val="2337403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r>
              <a:rPr lang="en-US" dirty="0"/>
              <a:t>:  Knight, “How to Handle Difficult Conversations at Work</a:t>
            </a:r>
            <a:r>
              <a:rPr lang="en-US" i="1" dirty="0"/>
              <a:t>,” Harvard Business Review </a:t>
            </a:r>
            <a:r>
              <a:rPr lang="en-US" dirty="0"/>
              <a:t>(January 9, 2015).  In “How to Mentally Prepare for a Difficult Conversation,” </a:t>
            </a:r>
            <a:r>
              <a:rPr lang="en-US" i="1" dirty="0"/>
              <a:t>Harvard Business Review </a:t>
            </a:r>
            <a:r>
              <a:rPr lang="en-US" dirty="0"/>
              <a:t>(April 4, 2016), Gallo additionally suggests that you try to stay calm when delivering a difficult message, and that you do so by “checking your mindset” (frame the difficult conversation as a an opportunity to learn and to come up with a creative solution), and that you “vent” before the “difficult conversation” – “find a trusted colleague or a spouse or friend who can listen to you complain” about the situation before you have the meeting.</a:t>
            </a:r>
          </a:p>
        </p:txBody>
      </p:sp>
      <p:sp>
        <p:nvSpPr>
          <p:cNvPr id="4" name="Slide Number Placeholder 3"/>
          <p:cNvSpPr>
            <a:spLocks noGrp="1"/>
          </p:cNvSpPr>
          <p:nvPr>
            <p:ph type="sldNum" sz="quarter" idx="5"/>
          </p:nvPr>
        </p:nvSpPr>
        <p:spPr/>
        <p:txBody>
          <a:bodyPr/>
          <a:lstStyle/>
          <a:p>
            <a:fld id="{769943EA-69D9-7E49-97CD-A49926F617C9}" type="slidenum">
              <a:rPr lang="en-US" smtClean="0"/>
              <a:t>35</a:t>
            </a:fld>
            <a:endParaRPr lang="en-US" dirty="0"/>
          </a:p>
        </p:txBody>
      </p:sp>
    </p:spTree>
    <p:extLst>
      <p:ext uri="{BB962C8B-B14F-4D97-AF65-F5344CB8AC3E}">
        <p14:creationId xmlns:p14="http://schemas.microsoft.com/office/powerpoint/2010/main" val="15644135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r>
              <a:rPr lang="en-US" dirty="0"/>
              <a:t>:  Knight, “How to Handle Difficult Conversations at Work</a:t>
            </a:r>
            <a:r>
              <a:rPr lang="en-US" i="1" dirty="0"/>
              <a:t>,” Harvard Business Review </a:t>
            </a:r>
            <a:r>
              <a:rPr lang="en-US" dirty="0"/>
              <a:t>(January 9, 2015).  </a:t>
            </a:r>
          </a:p>
        </p:txBody>
      </p:sp>
      <p:sp>
        <p:nvSpPr>
          <p:cNvPr id="4" name="Slide Number Placeholder 3"/>
          <p:cNvSpPr>
            <a:spLocks noGrp="1"/>
          </p:cNvSpPr>
          <p:nvPr>
            <p:ph type="sldNum" sz="quarter" idx="5"/>
          </p:nvPr>
        </p:nvSpPr>
        <p:spPr/>
        <p:txBody>
          <a:bodyPr/>
          <a:lstStyle/>
          <a:p>
            <a:fld id="{769943EA-69D9-7E49-97CD-A49926F617C9}" type="slidenum">
              <a:rPr lang="en-US" smtClean="0"/>
              <a:t>36</a:t>
            </a:fld>
            <a:endParaRPr lang="en-US" dirty="0"/>
          </a:p>
        </p:txBody>
      </p:sp>
    </p:spTree>
    <p:extLst>
      <p:ext uri="{BB962C8B-B14F-4D97-AF65-F5344CB8AC3E}">
        <p14:creationId xmlns:p14="http://schemas.microsoft.com/office/powerpoint/2010/main" val="1250060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r>
              <a:rPr lang="en-US" dirty="0"/>
              <a:t>:  Raines, </a:t>
            </a:r>
            <a:r>
              <a:rPr lang="en-US" i="1" dirty="0"/>
              <a:t>Conflict Management and Leadership for Managers</a:t>
            </a:r>
            <a:r>
              <a:rPr lang="en-US" dirty="0"/>
              <a:t>, Third Edition (Rowman and Littlefield, 2024), pp 76-77.</a:t>
            </a:r>
          </a:p>
        </p:txBody>
      </p:sp>
      <p:sp>
        <p:nvSpPr>
          <p:cNvPr id="4" name="Slide Number Placeholder 3"/>
          <p:cNvSpPr>
            <a:spLocks noGrp="1"/>
          </p:cNvSpPr>
          <p:nvPr>
            <p:ph type="sldNum" sz="quarter" idx="5"/>
          </p:nvPr>
        </p:nvSpPr>
        <p:spPr/>
        <p:txBody>
          <a:bodyPr/>
          <a:lstStyle/>
          <a:p>
            <a:fld id="{769943EA-69D9-7E49-97CD-A49926F617C9}" type="slidenum">
              <a:rPr lang="en-US" smtClean="0"/>
              <a:t>37</a:t>
            </a:fld>
            <a:endParaRPr lang="en-US" dirty="0"/>
          </a:p>
        </p:txBody>
      </p:sp>
    </p:spTree>
    <p:extLst>
      <p:ext uri="{BB962C8B-B14F-4D97-AF65-F5344CB8AC3E}">
        <p14:creationId xmlns:p14="http://schemas.microsoft.com/office/powerpoint/2010/main" val="2057541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Sources</a:t>
            </a:r>
            <a:r>
              <a:rPr lang="en-US" dirty="0"/>
              <a:t>:  Shonk, “Managing Difficult Employees, and Those who Just Seem Difficult,” </a:t>
            </a:r>
            <a:r>
              <a:rPr lang="en-US" i="1" dirty="0"/>
              <a:t>Harvard Program on Negotiation </a:t>
            </a:r>
            <a:r>
              <a:rPr lang="en-US" dirty="0"/>
              <a:t>(January 9, 2025) and Shonk, “Elements of Conflict:  Diagnose What’s Gone Wrong,” </a:t>
            </a:r>
            <a:r>
              <a:rPr lang="en-US" i="1" dirty="0"/>
              <a:t>Harvard Program on Negotiation </a:t>
            </a:r>
            <a:r>
              <a:rPr lang="en-US" dirty="0"/>
              <a:t>(January 13, 2025) (“…due to the fundamental attribution error, a persuasive human tendency, when things go wrong in our lives, we often blame factors outside of our control, but when things go wrong for others, we tend to blame fundamental aspects of their character.”). </a:t>
            </a:r>
          </a:p>
        </p:txBody>
      </p:sp>
      <p:sp>
        <p:nvSpPr>
          <p:cNvPr id="4" name="Slide Number Placeholder 3"/>
          <p:cNvSpPr>
            <a:spLocks noGrp="1"/>
          </p:cNvSpPr>
          <p:nvPr>
            <p:ph type="sldNum" sz="quarter" idx="5"/>
          </p:nvPr>
        </p:nvSpPr>
        <p:spPr/>
        <p:txBody>
          <a:bodyPr/>
          <a:lstStyle/>
          <a:p>
            <a:fld id="{769943EA-69D9-7E49-97CD-A49926F617C9}" type="slidenum">
              <a:rPr lang="en-US" smtClean="0"/>
              <a:t>38</a:t>
            </a:fld>
            <a:endParaRPr lang="en-US" dirty="0"/>
          </a:p>
        </p:txBody>
      </p:sp>
    </p:spTree>
    <p:extLst>
      <p:ext uri="{BB962C8B-B14F-4D97-AF65-F5344CB8AC3E}">
        <p14:creationId xmlns:p14="http://schemas.microsoft.com/office/powerpoint/2010/main" val="8201191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Sources</a:t>
            </a:r>
            <a:r>
              <a:rPr lang="en-US" dirty="0"/>
              <a:t>:  Raines, </a:t>
            </a:r>
            <a:r>
              <a:rPr lang="en-US" i="1" dirty="0"/>
              <a:t>Conflict Management and Leadership for Managers</a:t>
            </a:r>
            <a:r>
              <a:rPr lang="en-US" dirty="0"/>
              <a:t>, Third Edition (Rowman and Littlefield, 2024), pp. 77-79, and Gary, “Cognitive Bias:  Systematic Errors in Decision Making,” </a:t>
            </a:r>
            <a:r>
              <a:rPr lang="en-US" i="1" dirty="0"/>
              <a:t>Harvard Management Update </a:t>
            </a:r>
            <a:r>
              <a:rPr lang="en-US" dirty="0"/>
              <a:t>(April 1998).</a:t>
            </a:r>
          </a:p>
        </p:txBody>
      </p:sp>
      <p:sp>
        <p:nvSpPr>
          <p:cNvPr id="4" name="Slide Number Placeholder 3"/>
          <p:cNvSpPr>
            <a:spLocks noGrp="1"/>
          </p:cNvSpPr>
          <p:nvPr>
            <p:ph type="sldNum" sz="quarter" idx="5"/>
          </p:nvPr>
        </p:nvSpPr>
        <p:spPr/>
        <p:txBody>
          <a:bodyPr/>
          <a:lstStyle/>
          <a:p>
            <a:fld id="{769943EA-69D9-7E49-97CD-A49926F617C9}" type="slidenum">
              <a:rPr lang="en-US" smtClean="0"/>
              <a:t>39</a:t>
            </a:fld>
            <a:endParaRPr lang="en-US" dirty="0"/>
          </a:p>
        </p:txBody>
      </p:sp>
    </p:spTree>
    <p:extLst>
      <p:ext uri="{BB962C8B-B14F-4D97-AF65-F5344CB8AC3E}">
        <p14:creationId xmlns:p14="http://schemas.microsoft.com/office/powerpoint/2010/main" val="18054489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Fey, “8 Practical Tips to Deal with Difficult People in the Workplace,” </a:t>
            </a:r>
            <a:r>
              <a:rPr lang="en-US" i="1" dirty="0"/>
              <a:t>DM News </a:t>
            </a:r>
            <a:r>
              <a:rPr lang="en-US" dirty="0"/>
              <a:t>(April 27, 2025). </a:t>
            </a:r>
          </a:p>
        </p:txBody>
      </p:sp>
      <p:sp>
        <p:nvSpPr>
          <p:cNvPr id="4" name="Slide Number Placeholder 3"/>
          <p:cNvSpPr>
            <a:spLocks noGrp="1"/>
          </p:cNvSpPr>
          <p:nvPr>
            <p:ph type="sldNum" sz="quarter" idx="5"/>
          </p:nvPr>
        </p:nvSpPr>
        <p:spPr/>
        <p:txBody>
          <a:bodyPr/>
          <a:lstStyle/>
          <a:p>
            <a:fld id="{769943EA-69D9-7E49-97CD-A49926F617C9}" type="slidenum">
              <a:rPr lang="en-US" smtClean="0"/>
              <a:t>40</a:t>
            </a:fld>
            <a:endParaRPr lang="en-US" dirty="0"/>
          </a:p>
        </p:txBody>
      </p:sp>
    </p:spTree>
    <p:extLst>
      <p:ext uri="{BB962C8B-B14F-4D97-AF65-F5344CB8AC3E}">
        <p14:creationId xmlns:p14="http://schemas.microsoft.com/office/powerpoint/2010/main" val="1101078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4000">
                <a:solidFill>
                  <a:schemeClr val="tx2"/>
                </a:solidFill>
                <a:latin typeface="Arial" pitchFamily="34" charset="0"/>
              </a:defRPr>
            </a:lvl1pPr>
            <a:lvl2pPr marL="751271" indent="-288950">
              <a:defRPr sz="4000">
                <a:solidFill>
                  <a:schemeClr val="tx2"/>
                </a:solidFill>
                <a:latin typeface="Arial" pitchFamily="34" charset="0"/>
              </a:defRPr>
            </a:lvl2pPr>
            <a:lvl3pPr marL="1155802" indent="-231160">
              <a:defRPr sz="4000">
                <a:solidFill>
                  <a:schemeClr val="tx2"/>
                </a:solidFill>
                <a:latin typeface="Arial" pitchFamily="34" charset="0"/>
              </a:defRPr>
            </a:lvl3pPr>
            <a:lvl4pPr marL="1618122" indent="-231160">
              <a:defRPr sz="4000">
                <a:solidFill>
                  <a:schemeClr val="tx2"/>
                </a:solidFill>
                <a:latin typeface="Arial" pitchFamily="34" charset="0"/>
              </a:defRPr>
            </a:lvl4pPr>
            <a:lvl5pPr marL="2080443" indent="-231160">
              <a:defRPr sz="4000">
                <a:solidFill>
                  <a:schemeClr val="tx2"/>
                </a:solidFill>
                <a:latin typeface="Arial" pitchFamily="34" charset="0"/>
              </a:defRPr>
            </a:lvl5pPr>
            <a:lvl6pPr marL="2542764" indent="-231160" eaLnBrk="0" fontAlgn="base" hangingPunct="0">
              <a:spcBef>
                <a:spcPct val="0"/>
              </a:spcBef>
              <a:spcAft>
                <a:spcPct val="0"/>
              </a:spcAft>
              <a:defRPr sz="4000">
                <a:solidFill>
                  <a:schemeClr val="tx2"/>
                </a:solidFill>
                <a:latin typeface="Arial" pitchFamily="34" charset="0"/>
              </a:defRPr>
            </a:lvl6pPr>
            <a:lvl7pPr marL="3005084" indent="-231160" eaLnBrk="0" fontAlgn="base" hangingPunct="0">
              <a:spcBef>
                <a:spcPct val="0"/>
              </a:spcBef>
              <a:spcAft>
                <a:spcPct val="0"/>
              </a:spcAft>
              <a:defRPr sz="4000">
                <a:solidFill>
                  <a:schemeClr val="tx2"/>
                </a:solidFill>
                <a:latin typeface="Arial" pitchFamily="34" charset="0"/>
              </a:defRPr>
            </a:lvl7pPr>
            <a:lvl8pPr marL="3467405" indent="-231160" eaLnBrk="0" fontAlgn="base" hangingPunct="0">
              <a:spcBef>
                <a:spcPct val="0"/>
              </a:spcBef>
              <a:spcAft>
                <a:spcPct val="0"/>
              </a:spcAft>
              <a:defRPr sz="4000">
                <a:solidFill>
                  <a:schemeClr val="tx2"/>
                </a:solidFill>
                <a:latin typeface="Arial" pitchFamily="34" charset="0"/>
              </a:defRPr>
            </a:lvl8pPr>
            <a:lvl9pPr marL="3929725" indent="-231160" eaLnBrk="0" fontAlgn="base" hangingPunct="0">
              <a:spcBef>
                <a:spcPct val="0"/>
              </a:spcBef>
              <a:spcAft>
                <a:spcPct val="0"/>
              </a:spcAft>
              <a:defRPr sz="4000">
                <a:solidFill>
                  <a:schemeClr val="tx2"/>
                </a:solidFill>
                <a:latin typeface="Arial" pitchFamily="34" charset="0"/>
              </a:defRPr>
            </a:lvl9pPr>
          </a:lstStyle>
          <a:p>
            <a:fld id="{3679AA69-DA18-4FAF-A4D2-8AC2CB957F1D}" type="slidenum">
              <a:rPr lang="en-US" sz="1200">
                <a:solidFill>
                  <a:schemeClr val="tx1"/>
                </a:solidFill>
                <a:latin typeface="Times New Roman" pitchFamily="18" charset="0"/>
              </a:rPr>
              <a:pPr/>
              <a:t>41</a:t>
            </a:fld>
            <a:endParaRPr lang="en-US" sz="1200" dirty="0">
              <a:solidFill>
                <a:schemeClr val="tx1"/>
              </a:solidFill>
              <a:latin typeface="Times New Roman"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26410" y="4386418"/>
            <a:ext cx="5095254" cy="4155555"/>
          </a:xfrm>
          <a:noFill/>
        </p:spPr>
        <p:txBody>
          <a:bodyPr/>
          <a:lstStyle/>
          <a:p>
            <a:r>
              <a:rPr lang="en-US" b="1" dirty="0"/>
              <a:t>Note</a:t>
            </a:r>
            <a:r>
              <a:rPr lang="en-US" dirty="0"/>
              <a:t>:  As Gallo states in </a:t>
            </a:r>
            <a:r>
              <a:rPr lang="en-US" i="1" dirty="0"/>
              <a:t>The HBR Guide to Dealing with Conflict </a:t>
            </a:r>
            <a:r>
              <a:rPr lang="en-US" dirty="0"/>
              <a:t>(2017), “[t]he essence of a resolution is that you get to what the underlying interests are and to satisfy as many of those interests as possible,” that is, to find “[a]n agreement that satisfies as many interests as possible, is fair and reasonable and keeps the relationship in tact.”).</a:t>
            </a:r>
          </a:p>
        </p:txBody>
      </p:sp>
    </p:spTree>
    <p:extLst>
      <p:ext uri="{BB962C8B-B14F-4D97-AF65-F5344CB8AC3E}">
        <p14:creationId xmlns:p14="http://schemas.microsoft.com/office/powerpoint/2010/main" val="29593473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r>
              <a:rPr lang="en-US" dirty="0"/>
              <a:t>:  Gallo, </a:t>
            </a:r>
            <a:r>
              <a:rPr lang="en-US" i="1" dirty="0"/>
              <a:t>HBR Guide to Dealing with Conflict </a:t>
            </a:r>
            <a:r>
              <a:rPr lang="en-US" dirty="0"/>
              <a:t>(2017) makes the following comment:  “Don’t just take what people tell you at face value – listen and ask them more questions.”</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42</a:t>
            </a:fld>
            <a:endParaRPr lang="en-US" dirty="0"/>
          </a:p>
        </p:txBody>
      </p:sp>
    </p:spTree>
    <p:extLst>
      <p:ext uri="{BB962C8B-B14F-4D97-AF65-F5344CB8AC3E}">
        <p14:creationId xmlns:p14="http://schemas.microsoft.com/office/powerpoint/2010/main" val="14133863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r>
              <a:rPr lang="en-US" dirty="0"/>
              <a:t>:  A common mistake in conflict situations is to assume that what people say they want is what they really want.  A person’s expressed wants may be surrogates for other unspoken underlying interests. Always ask “why” when you think you have identified an interest.   </a:t>
            </a:r>
          </a:p>
        </p:txBody>
      </p:sp>
      <p:sp>
        <p:nvSpPr>
          <p:cNvPr id="4" name="Slide Number Placeholder 3"/>
          <p:cNvSpPr>
            <a:spLocks noGrp="1"/>
          </p:cNvSpPr>
          <p:nvPr>
            <p:ph type="sldNum" sz="quarter" idx="5"/>
          </p:nvPr>
        </p:nvSpPr>
        <p:spPr/>
        <p:txBody>
          <a:bodyPr/>
          <a:lstStyle/>
          <a:p>
            <a:fld id="{7FB667E1-E601-4AAF-B95C-B25720D70A60}" type="slidenum">
              <a:rPr lang="en-US" smtClean="0"/>
              <a:t>43</a:t>
            </a:fld>
            <a:endParaRPr lang="en-US" dirty="0"/>
          </a:p>
        </p:txBody>
      </p:sp>
    </p:spTree>
    <p:extLst>
      <p:ext uri="{BB962C8B-B14F-4D97-AF65-F5344CB8AC3E}">
        <p14:creationId xmlns:p14="http://schemas.microsoft.com/office/powerpoint/2010/main" val="2908289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5</a:t>
            </a:fld>
            <a:endParaRPr lang="en-US" dirty="0"/>
          </a:p>
        </p:txBody>
      </p:sp>
    </p:spTree>
    <p:extLst>
      <p:ext uri="{BB962C8B-B14F-4D97-AF65-F5344CB8AC3E}">
        <p14:creationId xmlns:p14="http://schemas.microsoft.com/office/powerpoint/2010/main" val="184188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r>
              <a:rPr lang="en-US" dirty="0"/>
              <a:t>:  Gallo, </a:t>
            </a:r>
            <a:r>
              <a:rPr lang="en-US" i="1" dirty="0"/>
              <a:t>HBR Guide to Dealing with Conflict </a:t>
            </a:r>
            <a:r>
              <a:rPr lang="en-US" dirty="0"/>
              <a:t>(2017), p. 87.  Also, in Gerzon, </a:t>
            </a:r>
            <a:r>
              <a:rPr lang="en-US" i="1" dirty="0"/>
              <a:t>Leading Through Conflict:  How Successful Leaders Transform Differences into Opportunities </a:t>
            </a:r>
            <a:r>
              <a:rPr lang="en-US" dirty="0"/>
              <a:t>(Harvard Business School Press, 2006), p. 136, leaders are reminded that this is a process of inquiry and not interrogation, and “Be sure you are inquiring to learn, not to prove yourself right, Hold your own thoughts and judgments lightly, When you are not sure you understand, check it out, [and] To draw out someone’s reasoning and underlying assumptions, ask open-ended, non-directive questions (Do you have a different view  What led you to think that?”).</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44</a:t>
            </a:fld>
            <a:endParaRPr lang="en-US" dirty="0"/>
          </a:p>
        </p:txBody>
      </p:sp>
    </p:spTree>
    <p:extLst>
      <p:ext uri="{BB962C8B-B14F-4D97-AF65-F5344CB8AC3E}">
        <p14:creationId xmlns:p14="http://schemas.microsoft.com/office/powerpoint/2010/main" val="4573782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r>
              <a:rPr lang="en-US" dirty="0"/>
              <a:t>:  Minson and Gino, “Managing a Polarized Workforce,” </a:t>
            </a:r>
            <a:r>
              <a:rPr lang="en-US" i="1" dirty="0"/>
              <a:t>Harvard Business Review </a:t>
            </a:r>
            <a:r>
              <a:rPr lang="en-US" dirty="0"/>
              <a:t>(March-April 2022).  Also, in “3 Steps for Navigating Disputes,” </a:t>
            </a:r>
            <a:r>
              <a:rPr lang="en-US" i="1" dirty="0"/>
              <a:t>Inc.com </a:t>
            </a:r>
            <a:r>
              <a:rPr lang="en-US" dirty="0"/>
              <a:t>(May 23, 2024), Pryor suggests when you feel attacked or offended by someone’s comments, “take a beat” (that is, “give yourself a moment before reacting”), and be “ostentatiously curious” (meaning “[t]ake a moment to slowly reflect, journal, or talk out the situation with a friend…get externally curious about why the person said or did what they did.”).</a:t>
            </a:r>
          </a:p>
        </p:txBody>
      </p:sp>
      <p:sp>
        <p:nvSpPr>
          <p:cNvPr id="4" name="Slide Number Placeholder 3"/>
          <p:cNvSpPr>
            <a:spLocks noGrp="1"/>
          </p:cNvSpPr>
          <p:nvPr>
            <p:ph type="sldNum" sz="quarter" idx="5"/>
          </p:nvPr>
        </p:nvSpPr>
        <p:spPr/>
        <p:txBody>
          <a:bodyPr/>
          <a:lstStyle/>
          <a:p>
            <a:fld id="{769943EA-69D9-7E49-97CD-A49926F617C9}" type="slidenum">
              <a:rPr lang="en-US" smtClean="0"/>
              <a:t>45</a:t>
            </a:fld>
            <a:endParaRPr lang="en-US" dirty="0"/>
          </a:p>
        </p:txBody>
      </p:sp>
    </p:spTree>
    <p:extLst>
      <p:ext uri="{BB962C8B-B14F-4D97-AF65-F5344CB8AC3E}">
        <p14:creationId xmlns:p14="http://schemas.microsoft.com/office/powerpoint/2010/main" val="2489763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667E1-E601-4AAF-B95C-B25720D70A60}" type="slidenum">
              <a:rPr lang="en-US" smtClean="0"/>
              <a:t>46</a:t>
            </a:fld>
            <a:endParaRPr lang="en-US" dirty="0"/>
          </a:p>
        </p:txBody>
      </p:sp>
    </p:spTree>
    <p:extLst>
      <p:ext uri="{BB962C8B-B14F-4D97-AF65-F5344CB8AC3E}">
        <p14:creationId xmlns:p14="http://schemas.microsoft.com/office/powerpoint/2010/main" val="24688660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r>
              <a:rPr lang="en-US" dirty="0"/>
              <a:t>:  Former CIA Intelligence Analyst Christina Hillsberg writes in “5 Techniques to Build Rapport with Your Colleagues,” </a:t>
            </a:r>
            <a:r>
              <a:rPr lang="en-US" i="1" dirty="0"/>
              <a:t>Harvard Business Review </a:t>
            </a:r>
            <a:r>
              <a:rPr lang="en-US" dirty="0"/>
              <a:t>(September 30, 2021), “[w[hen you’re building rapport with someone, remember that by and large, people like to talk about themselves and their own interests.”</a:t>
            </a:r>
          </a:p>
        </p:txBody>
      </p:sp>
      <p:sp>
        <p:nvSpPr>
          <p:cNvPr id="4" name="Slide Number Placeholder 3"/>
          <p:cNvSpPr>
            <a:spLocks noGrp="1"/>
          </p:cNvSpPr>
          <p:nvPr>
            <p:ph type="sldNum" sz="quarter" idx="5"/>
          </p:nvPr>
        </p:nvSpPr>
        <p:spPr/>
        <p:txBody>
          <a:bodyPr/>
          <a:lstStyle/>
          <a:p>
            <a:fld id="{7FB667E1-E601-4AAF-B95C-B25720D70A60}" type="slidenum">
              <a:rPr lang="en-US" smtClean="0"/>
              <a:t>47</a:t>
            </a:fld>
            <a:endParaRPr lang="en-US" dirty="0"/>
          </a:p>
        </p:txBody>
      </p:sp>
    </p:spTree>
    <p:extLst>
      <p:ext uri="{BB962C8B-B14F-4D97-AF65-F5344CB8AC3E}">
        <p14:creationId xmlns:p14="http://schemas.microsoft.com/office/powerpoint/2010/main" val="843205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r>
              <a:rPr lang="en-US" dirty="0"/>
              <a:t>:  In “Calming your Brain During Conflict,” </a:t>
            </a:r>
            <a:r>
              <a:rPr lang="en-US" i="1" dirty="0"/>
              <a:t>Harvard Business Review </a:t>
            </a:r>
            <a:r>
              <a:rPr lang="en-US" dirty="0"/>
              <a:t>(December 22, 2015), Diane Musho Hamilton talks about the physiological responses we have to stress and conflict situations (“increased heart rate or sweaty palms,” shallow and rapid breathing, clenched jaw, muscle tenseness, “untrustworthy memory” disorientation, the lack of “complex decision-making,” etc.).  In </a:t>
            </a:r>
            <a:r>
              <a:rPr lang="en-US" i="1" dirty="0"/>
              <a:t>An Interest-Based Approach to Resolving and Preventing Conflict, </a:t>
            </a:r>
            <a:r>
              <a:rPr lang="en-US" dirty="0"/>
              <a:t>Christensen-Szalanski and Moeller write, “[a] strongly expressed emotion signals an important underlying interest.  The more important the interest is to the person, the stronger the emotional reaction when that interest is threatened.”</a:t>
            </a:r>
            <a:endParaRPr lang="en-US" i="1" dirty="0"/>
          </a:p>
        </p:txBody>
      </p:sp>
      <p:sp>
        <p:nvSpPr>
          <p:cNvPr id="4" name="Slide Number Placeholder 3"/>
          <p:cNvSpPr>
            <a:spLocks noGrp="1"/>
          </p:cNvSpPr>
          <p:nvPr>
            <p:ph type="sldNum" sz="quarter" idx="5"/>
          </p:nvPr>
        </p:nvSpPr>
        <p:spPr/>
        <p:txBody>
          <a:bodyPr/>
          <a:lstStyle/>
          <a:p>
            <a:fld id="{7FB667E1-E601-4AAF-B95C-B25720D70A60}" type="slidenum">
              <a:rPr lang="en-US" smtClean="0"/>
              <a:t>48</a:t>
            </a:fld>
            <a:endParaRPr lang="en-US" dirty="0"/>
          </a:p>
        </p:txBody>
      </p:sp>
    </p:spTree>
    <p:extLst>
      <p:ext uri="{BB962C8B-B14F-4D97-AF65-F5344CB8AC3E}">
        <p14:creationId xmlns:p14="http://schemas.microsoft.com/office/powerpoint/2010/main" val="33267298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r>
              <a:rPr lang="en-US" dirty="0"/>
              <a:t>:  Cleveland Clinic, “Communicate with H.E.A.R.T.” program (</a:t>
            </a:r>
            <a:r>
              <a:rPr lang="en-US" dirty="0">
                <a:hlinkClick r:id="rId3"/>
              </a:rPr>
              <a:t>https://my.clevelandclinic.org/departments/patient-experience/depts/experience-partners</a:t>
            </a:r>
            <a:r>
              <a:rPr lang="en-US" dirty="0"/>
              <a:t>) </a:t>
            </a:r>
          </a:p>
        </p:txBody>
      </p:sp>
      <p:sp>
        <p:nvSpPr>
          <p:cNvPr id="4" name="Slide Number Placeholder 3"/>
          <p:cNvSpPr>
            <a:spLocks noGrp="1"/>
          </p:cNvSpPr>
          <p:nvPr>
            <p:ph type="sldNum" sz="quarter" idx="5"/>
          </p:nvPr>
        </p:nvSpPr>
        <p:spPr/>
        <p:txBody>
          <a:bodyPr/>
          <a:lstStyle/>
          <a:p>
            <a:fld id="{769943EA-69D9-7E49-97CD-A49926F617C9}" type="slidenum">
              <a:rPr lang="en-US" smtClean="0"/>
              <a:t>49</a:t>
            </a:fld>
            <a:endParaRPr lang="en-US" dirty="0"/>
          </a:p>
        </p:txBody>
      </p:sp>
    </p:spTree>
    <p:extLst>
      <p:ext uri="{BB962C8B-B14F-4D97-AF65-F5344CB8AC3E}">
        <p14:creationId xmlns:p14="http://schemas.microsoft.com/office/powerpoint/2010/main" val="31213281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r>
              <a:rPr lang="en-US" dirty="0"/>
              <a:t>:  Cleveland Clinic, “Communicate with H.E.A.R.T.” program (</a:t>
            </a:r>
            <a:r>
              <a:rPr lang="en-US" dirty="0">
                <a:hlinkClick r:id="rId3"/>
              </a:rPr>
              <a:t>https://my.clevelandclinic.org/departments/patient-experience/depts/experience-partners</a:t>
            </a:r>
            <a:r>
              <a:rPr lang="en-US" dirty="0"/>
              <a:t>)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50</a:t>
            </a:fld>
            <a:endParaRPr lang="en-US" dirty="0"/>
          </a:p>
        </p:txBody>
      </p:sp>
    </p:spTree>
    <p:extLst>
      <p:ext uri="{BB962C8B-B14F-4D97-AF65-F5344CB8AC3E}">
        <p14:creationId xmlns:p14="http://schemas.microsoft.com/office/powerpoint/2010/main" val="82243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6</a:t>
            </a:fld>
            <a:endParaRPr lang="en-US" dirty="0"/>
          </a:p>
        </p:txBody>
      </p:sp>
    </p:spTree>
    <p:extLst>
      <p:ext uri="{BB962C8B-B14F-4D97-AF65-F5344CB8AC3E}">
        <p14:creationId xmlns:p14="http://schemas.microsoft.com/office/powerpoint/2010/main" val="2228957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4A574-ACF2-B3CC-56B9-5B3595190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1671EA-08A2-A12C-F518-6B49A40AC4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535A8F-719E-47F3-AC9B-53BE70DBB1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4AD349-154F-B089-F65B-CCA9456B3E4A}"/>
              </a:ext>
            </a:extLst>
          </p:cNvPr>
          <p:cNvSpPr>
            <a:spLocks noGrp="1"/>
          </p:cNvSpPr>
          <p:nvPr>
            <p:ph type="sldNum" sz="quarter" idx="5"/>
          </p:nvPr>
        </p:nvSpPr>
        <p:spPr/>
        <p:txBody>
          <a:bodyPr/>
          <a:lstStyle/>
          <a:p>
            <a:fld id="{769943EA-69D9-7E49-97CD-A49926F617C9}" type="slidenum">
              <a:rPr lang="en-US" smtClean="0"/>
              <a:t>7</a:t>
            </a:fld>
            <a:endParaRPr lang="en-US" dirty="0"/>
          </a:p>
        </p:txBody>
      </p:sp>
    </p:spTree>
    <p:extLst>
      <p:ext uri="{BB962C8B-B14F-4D97-AF65-F5344CB8AC3E}">
        <p14:creationId xmlns:p14="http://schemas.microsoft.com/office/powerpoint/2010/main" val="374705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A3700-6439-CE1E-1B2B-02CDCC0293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5728D-E130-0719-8D58-BAF7EB0F0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4B4441-A2EC-AF78-F2FD-F016A04E75F3}"/>
              </a:ext>
            </a:extLst>
          </p:cNvPr>
          <p:cNvSpPr>
            <a:spLocks noGrp="1"/>
          </p:cNvSpPr>
          <p:nvPr>
            <p:ph type="body" idx="1"/>
          </p:nvPr>
        </p:nvSpPr>
        <p:spPr/>
        <p:txBody>
          <a:bodyPr/>
          <a:lstStyle/>
          <a:p>
            <a:r>
              <a:rPr lang="en-US" b="1" dirty="0"/>
              <a:t>Note</a:t>
            </a:r>
            <a:r>
              <a:rPr lang="en-US" dirty="0"/>
              <a:t>:  Coleman comments in “The Conflict-Intelligent Leader,” </a:t>
            </a:r>
            <a:r>
              <a:rPr lang="en-US" i="1" dirty="0"/>
              <a:t>Harvard Business Review </a:t>
            </a:r>
            <a:r>
              <a:rPr lang="en-US" dirty="0"/>
              <a:t>(July-August 2025), “contentious interactions at work are estimated to cost businesses more than $2 billion a day in productivity losses and absenteeism.”</a:t>
            </a:r>
          </a:p>
        </p:txBody>
      </p:sp>
      <p:sp>
        <p:nvSpPr>
          <p:cNvPr id="4" name="Slide Number Placeholder 3">
            <a:extLst>
              <a:ext uri="{FF2B5EF4-FFF2-40B4-BE49-F238E27FC236}">
                <a16:creationId xmlns:a16="http://schemas.microsoft.com/office/drawing/2014/main" id="{A25A9C15-7AD0-FEA8-129C-F50D29E4771B}"/>
              </a:ext>
            </a:extLst>
          </p:cNvPr>
          <p:cNvSpPr>
            <a:spLocks noGrp="1"/>
          </p:cNvSpPr>
          <p:nvPr>
            <p:ph type="sldNum" sz="quarter" idx="5"/>
          </p:nvPr>
        </p:nvSpPr>
        <p:spPr/>
        <p:txBody>
          <a:bodyPr/>
          <a:lstStyle/>
          <a:p>
            <a:fld id="{769943EA-69D9-7E49-97CD-A49926F617C9}" type="slidenum">
              <a:rPr lang="en-US" smtClean="0"/>
              <a:t>8</a:t>
            </a:fld>
            <a:endParaRPr lang="en-US" dirty="0"/>
          </a:p>
        </p:txBody>
      </p:sp>
    </p:spTree>
    <p:extLst>
      <p:ext uri="{BB962C8B-B14F-4D97-AF65-F5344CB8AC3E}">
        <p14:creationId xmlns:p14="http://schemas.microsoft.com/office/powerpoint/2010/main" val="1510801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9</a:t>
            </a:fld>
            <a:endParaRPr lang="en-US" dirty="0"/>
          </a:p>
        </p:txBody>
      </p:sp>
    </p:spTree>
    <p:extLst>
      <p:ext uri="{BB962C8B-B14F-4D97-AF65-F5344CB8AC3E}">
        <p14:creationId xmlns:p14="http://schemas.microsoft.com/office/powerpoint/2010/main" val="3226644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r>
              <a:rPr lang="en-US" dirty="0"/>
              <a:t>  In “How to Master Conflict Resolution,” </a:t>
            </a:r>
            <a:r>
              <a:rPr lang="en-US" i="1" dirty="0"/>
              <a:t>Harvard Business Review </a:t>
            </a:r>
            <a:r>
              <a:rPr lang="en-US" dirty="0"/>
              <a:t>(October 21, 2024), Gallo states, “[w]orkplace conflict is a normal, inevitable  part of interacting with other people.”  Garvin and Roberto write in “What you Don’t Know About Making Decisions,” </a:t>
            </a:r>
            <a:r>
              <a:rPr lang="en-US" i="1" dirty="0"/>
              <a:t>Harvard Business Review </a:t>
            </a:r>
            <a:r>
              <a:rPr lang="en-US" dirty="0"/>
              <a:t>(September 2001), “[c]ritical thinking and rigorous debate invariably lead to conflict.  The good news is that conflict brings issues into focus, allowing leaders to make more informed choices.  The bad news is that the wrong kind of conflict can derail the decision-making process altogether.”  Gavin and Roberto also distinguish between “cognitive conflict” – conflict involving “disagreements over ideas and assumptions and differing views on how to best proceed” – and affective conflict – the emotional response to conflict – conflict over “personal friction, rivalries, and clashing personalities.”</a:t>
            </a:r>
            <a:endParaRPr lang="en-US" i="1" dirty="0"/>
          </a:p>
        </p:txBody>
      </p:sp>
      <p:sp>
        <p:nvSpPr>
          <p:cNvPr id="4" name="Slide Number Placeholder 3"/>
          <p:cNvSpPr>
            <a:spLocks noGrp="1"/>
          </p:cNvSpPr>
          <p:nvPr>
            <p:ph type="sldNum" sz="quarter" idx="5"/>
          </p:nvPr>
        </p:nvSpPr>
        <p:spPr/>
        <p:txBody>
          <a:bodyPr/>
          <a:lstStyle/>
          <a:p>
            <a:fld id="{769943EA-69D9-7E49-97CD-A49926F617C9}" type="slidenum">
              <a:rPr lang="en-US" smtClean="0"/>
              <a:t>10</a:t>
            </a:fld>
            <a:endParaRPr lang="en-US" dirty="0"/>
          </a:p>
        </p:txBody>
      </p:sp>
    </p:spTree>
    <p:extLst>
      <p:ext uri="{BB962C8B-B14F-4D97-AF65-F5344CB8AC3E}">
        <p14:creationId xmlns:p14="http://schemas.microsoft.com/office/powerpoint/2010/main" val="2871472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628649" y="2677626"/>
            <a:ext cx="6858000" cy="1843238"/>
          </a:xfrm>
        </p:spPr>
        <p:txBody>
          <a:bodyPr anchor="t" anchorCtr="0">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n-US" dirty="0"/>
              <a:t>Presentation Title Goes 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628649" y="4574783"/>
            <a:ext cx="6858000" cy="407460"/>
          </a:xfrm>
        </p:spPr>
        <p:txBody>
          <a:bodyPr/>
          <a:lstStyle>
            <a:lvl1pPr marL="0" indent="0" algn="l">
              <a:buNone/>
              <a:defRPr sz="18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628649" y="4952307"/>
            <a:ext cx="6858000" cy="463108"/>
          </a:xfrm>
        </p:spPr>
        <p:txBody>
          <a:bodyPr>
            <a:normAutofit/>
          </a:bodyPr>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Month XX, 20XX</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637917" y="1774217"/>
            <a:ext cx="6513130" cy="365125"/>
          </a:xfrm>
          <a:prstGeom prst="rect">
            <a:avLst/>
          </a:prstGeom>
          <a:noFill/>
        </p:spPr>
        <p:txBody>
          <a:bodyPr vert="horz" lIns="91440" tIns="45720" rIns="91440" bIns="45720" rtlCol="0" anchor="ctr"/>
          <a:lstStyle>
            <a:lvl1pPr algn="l">
              <a:defRPr sz="1800" b="0">
                <a:solidFill>
                  <a:schemeClr val="bg1"/>
                </a:solidFill>
              </a:defRPr>
            </a:lvl1pPr>
          </a:lstStyle>
          <a:p>
            <a:r>
              <a:rPr lang="en-US" dirty="0"/>
              <a:t>Tippie College of Business</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730595" y="2339665"/>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3BE6AB2-3490-2748-9E67-B0D1C9E9FDAE}"/>
              </a:ext>
            </a:extLst>
          </p:cNvPr>
          <p:cNvPicPr>
            <a:picLocks noChangeAspect="1"/>
          </p:cNvPicPr>
          <p:nvPr userDrawn="1"/>
        </p:nvPicPr>
        <p:blipFill>
          <a:blip r:embed="rId2"/>
          <a:stretch>
            <a:fillRect/>
          </a:stretch>
        </p:blipFill>
        <p:spPr>
          <a:xfrm>
            <a:off x="6476484" y="0"/>
            <a:ext cx="2020330" cy="962062"/>
          </a:xfrm>
          <a:prstGeom prst="rect">
            <a:avLst/>
          </a:prstGeom>
        </p:spPr>
      </p:pic>
    </p:spTree>
    <p:extLst>
      <p:ext uri="{BB962C8B-B14F-4D97-AF65-F5344CB8AC3E}">
        <p14:creationId xmlns:p14="http://schemas.microsoft.com/office/powerpoint/2010/main" val="3559901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554509" y="494273"/>
            <a:ext cx="8034660" cy="869089"/>
          </a:xfrm>
        </p:spPr>
        <p:txBody>
          <a:bodyPr/>
          <a:lstStyle>
            <a:lvl1pPr>
              <a:defRPr sz="3600">
                <a:latin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628651" y="13633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21AA68D7-BAF5-4946-9471-AB5E46D31A6C}"/>
              </a:ext>
            </a:extLst>
          </p:cNvPr>
          <p:cNvSpPr>
            <a:spLocks noGrp="1"/>
          </p:cNvSpPr>
          <p:nvPr>
            <p:ph idx="1" hasCustomPrompt="1"/>
          </p:nvPr>
        </p:nvSpPr>
        <p:spPr>
          <a:xfrm>
            <a:off x="628651" y="1608985"/>
            <a:ext cx="3777618" cy="754602"/>
          </a:xfrm>
        </p:spPr>
        <p:txBody>
          <a:bodyPr lIns="0" tIns="0" rIns="0" bIns="0" anchor="b" anchorCtr="0">
            <a:normAutofit/>
          </a:bodyPr>
          <a:lstStyle>
            <a:lvl1pPr marL="0" indent="0">
              <a:buSzPct val="95000"/>
              <a:buFont typeface="Arial" panose="020B0604020202020204" pitchFamily="34" charset="0"/>
              <a:buNone/>
              <a:defRPr sz="1800" b="1">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AD9305A9-5713-7747-8023-7D12C250E6CE}"/>
              </a:ext>
            </a:extLst>
          </p:cNvPr>
          <p:cNvSpPr>
            <a:spLocks noGrp="1"/>
          </p:cNvSpPr>
          <p:nvPr>
            <p:ph idx="10" hasCustomPrompt="1"/>
          </p:nvPr>
        </p:nvSpPr>
        <p:spPr>
          <a:xfrm>
            <a:off x="628649" y="2596625"/>
            <a:ext cx="3777615" cy="3279254"/>
          </a:xfrm>
        </p:spPr>
        <p:txBody>
          <a:bodyPr lIns="0" tIns="0" rIns="0" bIns="0">
            <a:normAutofit/>
          </a:bodyPr>
          <a:lstStyle>
            <a:lvl1pPr marL="0" indent="0">
              <a:buSzPct val="95000"/>
              <a:buFont typeface="Arial" panose="020B0604020202020204" pitchFamily="34" charset="0"/>
              <a:buNone/>
              <a:defRPr sz="1400" b="0">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Content Placeholder 2">
            <a:extLst>
              <a:ext uri="{FF2B5EF4-FFF2-40B4-BE49-F238E27FC236}">
                <a16:creationId xmlns:a16="http://schemas.microsoft.com/office/drawing/2014/main" id="{97092CC7-C060-A442-90DD-76B63E50E795}"/>
              </a:ext>
            </a:extLst>
          </p:cNvPr>
          <p:cNvSpPr>
            <a:spLocks noGrp="1"/>
          </p:cNvSpPr>
          <p:nvPr>
            <p:ph idx="15" hasCustomPrompt="1"/>
          </p:nvPr>
        </p:nvSpPr>
        <p:spPr>
          <a:xfrm>
            <a:off x="4737730" y="1598933"/>
            <a:ext cx="3777617" cy="754602"/>
          </a:xfrm>
        </p:spPr>
        <p:txBody>
          <a:bodyPr lIns="0" tIns="0" rIns="0" bIns="0" anchor="b" anchorCtr="0">
            <a:normAutofit/>
          </a:bodyPr>
          <a:lstStyle>
            <a:lvl1pPr marL="0" indent="0">
              <a:buSzPct val="95000"/>
              <a:buFont typeface="Arial" panose="020B0604020202020204" pitchFamily="34" charset="0"/>
              <a:buNone/>
              <a:defRPr sz="1800" b="1">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2" name="Content Placeholder 2">
            <a:extLst>
              <a:ext uri="{FF2B5EF4-FFF2-40B4-BE49-F238E27FC236}">
                <a16:creationId xmlns:a16="http://schemas.microsoft.com/office/drawing/2014/main" id="{11389F78-A53E-424F-8494-B7DE8C8A9FFF}"/>
              </a:ext>
            </a:extLst>
          </p:cNvPr>
          <p:cNvSpPr>
            <a:spLocks noGrp="1"/>
          </p:cNvSpPr>
          <p:nvPr>
            <p:ph idx="16" hasCustomPrompt="1"/>
          </p:nvPr>
        </p:nvSpPr>
        <p:spPr>
          <a:xfrm>
            <a:off x="4737732" y="2586573"/>
            <a:ext cx="3777617" cy="3279254"/>
          </a:xfrm>
        </p:spPr>
        <p:txBody>
          <a:bodyPr lIns="0" tIns="0" rIns="0" bIns="0">
            <a:normAutofit/>
          </a:bodyPr>
          <a:lstStyle>
            <a:lvl1pPr marL="0" indent="0">
              <a:buSzPct val="95000"/>
              <a:buFont typeface="Arial" panose="020B0604020202020204" pitchFamily="34" charset="0"/>
              <a:buNone/>
              <a:defRPr sz="1400" b="0">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5" name="Straight Connector 24">
            <a:extLst>
              <a:ext uri="{FF2B5EF4-FFF2-40B4-BE49-F238E27FC236}">
                <a16:creationId xmlns:a16="http://schemas.microsoft.com/office/drawing/2014/main" id="{5FDD9675-8537-4F4F-A350-CEB810FF9A96}"/>
              </a:ext>
            </a:extLst>
          </p:cNvPr>
          <p:cNvCxnSpPr>
            <a:cxnSpLocks/>
          </p:cNvCxnSpPr>
          <p:nvPr userDrawn="1"/>
        </p:nvCxnSpPr>
        <p:spPr>
          <a:xfrm>
            <a:off x="4572000" y="1619037"/>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4A1653B-17C0-DB4A-9BB6-4859CF10331C}"/>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sp>
        <p:nvSpPr>
          <p:cNvPr id="14" name="Footer Placeholder 4">
            <a:extLst>
              <a:ext uri="{FF2B5EF4-FFF2-40B4-BE49-F238E27FC236}">
                <a16:creationId xmlns:a16="http://schemas.microsoft.com/office/drawing/2014/main" id="{6FCABB43-F2FC-114A-8B2E-27FB74E8BF46}"/>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bg1"/>
                </a:solidFill>
              </a:defRPr>
            </a:lvl1pPr>
          </a:lstStyle>
          <a:p>
            <a:r>
              <a:rPr lang="en-US" dirty="0"/>
              <a:t>Tippie College of Business</a:t>
            </a:r>
          </a:p>
        </p:txBody>
      </p:sp>
      <p:pic>
        <p:nvPicPr>
          <p:cNvPr id="15" name="Picture 14">
            <a:extLst>
              <a:ext uri="{FF2B5EF4-FFF2-40B4-BE49-F238E27FC236}">
                <a16:creationId xmlns:a16="http://schemas.microsoft.com/office/drawing/2014/main" id="{39512F47-0849-F44F-A93B-CE03AE0A2D30}"/>
              </a:ext>
            </a:extLst>
          </p:cNvPr>
          <p:cNvPicPr>
            <a:picLocks noChangeAspect="1"/>
          </p:cNvPicPr>
          <p:nvPr userDrawn="1"/>
        </p:nvPicPr>
        <p:blipFill>
          <a:blip r:embed="rId2"/>
          <a:stretch>
            <a:fillRect/>
          </a:stretch>
        </p:blipFill>
        <p:spPr>
          <a:xfrm>
            <a:off x="628650" y="6228591"/>
            <a:ext cx="1337151" cy="635147"/>
          </a:xfrm>
          <a:prstGeom prst="rect">
            <a:avLst/>
          </a:prstGeom>
        </p:spPr>
      </p:pic>
    </p:spTree>
    <p:extLst>
      <p:ext uri="{BB962C8B-B14F-4D97-AF65-F5344CB8AC3E}">
        <p14:creationId xmlns:p14="http://schemas.microsoft.com/office/powerpoint/2010/main" val="204564197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id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554509" y="494273"/>
            <a:ext cx="8034660" cy="869089"/>
          </a:xfrm>
        </p:spPr>
        <p:txBody>
          <a:bodyPr/>
          <a:lstStyle>
            <a:lvl1pPr>
              <a:defRPr sz="3600" b="1" i="0">
                <a:latin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628651" y="13633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9C4060A1-C868-B947-A2D3-D93DDE75AC78}"/>
              </a:ext>
            </a:extLst>
          </p:cNvPr>
          <p:cNvSpPr>
            <a:spLocks noGrp="1"/>
          </p:cNvSpPr>
          <p:nvPr>
            <p:ph idx="1" hasCustomPrompt="1"/>
          </p:nvPr>
        </p:nvSpPr>
        <p:spPr>
          <a:xfrm>
            <a:off x="628651" y="1631370"/>
            <a:ext cx="3765182" cy="374036"/>
          </a:xfrm>
        </p:spPr>
        <p:txBody>
          <a:bodyPr lIns="0" tIns="0" rIns="0" bIns="0">
            <a:normAutofit/>
          </a:bodyPr>
          <a:lstStyle>
            <a:lvl1pPr marL="0" indent="0">
              <a:buSzPct val="95000"/>
              <a:buFont typeface="Arial" panose="020B0604020202020204" pitchFamily="34" charset="0"/>
              <a:buNone/>
              <a:defRPr sz="1800" b="1">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69996C0E-982D-7E42-A828-9122DF7C23EA}"/>
              </a:ext>
            </a:extLst>
          </p:cNvPr>
          <p:cNvSpPr>
            <a:spLocks noGrp="1"/>
          </p:cNvSpPr>
          <p:nvPr>
            <p:ph idx="10" hasCustomPrompt="1"/>
          </p:nvPr>
        </p:nvSpPr>
        <p:spPr>
          <a:xfrm>
            <a:off x="628649" y="2183092"/>
            <a:ext cx="3765182" cy="1200572"/>
          </a:xfrm>
        </p:spPr>
        <p:txBody>
          <a:bodyPr lIns="0" tIns="0" rIns="0" bIns="0">
            <a:normAutofit/>
          </a:bodyPr>
          <a:lstStyle>
            <a:lvl1pPr marL="0" indent="0">
              <a:buSzPct val="95000"/>
              <a:buFont typeface="Arial" panose="020B0604020202020204" pitchFamily="34" charset="0"/>
              <a:buNone/>
              <a:defRPr sz="1350" b="0">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6" name="Content Placeholder 2">
            <a:extLst>
              <a:ext uri="{FF2B5EF4-FFF2-40B4-BE49-F238E27FC236}">
                <a16:creationId xmlns:a16="http://schemas.microsoft.com/office/drawing/2014/main" id="{AFD80914-BDDE-524B-8E6B-2C22400B955E}"/>
              </a:ext>
            </a:extLst>
          </p:cNvPr>
          <p:cNvSpPr>
            <a:spLocks noGrp="1"/>
          </p:cNvSpPr>
          <p:nvPr>
            <p:ph idx="15" hasCustomPrompt="1"/>
          </p:nvPr>
        </p:nvSpPr>
        <p:spPr>
          <a:xfrm>
            <a:off x="4823979" y="1621318"/>
            <a:ext cx="3765182" cy="374036"/>
          </a:xfrm>
        </p:spPr>
        <p:txBody>
          <a:bodyPr lIns="0" tIns="0" rIns="0" bIns="0">
            <a:normAutofit/>
          </a:bodyPr>
          <a:lstStyle>
            <a:lvl1pPr marL="0" indent="0">
              <a:buSzPct val="95000"/>
              <a:buFont typeface="Arial" panose="020B0604020202020204" pitchFamily="34" charset="0"/>
              <a:buNone/>
              <a:defRPr sz="1800" b="1">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7" name="Content Placeholder 2">
            <a:extLst>
              <a:ext uri="{FF2B5EF4-FFF2-40B4-BE49-F238E27FC236}">
                <a16:creationId xmlns:a16="http://schemas.microsoft.com/office/drawing/2014/main" id="{EFD22BBF-2A92-2347-ABAA-4F8611CA9088}"/>
              </a:ext>
            </a:extLst>
          </p:cNvPr>
          <p:cNvSpPr>
            <a:spLocks noGrp="1"/>
          </p:cNvSpPr>
          <p:nvPr>
            <p:ph idx="16" hasCustomPrompt="1"/>
          </p:nvPr>
        </p:nvSpPr>
        <p:spPr>
          <a:xfrm>
            <a:off x="4823979" y="2173040"/>
            <a:ext cx="3765183" cy="1200572"/>
          </a:xfrm>
        </p:spPr>
        <p:txBody>
          <a:bodyPr lIns="0" tIns="0" rIns="0" bIns="0">
            <a:normAutofit/>
          </a:bodyPr>
          <a:lstStyle>
            <a:lvl1pPr marL="0" indent="0">
              <a:buSzPct val="95000"/>
              <a:buFont typeface="Arial" panose="020B0604020202020204" pitchFamily="34" charset="0"/>
              <a:buNone/>
              <a:defRPr sz="1350" b="0">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38" name="Straight Connector 37">
            <a:extLst>
              <a:ext uri="{FF2B5EF4-FFF2-40B4-BE49-F238E27FC236}">
                <a16:creationId xmlns:a16="http://schemas.microsoft.com/office/drawing/2014/main" id="{EC748DDE-7338-6B44-8BF5-988C7FA5A8BD}"/>
              </a:ext>
            </a:extLst>
          </p:cNvPr>
          <p:cNvCxnSpPr>
            <a:cxnSpLocks/>
          </p:cNvCxnSpPr>
          <p:nvPr userDrawn="1"/>
        </p:nvCxnSpPr>
        <p:spPr>
          <a:xfrm>
            <a:off x="4603327" y="1631372"/>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AC4753E-0222-C44E-8CE5-53D416D05D2E}"/>
              </a:ext>
            </a:extLst>
          </p:cNvPr>
          <p:cNvCxnSpPr>
            <a:cxnSpLocks/>
          </p:cNvCxnSpPr>
          <p:nvPr userDrawn="1"/>
        </p:nvCxnSpPr>
        <p:spPr>
          <a:xfrm>
            <a:off x="554508" y="3769667"/>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0" name="Content Placeholder 2">
            <a:extLst>
              <a:ext uri="{FF2B5EF4-FFF2-40B4-BE49-F238E27FC236}">
                <a16:creationId xmlns:a16="http://schemas.microsoft.com/office/drawing/2014/main" id="{E276397B-6425-A141-9998-941E5F358A3D}"/>
              </a:ext>
            </a:extLst>
          </p:cNvPr>
          <p:cNvSpPr>
            <a:spLocks noGrp="1"/>
          </p:cNvSpPr>
          <p:nvPr>
            <p:ph idx="17" hasCustomPrompt="1"/>
          </p:nvPr>
        </p:nvSpPr>
        <p:spPr>
          <a:xfrm>
            <a:off x="628648" y="4154519"/>
            <a:ext cx="3769347" cy="374036"/>
          </a:xfrm>
        </p:spPr>
        <p:txBody>
          <a:bodyPr lIns="0" tIns="0" rIns="0" bIns="0">
            <a:normAutofit/>
          </a:bodyPr>
          <a:lstStyle>
            <a:lvl1pPr marL="0" indent="0">
              <a:buSzPct val="95000"/>
              <a:buFont typeface="Arial" panose="020B0604020202020204" pitchFamily="34" charset="0"/>
              <a:buNone/>
              <a:defRPr sz="1800" b="1">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1" name="Content Placeholder 2">
            <a:extLst>
              <a:ext uri="{FF2B5EF4-FFF2-40B4-BE49-F238E27FC236}">
                <a16:creationId xmlns:a16="http://schemas.microsoft.com/office/drawing/2014/main" id="{56DF704D-EE7B-4849-B8E8-7F39FE7D6AB5}"/>
              </a:ext>
            </a:extLst>
          </p:cNvPr>
          <p:cNvSpPr>
            <a:spLocks noGrp="1"/>
          </p:cNvSpPr>
          <p:nvPr>
            <p:ph idx="18" hasCustomPrompt="1"/>
          </p:nvPr>
        </p:nvSpPr>
        <p:spPr>
          <a:xfrm>
            <a:off x="628648" y="4706244"/>
            <a:ext cx="3769347" cy="1181971"/>
          </a:xfrm>
        </p:spPr>
        <p:txBody>
          <a:bodyPr lIns="0" tIns="0" rIns="0" bIns="0">
            <a:normAutofit/>
          </a:bodyPr>
          <a:lstStyle>
            <a:lvl1pPr marL="0" indent="0">
              <a:buSzPct val="95000"/>
              <a:buFont typeface="Arial" panose="020B0604020202020204" pitchFamily="34" charset="0"/>
              <a:buNone/>
              <a:defRPr sz="1350" b="0">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42" name="Content Placeholder 2">
            <a:extLst>
              <a:ext uri="{FF2B5EF4-FFF2-40B4-BE49-F238E27FC236}">
                <a16:creationId xmlns:a16="http://schemas.microsoft.com/office/drawing/2014/main" id="{2B46E4BE-00D4-0249-A590-4589349A9499}"/>
              </a:ext>
            </a:extLst>
          </p:cNvPr>
          <p:cNvSpPr>
            <a:spLocks noGrp="1"/>
          </p:cNvSpPr>
          <p:nvPr>
            <p:ph idx="19" hasCustomPrompt="1"/>
          </p:nvPr>
        </p:nvSpPr>
        <p:spPr>
          <a:xfrm>
            <a:off x="4823979" y="4144467"/>
            <a:ext cx="3769346" cy="374036"/>
          </a:xfrm>
        </p:spPr>
        <p:txBody>
          <a:bodyPr lIns="0" tIns="0" rIns="0" bIns="0">
            <a:normAutofit/>
          </a:bodyPr>
          <a:lstStyle>
            <a:lvl1pPr marL="0" indent="0">
              <a:buSzPct val="95000"/>
              <a:buFont typeface="Arial" panose="020B0604020202020204" pitchFamily="34" charset="0"/>
              <a:buNone/>
              <a:defRPr sz="1800" b="1">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3" name="Content Placeholder 2">
            <a:extLst>
              <a:ext uri="{FF2B5EF4-FFF2-40B4-BE49-F238E27FC236}">
                <a16:creationId xmlns:a16="http://schemas.microsoft.com/office/drawing/2014/main" id="{3A85F089-396A-8B46-8047-DCB88A80A1C2}"/>
              </a:ext>
            </a:extLst>
          </p:cNvPr>
          <p:cNvSpPr>
            <a:spLocks noGrp="1"/>
          </p:cNvSpPr>
          <p:nvPr>
            <p:ph idx="20" hasCustomPrompt="1"/>
          </p:nvPr>
        </p:nvSpPr>
        <p:spPr>
          <a:xfrm>
            <a:off x="4823979" y="4696189"/>
            <a:ext cx="3769347" cy="1200572"/>
          </a:xfrm>
        </p:spPr>
        <p:txBody>
          <a:bodyPr lIns="0" tIns="0" rIns="0" bIns="0">
            <a:normAutofit/>
          </a:bodyPr>
          <a:lstStyle>
            <a:lvl1pPr marL="0" indent="0">
              <a:buSzPct val="95000"/>
              <a:buFont typeface="Arial" panose="020B0604020202020204" pitchFamily="34" charset="0"/>
              <a:buNone/>
              <a:defRPr sz="1350" b="0">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Rectangle 16">
            <a:extLst>
              <a:ext uri="{FF2B5EF4-FFF2-40B4-BE49-F238E27FC236}">
                <a16:creationId xmlns:a16="http://schemas.microsoft.com/office/drawing/2014/main" id="{5602CE77-778E-E247-88C2-3F0E89EB8284}"/>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sp>
        <p:nvSpPr>
          <p:cNvPr id="18" name="Footer Placeholder 4">
            <a:extLst>
              <a:ext uri="{FF2B5EF4-FFF2-40B4-BE49-F238E27FC236}">
                <a16:creationId xmlns:a16="http://schemas.microsoft.com/office/drawing/2014/main" id="{113E1451-5073-D44C-9C13-B1F41CE9891F}"/>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bg1"/>
                </a:solidFill>
              </a:defRPr>
            </a:lvl1pPr>
          </a:lstStyle>
          <a:p>
            <a:r>
              <a:rPr lang="en-US" dirty="0"/>
              <a:t>Tippie College of Business</a:t>
            </a:r>
          </a:p>
        </p:txBody>
      </p:sp>
      <p:pic>
        <p:nvPicPr>
          <p:cNvPr id="19" name="Picture 18">
            <a:extLst>
              <a:ext uri="{FF2B5EF4-FFF2-40B4-BE49-F238E27FC236}">
                <a16:creationId xmlns:a16="http://schemas.microsoft.com/office/drawing/2014/main" id="{56FBBCB1-F786-A040-9BA3-A911F525703A}"/>
              </a:ext>
            </a:extLst>
          </p:cNvPr>
          <p:cNvPicPr>
            <a:picLocks noChangeAspect="1"/>
          </p:cNvPicPr>
          <p:nvPr userDrawn="1"/>
        </p:nvPicPr>
        <p:blipFill>
          <a:blip r:embed="rId2"/>
          <a:stretch>
            <a:fillRect/>
          </a:stretch>
        </p:blipFill>
        <p:spPr>
          <a:xfrm>
            <a:off x="628650" y="6228591"/>
            <a:ext cx="1337151" cy="635147"/>
          </a:xfrm>
          <a:prstGeom prst="rect">
            <a:avLst/>
          </a:prstGeom>
        </p:spPr>
      </p:pic>
    </p:spTree>
    <p:extLst>
      <p:ext uri="{BB962C8B-B14F-4D97-AF65-F5344CB8AC3E}">
        <p14:creationId xmlns:p14="http://schemas.microsoft.com/office/powerpoint/2010/main" val="184917197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554509" y="494273"/>
            <a:ext cx="7875038" cy="869089"/>
          </a:xfrm>
        </p:spPr>
        <p:txBody>
          <a:bodyPr/>
          <a:lstStyle>
            <a:lvl1pPr>
              <a:defRPr sz="3600" b="1" i="0">
                <a:latin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628651" y="13633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5FC51C1-9364-664E-9DFA-C48847FD8858}"/>
              </a:ext>
            </a:extLst>
          </p:cNvPr>
          <p:cNvSpPr>
            <a:spLocks noGrp="1"/>
          </p:cNvSpPr>
          <p:nvPr>
            <p:ph idx="1" hasCustomPrompt="1"/>
          </p:nvPr>
        </p:nvSpPr>
        <p:spPr>
          <a:xfrm>
            <a:off x="714299" y="3492623"/>
            <a:ext cx="2375055" cy="754602"/>
          </a:xfrm>
        </p:spPr>
        <p:txBody>
          <a:bodyPr lIns="0" tIns="0" rIns="0" bIns="0" anchor="b">
            <a:normAutofit/>
          </a:bodyPr>
          <a:lstStyle>
            <a:lvl1pPr marL="0" indent="0">
              <a:buSzPct val="95000"/>
              <a:buFont typeface="Arial" panose="020B0604020202020204" pitchFamily="34" charset="0"/>
              <a:buNone/>
              <a:defRPr sz="1800" b="1">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grpSp>
        <p:nvGrpSpPr>
          <p:cNvPr id="25" name="Group 24">
            <a:extLst>
              <a:ext uri="{FF2B5EF4-FFF2-40B4-BE49-F238E27FC236}">
                <a16:creationId xmlns:a16="http://schemas.microsoft.com/office/drawing/2014/main" id="{A3446417-7A24-CA4D-875E-F2419025DDC3}"/>
              </a:ext>
            </a:extLst>
          </p:cNvPr>
          <p:cNvGrpSpPr/>
          <p:nvPr userDrawn="1"/>
        </p:nvGrpSpPr>
        <p:grpSpPr>
          <a:xfrm>
            <a:off x="3279003" y="1634325"/>
            <a:ext cx="2572304" cy="4264218"/>
            <a:chOff x="4376691" y="719666"/>
            <a:chExt cx="3429739" cy="5260720"/>
          </a:xfrm>
        </p:grpSpPr>
        <p:cxnSp>
          <p:nvCxnSpPr>
            <p:cNvPr id="26" name="Straight Connector 25">
              <a:extLst>
                <a:ext uri="{FF2B5EF4-FFF2-40B4-BE49-F238E27FC236}">
                  <a16:creationId xmlns:a16="http://schemas.microsoft.com/office/drawing/2014/main" id="{87B7C3CC-6E57-7F4E-A6D9-00D1DF2AAED5}"/>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8BA5E60-8375-C147-BE32-126EF09459BE}"/>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8" name="Content Placeholder 2">
            <a:extLst>
              <a:ext uri="{FF2B5EF4-FFF2-40B4-BE49-F238E27FC236}">
                <a16:creationId xmlns:a16="http://schemas.microsoft.com/office/drawing/2014/main" id="{5FC0C7A6-ED91-1E42-BBE3-82796F20CEFE}"/>
              </a:ext>
            </a:extLst>
          </p:cNvPr>
          <p:cNvSpPr>
            <a:spLocks noGrp="1"/>
          </p:cNvSpPr>
          <p:nvPr>
            <p:ph idx="10" hasCustomPrompt="1"/>
          </p:nvPr>
        </p:nvSpPr>
        <p:spPr>
          <a:xfrm>
            <a:off x="714299" y="4490075"/>
            <a:ext cx="2375055" cy="1408471"/>
          </a:xfrm>
        </p:spPr>
        <p:txBody>
          <a:bodyPr lIns="0" tIns="0" rIns="0" bIns="0">
            <a:normAutofit/>
          </a:bodyPr>
          <a:lstStyle>
            <a:lvl1pPr marL="0" indent="0">
              <a:buSzPct val="95000"/>
              <a:buFont typeface="Arial" panose="020B0604020202020204" pitchFamily="34" charset="0"/>
              <a:buNone/>
              <a:defRPr sz="1350" b="0">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9" name="Content Placeholder 2">
            <a:extLst>
              <a:ext uri="{FF2B5EF4-FFF2-40B4-BE49-F238E27FC236}">
                <a16:creationId xmlns:a16="http://schemas.microsoft.com/office/drawing/2014/main" id="{9F4E6BFB-AB34-FB48-8F55-061D8CD21784}"/>
              </a:ext>
            </a:extLst>
          </p:cNvPr>
          <p:cNvSpPr>
            <a:spLocks noGrp="1"/>
          </p:cNvSpPr>
          <p:nvPr>
            <p:ph idx="11" hasCustomPrompt="1"/>
          </p:nvPr>
        </p:nvSpPr>
        <p:spPr>
          <a:xfrm>
            <a:off x="3462212" y="3481386"/>
            <a:ext cx="2230029" cy="754602"/>
          </a:xfrm>
        </p:spPr>
        <p:txBody>
          <a:bodyPr lIns="0" tIns="0" rIns="0" bIns="0" anchor="b">
            <a:normAutofit/>
          </a:bodyPr>
          <a:lstStyle>
            <a:lvl1pPr marL="0" indent="0">
              <a:buSzPct val="95000"/>
              <a:buFont typeface="Arial" panose="020B0604020202020204" pitchFamily="34" charset="0"/>
              <a:buNone/>
              <a:defRPr sz="1800" b="1">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0" name="Content Placeholder 2">
            <a:extLst>
              <a:ext uri="{FF2B5EF4-FFF2-40B4-BE49-F238E27FC236}">
                <a16:creationId xmlns:a16="http://schemas.microsoft.com/office/drawing/2014/main" id="{4FA5172D-5964-264C-9DCE-07A29C6A8D56}"/>
              </a:ext>
            </a:extLst>
          </p:cNvPr>
          <p:cNvSpPr>
            <a:spLocks noGrp="1"/>
          </p:cNvSpPr>
          <p:nvPr>
            <p:ph idx="12" hasCustomPrompt="1"/>
          </p:nvPr>
        </p:nvSpPr>
        <p:spPr>
          <a:xfrm>
            <a:off x="3462212" y="4478838"/>
            <a:ext cx="2230029" cy="1408471"/>
          </a:xfrm>
        </p:spPr>
        <p:txBody>
          <a:bodyPr lIns="0" tIns="0" rIns="0" bIns="0">
            <a:normAutofit/>
          </a:bodyPr>
          <a:lstStyle>
            <a:lvl1pPr marL="0" indent="0">
              <a:buSzPct val="95000"/>
              <a:buFont typeface="Arial" panose="020B0604020202020204" pitchFamily="34" charset="0"/>
              <a:buNone/>
              <a:defRPr sz="1350" b="0">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41" name="Content Placeholder 2">
            <a:extLst>
              <a:ext uri="{FF2B5EF4-FFF2-40B4-BE49-F238E27FC236}">
                <a16:creationId xmlns:a16="http://schemas.microsoft.com/office/drawing/2014/main" id="{C1283790-1D39-8545-820E-302E52D150D0}"/>
              </a:ext>
            </a:extLst>
          </p:cNvPr>
          <p:cNvSpPr>
            <a:spLocks noGrp="1"/>
          </p:cNvSpPr>
          <p:nvPr>
            <p:ph idx="13" hasCustomPrompt="1"/>
          </p:nvPr>
        </p:nvSpPr>
        <p:spPr>
          <a:xfrm>
            <a:off x="6047558" y="3481386"/>
            <a:ext cx="2375055" cy="754602"/>
          </a:xfrm>
        </p:spPr>
        <p:txBody>
          <a:bodyPr lIns="0" tIns="0" rIns="0" bIns="0" anchor="b">
            <a:normAutofit/>
          </a:bodyPr>
          <a:lstStyle>
            <a:lvl1pPr marL="0" indent="0">
              <a:buSzPct val="95000"/>
              <a:buFont typeface="Arial" panose="020B0604020202020204" pitchFamily="34" charset="0"/>
              <a:buNone/>
              <a:defRPr sz="1800" b="1">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2" name="Content Placeholder 2">
            <a:extLst>
              <a:ext uri="{FF2B5EF4-FFF2-40B4-BE49-F238E27FC236}">
                <a16:creationId xmlns:a16="http://schemas.microsoft.com/office/drawing/2014/main" id="{0C12BB16-399A-F945-AF9B-F001F182FD31}"/>
              </a:ext>
            </a:extLst>
          </p:cNvPr>
          <p:cNvSpPr>
            <a:spLocks noGrp="1"/>
          </p:cNvSpPr>
          <p:nvPr>
            <p:ph idx="14" hasCustomPrompt="1"/>
          </p:nvPr>
        </p:nvSpPr>
        <p:spPr>
          <a:xfrm>
            <a:off x="6047560" y="4478838"/>
            <a:ext cx="2375055" cy="1408471"/>
          </a:xfrm>
        </p:spPr>
        <p:txBody>
          <a:bodyPr lIns="0" tIns="0" rIns="0" bIns="0">
            <a:normAutofit/>
          </a:bodyPr>
          <a:lstStyle>
            <a:lvl1pPr marL="0" indent="0">
              <a:buSzPct val="95000"/>
              <a:buFont typeface="Arial" panose="020B0604020202020204" pitchFamily="34" charset="0"/>
              <a:buNone/>
              <a:defRPr sz="1350" b="0">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43" name="Picture Placeholder 3">
            <a:extLst>
              <a:ext uri="{FF2B5EF4-FFF2-40B4-BE49-F238E27FC236}">
                <a16:creationId xmlns:a16="http://schemas.microsoft.com/office/drawing/2014/main" id="{CBFB8AD2-C980-1144-8E12-62BC00D5A90D}"/>
              </a:ext>
            </a:extLst>
          </p:cNvPr>
          <p:cNvSpPr>
            <a:spLocks noGrp="1"/>
          </p:cNvSpPr>
          <p:nvPr>
            <p:ph type="pic" sz="quarter" idx="15"/>
          </p:nvPr>
        </p:nvSpPr>
        <p:spPr>
          <a:xfrm>
            <a:off x="711917" y="1628168"/>
            <a:ext cx="2377679" cy="1621608"/>
          </a:xfrm>
        </p:spPr>
        <p:txBody>
          <a:bodyPr/>
          <a:lstStyle/>
          <a:p>
            <a:r>
              <a:rPr lang="en-US" dirty="0"/>
              <a:t>Click icon to add picture</a:t>
            </a:r>
          </a:p>
        </p:txBody>
      </p:sp>
      <p:sp>
        <p:nvSpPr>
          <p:cNvPr id="44" name="Picture Placeholder 3">
            <a:extLst>
              <a:ext uri="{FF2B5EF4-FFF2-40B4-BE49-F238E27FC236}">
                <a16:creationId xmlns:a16="http://schemas.microsoft.com/office/drawing/2014/main" id="{074C163A-2CFD-E04C-90BE-8516B60A32C1}"/>
              </a:ext>
            </a:extLst>
          </p:cNvPr>
          <p:cNvSpPr>
            <a:spLocks noGrp="1"/>
          </p:cNvSpPr>
          <p:nvPr>
            <p:ph type="pic" sz="quarter" idx="16"/>
          </p:nvPr>
        </p:nvSpPr>
        <p:spPr>
          <a:xfrm>
            <a:off x="3451760" y="1621318"/>
            <a:ext cx="2240483" cy="1621608"/>
          </a:xfrm>
        </p:spPr>
        <p:txBody>
          <a:bodyPr/>
          <a:lstStyle/>
          <a:p>
            <a:r>
              <a:rPr lang="en-US" dirty="0"/>
              <a:t>Click icon to add picture</a:t>
            </a:r>
          </a:p>
        </p:txBody>
      </p:sp>
      <p:sp>
        <p:nvSpPr>
          <p:cNvPr id="45" name="Picture Placeholder 3">
            <a:extLst>
              <a:ext uri="{FF2B5EF4-FFF2-40B4-BE49-F238E27FC236}">
                <a16:creationId xmlns:a16="http://schemas.microsoft.com/office/drawing/2014/main" id="{E89245BF-10FB-984F-B9DB-42F34A7555F0}"/>
              </a:ext>
            </a:extLst>
          </p:cNvPr>
          <p:cNvSpPr>
            <a:spLocks noGrp="1"/>
          </p:cNvSpPr>
          <p:nvPr>
            <p:ph type="pic" sz="quarter" idx="17"/>
          </p:nvPr>
        </p:nvSpPr>
        <p:spPr>
          <a:xfrm>
            <a:off x="6054405" y="1628168"/>
            <a:ext cx="2375144" cy="1621608"/>
          </a:xfrm>
        </p:spPr>
        <p:txBody>
          <a:bodyPr/>
          <a:lstStyle/>
          <a:p>
            <a:r>
              <a:rPr lang="en-US" dirty="0"/>
              <a:t>Click icon to add picture</a:t>
            </a:r>
          </a:p>
        </p:txBody>
      </p:sp>
      <p:sp>
        <p:nvSpPr>
          <p:cNvPr id="19" name="Rectangle 18">
            <a:extLst>
              <a:ext uri="{FF2B5EF4-FFF2-40B4-BE49-F238E27FC236}">
                <a16:creationId xmlns:a16="http://schemas.microsoft.com/office/drawing/2014/main" id="{B2AB0FC5-0205-1344-A57A-2E8FE29FBD9B}"/>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sp>
        <p:nvSpPr>
          <p:cNvPr id="20" name="Footer Placeholder 4">
            <a:extLst>
              <a:ext uri="{FF2B5EF4-FFF2-40B4-BE49-F238E27FC236}">
                <a16:creationId xmlns:a16="http://schemas.microsoft.com/office/drawing/2014/main" id="{3B886471-4892-F742-96A5-EC12FFDDF64E}"/>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bg1"/>
                </a:solidFill>
              </a:defRPr>
            </a:lvl1pPr>
          </a:lstStyle>
          <a:p>
            <a:r>
              <a:rPr lang="en-US" dirty="0"/>
              <a:t>Tippie College of Business</a:t>
            </a:r>
          </a:p>
        </p:txBody>
      </p:sp>
      <p:pic>
        <p:nvPicPr>
          <p:cNvPr id="21" name="Picture 20">
            <a:extLst>
              <a:ext uri="{FF2B5EF4-FFF2-40B4-BE49-F238E27FC236}">
                <a16:creationId xmlns:a16="http://schemas.microsoft.com/office/drawing/2014/main" id="{2FE964C7-45F5-6A48-8271-5DC061AA78E6}"/>
              </a:ext>
            </a:extLst>
          </p:cNvPr>
          <p:cNvPicPr>
            <a:picLocks noChangeAspect="1"/>
          </p:cNvPicPr>
          <p:nvPr userDrawn="1"/>
        </p:nvPicPr>
        <p:blipFill>
          <a:blip r:embed="rId2"/>
          <a:stretch>
            <a:fillRect/>
          </a:stretch>
        </p:blipFill>
        <p:spPr>
          <a:xfrm>
            <a:off x="628650" y="6228591"/>
            <a:ext cx="1337151" cy="635147"/>
          </a:xfrm>
          <a:prstGeom prst="rect">
            <a:avLst/>
          </a:prstGeom>
        </p:spPr>
      </p:pic>
    </p:spTree>
    <p:extLst>
      <p:ext uri="{BB962C8B-B14F-4D97-AF65-F5344CB8AC3E}">
        <p14:creationId xmlns:p14="http://schemas.microsoft.com/office/powerpoint/2010/main" val="321845195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 -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554509" y="494273"/>
            <a:ext cx="7875038" cy="869089"/>
          </a:xfrm>
        </p:spPr>
        <p:txBody>
          <a:bodyPr/>
          <a:lstStyle>
            <a:lvl1pPr>
              <a:defRPr sz="3600" b="1" i="0">
                <a:latin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628651" y="13633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4461AE33-1F7B-3847-AF20-61B49AA27FB4}"/>
              </a:ext>
            </a:extLst>
          </p:cNvPr>
          <p:cNvSpPr>
            <a:spLocks noGrp="1"/>
          </p:cNvSpPr>
          <p:nvPr>
            <p:ph type="pic" sz="quarter" idx="19"/>
          </p:nvPr>
        </p:nvSpPr>
        <p:spPr>
          <a:xfrm>
            <a:off x="711994" y="1684461"/>
            <a:ext cx="1780454" cy="1621608"/>
          </a:xfrm>
        </p:spPr>
        <p:txBody>
          <a:bodyPr/>
          <a:lstStyle/>
          <a:p>
            <a:r>
              <a:rPr lang="en-US" dirty="0"/>
              <a:t>Click icon to add picture</a:t>
            </a:r>
          </a:p>
        </p:txBody>
      </p:sp>
      <p:sp>
        <p:nvSpPr>
          <p:cNvPr id="20" name="Content Placeholder 2">
            <a:extLst>
              <a:ext uri="{FF2B5EF4-FFF2-40B4-BE49-F238E27FC236}">
                <a16:creationId xmlns:a16="http://schemas.microsoft.com/office/drawing/2014/main" id="{ADC62BAD-ACC7-B443-AC6E-8B3B6D8BE34F}"/>
              </a:ext>
            </a:extLst>
          </p:cNvPr>
          <p:cNvSpPr>
            <a:spLocks noGrp="1"/>
          </p:cNvSpPr>
          <p:nvPr>
            <p:ph idx="1" hasCustomPrompt="1"/>
          </p:nvPr>
        </p:nvSpPr>
        <p:spPr>
          <a:xfrm>
            <a:off x="714376" y="3545060"/>
            <a:ext cx="1769150" cy="754602"/>
          </a:xfrm>
        </p:spPr>
        <p:txBody>
          <a:bodyPr lIns="0" tIns="0" rIns="0" bIns="0" anchor="b">
            <a:normAutofit/>
          </a:bodyPr>
          <a:lstStyle>
            <a:lvl1pPr marL="0" indent="0">
              <a:buSzPct val="95000"/>
              <a:buFont typeface="Arial" panose="020B0604020202020204" pitchFamily="34" charset="0"/>
              <a:buNone/>
              <a:defRPr sz="1800" b="1">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grpSp>
        <p:nvGrpSpPr>
          <p:cNvPr id="21" name="Group 20">
            <a:extLst>
              <a:ext uri="{FF2B5EF4-FFF2-40B4-BE49-F238E27FC236}">
                <a16:creationId xmlns:a16="http://schemas.microsoft.com/office/drawing/2014/main" id="{A2387E70-4CC1-3841-A0E3-E85386B4E3CD}"/>
              </a:ext>
            </a:extLst>
          </p:cNvPr>
          <p:cNvGrpSpPr/>
          <p:nvPr userDrawn="1"/>
        </p:nvGrpSpPr>
        <p:grpSpPr>
          <a:xfrm>
            <a:off x="2643187" y="1686757"/>
            <a:ext cx="3862388" cy="4256844"/>
            <a:chOff x="3524250" y="719666"/>
            <a:chExt cx="5149850" cy="5260720"/>
          </a:xfrm>
        </p:grpSpPr>
        <p:cxnSp>
          <p:nvCxnSpPr>
            <p:cNvPr id="22" name="Straight Connector 21">
              <a:extLst>
                <a:ext uri="{FF2B5EF4-FFF2-40B4-BE49-F238E27FC236}">
                  <a16:creationId xmlns:a16="http://schemas.microsoft.com/office/drawing/2014/main" id="{CDCA4165-DACC-7B40-87E8-BA821BE04AF1}"/>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5F41460-9785-3D4F-8A63-28934C6FD483}"/>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7" name="Content Placeholder 2">
            <a:extLst>
              <a:ext uri="{FF2B5EF4-FFF2-40B4-BE49-F238E27FC236}">
                <a16:creationId xmlns:a16="http://schemas.microsoft.com/office/drawing/2014/main" id="{790730EB-53E2-5A49-891B-0AC6D226C234}"/>
              </a:ext>
            </a:extLst>
          </p:cNvPr>
          <p:cNvSpPr>
            <a:spLocks noGrp="1"/>
          </p:cNvSpPr>
          <p:nvPr>
            <p:ph idx="10" hasCustomPrompt="1"/>
          </p:nvPr>
        </p:nvSpPr>
        <p:spPr>
          <a:xfrm>
            <a:off x="714376" y="4446805"/>
            <a:ext cx="1769150" cy="1408472"/>
          </a:xfrm>
        </p:spPr>
        <p:txBody>
          <a:bodyPr lIns="0" tIns="0" rIns="0" bIns="0">
            <a:normAutofit/>
          </a:bodyPr>
          <a:lstStyle>
            <a:lvl1pPr marL="0" indent="0">
              <a:buSzPct val="95000"/>
              <a:buFont typeface="Arial" panose="020B0604020202020204" pitchFamily="34" charset="0"/>
              <a:buNone/>
              <a:defRPr sz="1350" b="0">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8" name="Content Placeholder 2">
            <a:extLst>
              <a:ext uri="{FF2B5EF4-FFF2-40B4-BE49-F238E27FC236}">
                <a16:creationId xmlns:a16="http://schemas.microsoft.com/office/drawing/2014/main" id="{C97524B3-D9FE-0143-B6DA-63053D361A7D}"/>
              </a:ext>
            </a:extLst>
          </p:cNvPr>
          <p:cNvSpPr>
            <a:spLocks noGrp="1"/>
          </p:cNvSpPr>
          <p:nvPr>
            <p:ph idx="11" hasCustomPrompt="1"/>
          </p:nvPr>
        </p:nvSpPr>
        <p:spPr>
          <a:xfrm>
            <a:off x="2802850" y="3558966"/>
            <a:ext cx="1611570" cy="754602"/>
          </a:xfrm>
        </p:spPr>
        <p:txBody>
          <a:bodyPr lIns="0" tIns="0" rIns="0" bIns="0" anchor="b">
            <a:normAutofit/>
          </a:bodyPr>
          <a:lstStyle>
            <a:lvl1pPr marL="0" indent="0">
              <a:buSzPct val="95000"/>
              <a:buFont typeface="Arial" panose="020B0604020202020204" pitchFamily="34" charset="0"/>
              <a:buNone/>
              <a:defRPr sz="1800" b="1">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EA994E1D-19DD-DF4A-83D1-86E579CE807D}"/>
              </a:ext>
            </a:extLst>
          </p:cNvPr>
          <p:cNvSpPr>
            <a:spLocks noGrp="1"/>
          </p:cNvSpPr>
          <p:nvPr>
            <p:ph idx="12" hasCustomPrompt="1"/>
          </p:nvPr>
        </p:nvSpPr>
        <p:spPr>
          <a:xfrm>
            <a:off x="2802851" y="4446805"/>
            <a:ext cx="1611570" cy="1408470"/>
          </a:xfrm>
        </p:spPr>
        <p:txBody>
          <a:bodyPr lIns="0" tIns="0" rIns="0" bIns="0">
            <a:normAutofit/>
          </a:bodyPr>
          <a:lstStyle>
            <a:lvl1pPr marL="0" indent="0">
              <a:buSzPct val="95000"/>
              <a:buFont typeface="Arial" panose="020B0604020202020204" pitchFamily="34" charset="0"/>
              <a:buNone/>
              <a:defRPr sz="1350" b="0">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0" name="Content Placeholder 2">
            <a:extLst>
              <a:ext uri="{FF2B5EF4-FFF2-40B4-BE49-F238E27FC236}">
                <a16:creationId xmlns:a16="http://schemas.microsoft.com/office/drawing/2014/main" id="{57C28D6F-684A-5F45-AFED-FF7C00BCFECE}"/>
              </a:ext>
            </a:extLst>
          </p:cNvPr>
          <p:cNvSpPr>
            <a:spLocks noGrp="1"/>
          </p:cNvSpPr>
          <p:nvPr>
            <p:ph idx="13" hasCustomPrompt="1"/>
          </p:nvPr>
        </p:nvSpPr>
        <p:spPr>
          <a:xfrm>
            <a:off x="4729580" y="3558966"/>
            <a:ext cx="1611570" cy="754602"/>
          </a:xfrm>
        </p:spPr>
        <p:txBody>
          <a:bodyPr lIns="0" tIns="0" rIns="0" bIns="0" anchor="b">
            <a:normAutofit/>
          </a:bodyPr>
          <a:lstStyle>
            <a:lvl1pPr marL="0" indent="0">
              <a:buSzPct val="95000"/>
              <a:buFont typeface="Arial" panose="020B0604020202020204" pitchFamily="34" charset="0"/>
              <a:buNone/>
              <a:defRPr sz="1800" b="1">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84932FCF-6F64-8640-87EA-F12982EC82AC}"/>
              </a:ext>
            </a:extLst>
          </p:cNvPr>
          <p:cNvSpPr>
            <a:spLocks noGrp="1"/>
          </p:cNvSpPr>
          <p:nvPr>
            <p:ph idx="14" hasCustomPrompt="1"/>
          </p:nvPr>
        </p:nvSpPr>
        <p:spPr>
          <a:xfrm>
            <a:off x="4729581" y="4446805"/>
            <a:ext cx="1611570" cy="1408470"/>
          </a:xfrm>
        </p:spPr>
        <p:txBody>
          <a:bodyPr lIns="0" tIns="0" rIns="0" bIns="0">
            <a:normAutofit/>
          </a:bodyPr>
          <a:lstStyle>
            <a:lvl1pPr marL="0" indent="0">
              <a:buSzPct val="95000"/>
              <a:buFont typeface="Arial" panose="020B0604020202020204" pitchFamily="34" charset="0"/>
              <a:buNone/>
              <a:defRPr sz="1350" b="0">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2" name="Content Placeholder 2">
            <a:extLst>
              <a:ext uri="{FF2B5EF4-FFF2-40B4-BE49-F238E27FC236}">
                <a16:creationId xmlns:a16="http://schemas.microsoft.com/office/drawing/2014/main" id="{19EA4394-BE15-C545-8F7E-47274B5BF4DB}"/>
              </a:ext>
            </a:extLst>
          </p:cNvPr>
          <p:cNvSpPr>
            <a:spLocks noGrp="1"/>
          </p:cNvSpPr>
          <p:nvPr>
            <p:ph idx="15" hasCustomPrompt="1"/>
          </p:nvPr>
        </p:nvSpPr>
        <p:spPr>
          <a:xfrm>
            <a:off x="6656311" y="3548916"/>
            <a:ext cx="1769150" cy="754602"/>
          </a:xfrm>
        </p:spPr>
        <p:txBody>
          <a:bodyPr lIns="0" tIns="0" rIns="0" bIns="0" anchor="b">
            <a:normAutofit/>
          </a:bodyPr>
          <a:lstStyle>
            <a:lvl1pPr marL="0" indent="0">
              <a:buSzPct val="95000"/>
              <a:buFont typeface="Arial" panose="020B0604020202020204" pitchFamily="34" charset="0"/>
              <a:buNone/>
              <a:defRPr sz="1800" b="1">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3" name="Content Placeholder 2">
            <a:extLst>
              <a:ext uri="{FF2B5EF4-FFF2-40B4-BE49-F238E27FC236}">
                <a16:creationId xmlns:a16="http://schemas.microsoft.com/office/drawing/2014/main" id="{124B2ABF-7F47-7947-86C3-1B15273588B1}"/>
              </a:ext>
            </a:extLst>
          </p:cNvPr>
          <p:cNvSpPr>
            <a:spLocks noGrp="1"/>
          </p:cNvSpPr>
          <p:nvPr>
            <p:ph idx="16" hasCustomPrompt="1"/>
          </p:nvPr>
        </p:nvSpPr>
        <p:spPr>
          <a:xfrm>
            <a:off x="6656311" y="4436755"/>
            <a:ext cx="1769150" cy="1408470"/>
          </a:xfrm>
        </p:spPr>
        <p:txBody>
          <a:bodyPr lIns="0" tIns="0" rIns="0" bIns="0">
            <a:normAutofit/>
          </a:bodyPr>
          <a:lstStyle>
            <a:lvl1pPr marL="0" indent="0">
              <a:buSzPct val="95000"/>
              <a:buFont typeface="Arial" panose="020B0604020202020204" pitchFamily="34" charset="0"/>
              <a:buNone/>
              <a:defRPr sz="1350" b="0">
                <a:latin typeface="+mj-lt"/>
                <a:ea typeface="Roboto" panose="02000000000000000000" pitchFamily="2" charset="0"/>
              </a:defRPr>
            </a:lvl1pPr>
            <a:lvl2pPr marL="342892"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783"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675"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566"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4" name="Picture Placeholder 3">
            <a:extLst>
              <a:ext uri="{FF2B5EF4-FFF2-40B4-BE49-F238E27FC236}">
                <a16:creationId xmlns:a16="http://schemas.microsoft.com/office/drawing/2014/main" id="{760FAF63-A00F-314D-B26B-99C4563E6D07}"/>
              </a:ext>
            </a:extLst>
          </p:cNvPr>
          <p:cNvSpPr>
            <a:spLocks noGrp="1"/>
          </p:cNvSpPr>
          <p:nvPr>
            <p:ph type="pic" sz="quarter" idx="20"/>
          </p:nvPr>
        </p:nvSpPr>
        <p:spPr>
          <a:xfrm>
            <a:off x="2805232" y="1684461"/>
            <a:ext cx="1616030" cy="1621608"/>
          </a:xfrm>
        </p:spPr>
        <p:txBody>
          <a:bodyPr/>
          <a:lstStyle/>
          <a:p>
            <a:r>
              <a:rPr lang="en-US" dirty="0"/>
              <a:t>Click icon to add picture</a:t>
            </a:r>
          </a:p>
        </p:txBody>
      </p:sp>
      <p:sp>
        <p:nvSpPr>
          <p:cNvPr id="35" name="Picture Placeholder 3">
            <a:extLst>
              <a:ext uri="{FF2B5EF4-FFF2-40B4-BE49-F238E27FC236}">
                <a16:creationId xmlns:a16="http://schemas.microsoft.com/office/drawing/2014/main" id="{32AD8E84-3B85-5D4F-8809-B7C30C813056}"/>
              </a:ext>
            </a:extLst>
          </p:cNvPr>
          <p:cNvSpPr>
            <a:spLocks noGrp="1"/>
          </p:cNvSpPr>
          <p:nvPr>
            <p:ph type="pic" sz="quarter" idx="21"/>
          </p:nvPr>
        </p:nvSpPr>
        <p:spPr>
          <a:xfrm>
            <a:off x="4727503" y="1684461"/>
            <a:ext cx="1616030" cy="1621608"/>
          </a:xfrm>
        </p:spPr>
        <p:txBody>
          <a:bodyPr/>
          <a:lstStyle/>
          <a:p>
            <a:r>
              <a:rPr lang="en-US" dirty="0"/>
              <a:t>Click icon to add picture</a:t>
            </a:r>
          </a:p>
        </p:txBody>
      </p:sp>
      <p:sp>
        <p:nvSpPr>
          <p:cNvPr id="36" name="Picture Placeholder 3">
            <a:extLst>
              <a:ext uri="{FF2B5EF4-FFF2-40B4-BE49-F238E27FC236}">
                <a16:creationId xmlns:a16="http://schemas.microsoft.com/office/drawing/2014/main" id="{A8861A6F-0483-4D47-81E9-637EE012013B}"/>
              </a:ext>
            </a:extLst>
          </p:cNvPr>
          <p:cNvSpPr>
            <a:spLocks noGrp="1"/>
          </p:cNvSpPr>
          <p:nvPr>
            <p:ph type="pic" sz="quarter" idx="22"/>
          </p:nvPr>
        </p:nvSpPr>
        <p:spPr>
          <a:xfrm>
            <a:off x="6661077" y="1680693"/>
            <a:ext cx="1762024" cy="1621608"/>
          </a:xfrm>
        </p:spPr>
        <p:txBody>
          <a:bodyPr/>
          <a:lstStyle/>
          <a:p>
            <a:r>
              <a:rPr lang="en-US" dirty="0"/>
              <a:t>Click icon to add picture</a:t>
            </a:r>
          </a:p>
        </p:txBody>
      </p:sp>
      <p:sp>
        <p:nvSpPr>
          <p:cNvPr id="24" name="Rectangle 23">
            <a:extLst>
              <a:ext uri="{FF2B5EF4-FFF2-40B4-BE49-F238E27FC236}">
                <a16:creationId xmlns:a16="http://schemas.microsoft.com/office/drawing/2014/main" id="{C03E00F7-5654-F940-9DB6-D4CD522BB3EA}"/>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sp>
        <p:nvSpPr>
          <p:cNvPr id="25" name="Footer Placeholder 4">
            <a:extLst>
              <a:ext uri="{FF2B5EF4-FFF2-40B4-BE49-F238E27FC236}">
                <a16:creationId xmlns:a16="http://schemas.microsoft.com/office/drawing/2014/main" id="{0D688941-DBFD-8844-AC05-604944874190}"/>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bg1"/>
                </a:solidFill>
              </a:defRPr>
            </a:lvl1pPr>
          </a:lstStyle>
          <a:p>
            <a:r>
              <a:rPr lang="en-US" dirty="0"/>
              <a:t>Tippie College of Business</a:t>
            </a:r>
          </a:p>
        </p:txBody>
      </p:sp>
      <p:pic>
        <p:nvPicPr>
          <p:cNvPr id="26" name="Picture 25">
            <a:extLst>
              <a:ext uri="{FF2B5EF4-FFF2-40B4-BE49-F238E27FC236}">
                <a16:creationId xmlns:a16="http://schemas.microsoft.com/office/drawing/2014/main" id="{DF46C6D2-6DBC-CF4D-9636-F65B12160A52}"/>
              </a:ext>
            </a:extLst>
          </p:cNvPr>
          <p:cNvPicPr>
            <a:picLocks noChangeAspect="1"/>
          </p:cNvPicPr>
          <p:nvPr userDrawn="1"/>
        </p:nvPicPr>
        <p:blipFill>
          <a:blip r:embed="rId2"/>
          <a:stretch>
            <a:fillRect/>
          </a:stretch>
        </p:blipFill>
        <p:spPr>
          <a:xfrm>
            <a:off x="628650" y="6228591"/>
            <a:ext cx="1337151" cy="635147"/>
          </a:xfrm>
          <a:prstGeom prst="rect">
            <a:avLst/>
          </a:prstGeom>
        </p:spPr>
      </p:pic>
      <p:cxnSp>
        <p:nvCxnSpPr>
          <p:cNvPr id="37" name="Straight Connector 36">
            <a:extLst>
              <a:ext uri="{FF2B5EF4-FFF2-40B4-BE49-F238E27FC236}">
                <a16:creationId xmlns:a16="http://schemas.microsoft.com/office/drawing/2014/main" id="{873A4B73-BAFD-4FA7-87CF-837554F8B509}"/>
              </a:ext>
            </a:extLst>
          </p:cNvPr>
          <p:cNvCxnSpPr/>
          <p:nvPr userDrawn="1"/>
        </p:nvCxnSpPr>
        <p:spPr>
          <a:xfrm>
            <a:off x="4574511" y="1680693"/>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35207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lide-No Yellow Lin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EBBA0-2B0E-FB4D-B3E3-D6D8CFD2D304}"/>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554509" y="494273"/>
            <a:ext cx="7886700" cy="869089"/>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628650" y="1591689"/>
            <a:ext cx="7886700" cy="4388698"/>
          </a:xfrm>
        </p:spPr>
        <p:txBody>
          <a:bodyPr/>
          <a:lstStyle>
            <a:lvl1pPr marL="171450" indent="-171450">
              <a:buSzPct val="95000"/>
              <a:buFontTx/>
              <a:buBlip>
                <a:blip r:embed="rId2"/>
              </a:buBlip>
              <a:defRPr/>
            </a:lvl1pPr>
            <a:lvl2pPr marL="514350" indent="-171450">
              <a:buClr>
                <a:schemeClr val="tx2"/>
              </a:buClr>
              <a:buSzPct val="100000"/>
              <a:buFont typeface="Arial" panose="020B0604020202020204" pitchFamily="34" charset="0"/>
              <a:buChar char="•"/>
              <a:defRPr/>
            </a:lvl2pPr>
            <a:lvl3pPr marL="857250" indent="-171450">
              <a:buClr>
                <a:schemeClr val="tx2"/>
              </a:buClr>
              <a:buSzPct val="100000"/>
              <a:buFont typeface="Arial" panose="020B0604020202020204" pitchFamily="34" charset="0"/>
              <a:buChar char="•"/>
              <a:defRPr/>
            </a:lvl3pPr>
            <a:lvl4pPr marL="1200150" indent="-171450">
              <a:buClr>
                <a:schemeClr val="tx2"/>
              </a:buClr>
              <a:buSzPct val="100000"/>
              <a:buFont typeface="Arial" panose="020B0604020202020204" pitchFamily="34" charset="0"/>
              <a:buChar char="•"/>
              <a:defRPr/>
            </a:lvl4pPr>
            <a:lvl5pPr marL="1543050" indent="-171450">
              <a:buClr>
                <a:schemeClr val="tx2"/>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4BDC48E3-2023-0242-985D-69E25BFFF8AD}"/>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bg1"/>
                </a:solidFill>
              </a:defRPr>
            </a:lvl1pPr>
          </a:lstStyle>
          <a:p>
            <a:r>
              <a:rPr lang="en-US" dirty="0"/>
              <a:t>Tippie College of Business</a:t>
            </a:r>
          </a:p>
        </p:txBody>
      </p:sp>
      <p:pic>
        <p:nvPicPr>
          <p:cNvPr id="5" name="Picture 4">
            <a:extLst>
              <a:ext uri="{FF2B5EF4-FFF2-40B4-BE49-F238E27FC236}">
                <a16:creationId xmlns:a16="http://schemas.microsoft.com/office/drawing/2014/main" id="{8111DF5C-863B-494F-85BE-A436C8203ED7}"/>
              </a:ext>
            </a:extLst>
          </p:cNvPr>
          <p:cNvPicPr>
            <a:picLocks noChangeAspect="1"/>
          </p:cNvPicPr>
          <p:nvPr userDrawn="1"/>
        </p:nvPicPr>
        <p:blipFill>
          <a:blip r:embed="rId3"/>
          <a:stretch>
            <a:fillRect/>
          </a:stretch>
        </p:blipFill>
        <p:spPr>
          <a:xfrm>
            <a:off x="628650" y="6228591"/>
            <a:ext cx="1337151" cy="635147"/>
          </a:xfrm>
          <a:prstGeom prst="rect">
            <a:avLst/>
          </a:prstGeom>
        </p:spPr>
      </p:pic>
    </p:spTree>
    <p:extLst>
      <p:ext uri="{BB962C8B-B14F-4D97-AF65-F5344CB8AC3E}">
        <p14:creationId xmlns:p14="http://schemas.microsoft.com/office/powerpoint/2010/main" val="3286237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tx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628649" y="3367174"/>
            <a:ext cx="6858000" cy="1843238"/>
          </a:xfrm>
        </p:spPr>
        <p:txBody>
          <a:bodyPr anchor="t" anchorCtr="0">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n-US" dirty="0"/>
              <a:t>Closing Slide Header</a:t>
            </a:r>
          </a:p>
        </p:txBody>
      </p:sp>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637917" y="2463765"/>
            <a:ext cx="6513130" cy="365125"/>
          </a:xfrm>
          <a:prstGeom prst="rect">
            <a:avLst/>
          </a:prstGeom>
          <a:noFill/>
        </p:spPr>
        <p:txBody>
          <a:bodyPr vert="horz" lIns="91440" tIns="45720" rIns="91440" bIns="45720" rtlCol="0" anchor="ctr"/>
          <a:lstStyle>
            <a:lvl1pPr algn="l">
              <a:defRPr sz="1800" b="0">
                <a:solidFill>
                  <a:schemeClr val="bg1"/>
                </a:solidFill>
              </a:defRPr>
            </a:lvl1pPr>
          </a:lstStyle>
          <a:p>
            <a:r>
              <a:rPr lang="en-US" dirty="0"/>
              <a:t>Tippie College of Business</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730595" y="3029213"/>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A153940-985B-0343-8AA0-962B6459BED9}"/>
              </a:ext>
            </a:extLst>
          </p:cNvPr>
          <p:cNvPicPr>
            <a:picLocks noChangeAspect="1"/>
          </p:cNvPicPr>
          <p:nvPr userDrawn="1"/>
        </p:nvPicPr>
        <p:blipFill>
          <a:blip r:embed="rId2"/>
          <a:stretch>
            <a:fillRect/>
          </a:stretch>
        </p:blipFill>
        <p:spPr>
          <a:xfrm>
            <a:off x="6476484" y="0"/>
            <a:ext cx="2020330" cy="962062"/>
          </a:xfrm>
          <a:prstGeom prst="rect">
            <a:avLst/>
          </a:prstGeom>
        </p:spPr>
      </p:pic>
    </p:spTree>
    <p:extLst>
      <p:ext uri="{BB962C8B-B14F-4D97-AF65-F5344CB8AC3E}">
        <p14:creationId xmlns:p14="http://schemas.microsoft.com/office/powerpoint/2010/main" val="2883638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 Only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5269D8-9185-4B4A-BBD8-98902D1A9F29}"/>
              </a:ext>
            </a:extLst>
          </p:cNvPr>
          <p:cNvPicPr>
            <a:picLocks noChangeAspect="1"/>
          </p:cNvPicPr>
          <p:nvPr userDrawn="1"/>
        </p:nvPicPr>
        <p:blipFill>
          <a:blip r:embed="rId2"/>
          <a:stretch>
            <a:fillRect/>
          </a:stretch>
        </p:blipFill>
        <p:spPr>
          <a:xfrm>
            <a:off x="1464365" y="1875183"/>
            <a:ext cx="6215270" cy="3107635"/>
          </a:xfrm>
          <a:prstGeom prst="rect">
            <a:avLst/>
          </a:prstGeom>
        </p:spPr>
      </p:pic>
    </p:spTree>
    <p:extLst>
      <p:ext uri="{BB962C8B-B14F-4D97-AF65-F5344CB8AC3E}">
        <p14:creationId xmlns:p14="http://schemas.microsoft.com/office/powerpoint/2010/main" val="161116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Content_Left_image">
    <p:spTree>
      <p:nvGrpSpPr>
        <p:cNvPr id="1" name=""/>
        <p:cNvGrpSpPr/>
        <p:nvPr/>
      </p:nvGrpSpPr>
      <p:grpSpPr>
        <a:xfrm>
          <a:off x="0" y="0"/>
          <a:ext cx="0" cy="0"/>
          <a:chOff x="0" y="0"/>
          <a:chExt cx="0" cy="0"/>
        </a:xfrm>
      </p:grpSpPr>
      <p:sp>
        <p:nvSpPr>
          <p:cNvPr id="10" name="Rectangle 9"/>
          <p:cNvSpPr/>
          <p:nvPr/>
        </p:nvSpPr>
        <p:spPr>
          <a:xfrm>
            <a:off x="4718304" y="0"/>
            <a:ext cx="4425696" cy="68580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itle 1"/>
          <p:cNvSpPr>
            <a:spLocks noGrp="1"/>
          </p:cNvSpPr>
          <p:nvPr>
            <p:ph type="title" hasCustomPrompt="1"/>
          </p:nvPr>
        </p:nvSpPr>
        <p:spPr>
          <a:xfrm>
            <a:off x="155448" y="455168"/>
            <a:ext cx="4251960" cy="1233424"/>
          </a:xfrm>
        </p:spPr>
        <p:txBody>
          <a:bodyPr/>
          <a:lstStyle>
            <a:lvl1pPr>
              <a:defRPr sz="3000"/>
            </a:lvl1pPr>
          </a:lstStyle>
          <a:p>
            <a:r>
              <a:rPr lang="en-US" dirty="0"/>
              <a:t>CLICK TO EDIT MASTER TITLE STYLE</a:t>
            </a:r>
          </a:p>
        </p:txBody>
      </p:sp>
      <p:sp>
        <p:nvSpPr>
          <p:cNvPr id="7" name="Content Placeholder 2"/>
          <p:cNvSpPr>
            <a:spLocks noGrp="1"/>
          </p:cNvSpPr>
          <p:nvPr>
            <p:ph idx="1"/>
          </p:nvPr>
        </p:nvSpPr>
        <p:spPr>
          <a:xfrm>
            <a:off x="338328" y="1889760"/>
            <a:ext cx="4069080" cy="460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Picture Placeholder 2"/>
          <p:cNvSpPr>
            <a:spLocks noGrp="1"/>
          </p:cNvSpPr>
          <p:nvPr>
            <p:ph type="pic" idx="10"/>
          </p:nvPr>
        </p:nvSpPr>
        <p:spPr>
          <a:xfrm>
            <a:off x="4718304" y="0"/>
            <a:ext cx="4425696" cy="6858000"/>
          </a:xfrm>
          <a:solidFill>
            <a:schemeClr val="accent1">
              <a:lumMod val="40000"/>
              <a:lumOff val="60000"/>
            </a:schemeClr>
          </a:solidFill>
        </p:spPr>
        <p:txBody>
          <a:bodyPr/>
          <a:lstStyle>
            <a:lvl1pPr marL="0" indent="0" algn="ctr">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endParaRPr dirty="0"/>
          </a:p>
        </p:txBody>
      </p:sp>
    </p:spTree>
    <p:extLst>
      <p:ext uri="{BB962C8B-B14F-4D97-AF65-F5344CB8AC3E}">
        <p14:creationId xmlns:p14="http://schemas.microsoft.com/office/powerpoint/2010/main" val="429309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0" y="0"/>
            <a:ext cx="9144000" cy="6858000"/>
          </a:xfrm>
          <a:solidFill>
            <a:schemeClr val="accent1">
              <a:lumMod val="40000"/>
              <a:lumOff val="60000"/>
            </a:schemeClr>
          </a:solidFill>
        </p:spPr>
        <p:txBody>
          <a:bodyPr/>
          <a:lstStyle>
            <a:lvl1pPr marL="0" indent="0" algn="ctr">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endParaRPr dirty="0"/>
          </a:p>
        </p:txBody>
      </p:sp>
      <p:sp>
        <p:nvSpPr>
          <p:cNvPr id="9" name="Rectangle 8"/>
          <p:cNvSpPr/>
          <p:nvPr/>
        </p:nvSpPr>
        <p:spPr>
          <a:xfrm>
            <a:off x="-1" y="4786604"/>
            <a:ext cx="9141620" cy="2071396"/>
          </a:xfrm>
          <a:prstGeom prst="rect">
            <a:avLst/>
          </a:prstGeom>
          <a:solidFill>
            <a:schemeClr val="accent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sz="1350" dirty="0"/>
          </a:p>
        </p:txBody>
      </p:sp>
      <p:sp>
        <p:nvSpPr>
          <p:cNvPr id="2" name="Title 1"/>
          <p:cNvSpPr>
            <a:spLocks noGrp="1"/>
          </p:cNvSpPr>
          <p:nvPr>
            <p:ph type="ctrTitle" hasCustomPrompt="1"/>
          </p:nvPr>
        </p:nvSpPr>
        <p:spPr>
          <a:xfrm>
            <a:off x="516588" y="5063350"/>
            <a:ext cx="8108442" cy="1517904"/>
          </a:xfrm>
        </p:spPr>
        <p:txBody>
          <a:bodyPr anchor="b"/>
          <a:lstStyle>
            <a:lvl1pPr algn="ctr">
              <a:defRPr sz="405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9225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3"/>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4"/>
          <p:cNvSpPr>
            <a:spLocks noGrp="1" noChangeArrowheads="1"/>
          </p:cNvSpPr>
          <p:nvPr>
            <p:ph type="sldNum" sz="quarter" idx="12"/>
          </p:nvPr>
        </p:nvSpPr>
        <p:spPr>
          <a:ln/>
        </p:spPr>
        <p:txBody>
          <a:bodyPr/>
          <a:lstStyle>
            <a:lvl1pPr>
              <a:defRPr/>
            </a:lvl1pPr>
          </a:lstStyle>
          <a:p>
            <a:pPr>
              <a:defRPr/>
            </a:pPr>
            <a:fld id="{26987F69-B606-4522-B2F9-67393C237F80}" type="slidenum">
              <a:rPr lang="en-US" altLang="en-US"/>
              <a:pPr>
                <a:defRPr/>
              </a:pPr>
              <a:t>‹#›</a:t>
            </a:fld>
            <a:endParaRPr lang="en-US" altLang="en-US" dirty="0"/>
          </a:p>
        </p:txBody>
      </p:sp>
    </p:spTree>
    <p:extLst>
      <p:ext uri="{BB962C8B-B14F-4D97-AF65-F5344CB8AC3E}">
        <p14:creationId xmlns:p14="http://schemas.microsoft.com/office/powerpoint/2010/main" val="3399984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628649" y="2677626"/>
            <a:ext cx="6858000" cy="992326"/>
          </a:xfrm>
        </p:spPr>
        <p:txBody>
          <a:bodyPr anchor="t" anchorCtr="0">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628649" y="3557929"/>
            <a:ext cx="6858000" cy="407460"/>
          </a:xfrm>
        </p:spPr>
        <p:txBody>
          <a:bodyPr/>
          <a:lstStyle>
            <a:lvl1pPr marL="0" indent="0" algn="l">
              <a:buNone/>
              <a:defRPr sz="18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730595" y="2450876"/>
            <a:ext cx="57639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938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A59D92-0BE6-4B9A-BAC1-88B2600254F8}" type="datetimeFigureOut">
              <a:rPr lang="en-US" smtClean="0"/>
              <a:pPr/>
              <a:t>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202871-F03A-4CF4-B15D-6892D4DCDD4D}" type="slidenum">
              <a:rPr lang="en-US" smtClean="0"/>
              <a:pPr/>
              <a:t>‹#›</a:t>
            </a:fld>
            <a:endParaRPr lang="en-US" dirty="0"/>
          </a:p>
        </p:txBody>
      </p:sp>
    </p:spTree>
    <p:extLst>
      <p:ext uri="{BB962C8B-B14F-4D97-AF65-F5344CB8AC3E}">
        <p14:creationId xmlns:p14="http://schemas.microsoft.com/office/powerpoint/2010/main" val="2149164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300"/>
            </a:lvl1pPr>
          </a:lstStyle>
          <a:p>
            <a:r>
              <a:rPr lang="en-US"/>
              <a:t>Click to edit Master title style</a:t>
            </a:r>
            <a:endParaRPr/>
          </a:p>
        </p:txBody>
      </p:sp>
      <p:sp>
        <p:nvSpPr>
          <p:cNvPr id="4" name="Content Placeholder 2"/>
          <p:cNvSpPr>
            <a:spLocks noGrp="1"/>
          </p:cNvSpPr>
          <p:nvPr>
            <p:ph idx="1"/>
          </p:nvPr>
        </p:nvSpPr>
        <p:spPr>
          <a:xfrm>
            <a:off x="347472" y="1901953"/>
            <a:ext cx="5614416" cy="41276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03545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Content_Left">
    <p:spTree>
      <p:nvGrpSpPr>
        <p:cNvPr id="1" name=""/>
        <p:cNvGrpSpPr/>
        <p:nvPr/>
      </p:nvGrpSpPr>
      <p:grpSpPr>
        <a:xfrm>
          <a:off x="0" y="0"/>
          <a:ext cx="0" cy="0"/>
          <a:chOff x="0" y="0"/>
          <a:chExt cx="0" cy="0"/>
        </a:xfrm>
      </p:grpSpPr>
      <p:sp>
        <p:nvSpPr>
          <p:cNvPr id="10" name="Rectangle 9"/>
          <p:cNvSpPr/>
          <p:nvPr userDrawn="1"/>
        </p:nvSpPr>
        <p:spPr>
          <a:xfrm>
            <a:off x="4718304" y="0"/>
            <a:ext cx="4425696" cy="68580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itle 1"/>
          <p:cNvSpPr>
            <a:spLocks noGrp="1"/>
          </p:cNvSpPr>
          <p:nvPr>
            <p:ph type="title" hasCustomPrompt="1"/>
          </p:nvPr>
        </p:nvSpPr>
        <p:spPr>
          <a:xfrm>
            <a:off x="155448" y="455168"/>
            <a:ext cx="4251960" cy="1233424"/>
          </a:xfrm>
        </p:spPr>
        <p:txBody>
          <a:bodyPr/>
          <a:lstStyle>
            <a:lvl1pPr>
              <a:defRPr sz="3000"/>
            </a:lvl1pPr>
          </a:lstStyle>
          <a:p>
            <a:r>
              <a:rPr lang="en-US"/>
              <a:t>CLICK TO EDIT MASTER TITLE STYLE</a:t>
            </a:r>
          </a:p>
        </p:txBody>
      </p:sp>
      <p:sp>
        <p:nvSpPr>
          <p:cNvPr id="7" name="Content Placeholder 2"/>
          <p:cNvSpPr>
            <a:spLocks noGrp="1"/>
          </p:cNvSpPr>
          <p:nvPr>
            <p:ph idx="1"/>
          </p:nvPr>
        </p:nvSpPr>
        <p:spPr>
          <a:xfrm>
            <a:off x="338328" y="1889760"/>
            <a:ext cx="4069080" cy="4608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53353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628649" y="2677626"/>
            <a:ext cx="6858000" cy="992326"/>
          </a:xfrm>
        </p:spPr>
        <p:txBody>
          <a:bodyPr anchor="t" anchorCtr="0">
            <a:normAutofit/>
          </a:bodyPr>
          <a:lstStyle>
            <a:lvl1pPr algn="l">
              <a:defRPr sz="4500" b="1">
                <a:solidFill>
                  <a:schemeClr val="tx1"/>
                </a:solidFill>
                <a:latin typeface="Arial" panose="020B0604020202020204" pitchFamily="34"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628649" y="3627502"/>
            <a:ext cx="6858000" cy="407460"/>
          </a:xfrm>
        </p:spPr>
        <p:txBody>
          <a:bodyPr/>
          <a:lstStyle>
            <a:lvl1pPr marL="0" indent="0" algn="l">
              <a:buNone/>
              <a:defRPr sz="18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730595" y="2450876"/>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272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 Photo Background">
    <p:bg>
      <p:bgPr>
        <a:solidFill>
          <a:schemeClr val="bg1"/>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5FFEA7CF-83E7-764C-ABBA-82BBDBDAEC0D}"/>
              </a:ext>
            </a:extLst>
          </p:cNvPr>
          <p:cNvSpPr>
            <a:spLocks noGrp="1"/>
          </p:cNvSpPr>
          <p:nvPr>
            <p:ph type="pic" sz="quarter" idx="11"/>
          </p:nvPr>
        </p:nvSpPr>
        <p:spPr>
          <a:xfrm>
            <a:off x="0" y="0"/>
            <a:ext cx="9144000" cy="6858000"/>
          </a:xfrm>
        </p:spPr>
        <p:txBody>
          <a:bodyPr anchor="ctr" anchorCtr="0"/>
          <a:lstStyle>
            <a:lvl1pPr marL="0" indent="0" algn="ctr">
              <a:buNone/>
              <a:defRPr>
                <a:solidFill>
                  <a:schemeClr val="accent3"/>
                </a:solidFill>
              </a:defRPr>
            </a:lvl1pPr>
          </a:lstStyle>
          <a:p>
            <a:r>
              <a:rPr lang="en-US" dirty="0"/>
              <a:t>Click icon to add picture</a:t>
            </a:r>
          </a:p>
        </p:txBody>
      </p:sp>
      <p:sp>
        <p:nvSpPr>
          <p:cNvPr id="7" name="Text Placeholder 6">
            <a:extLst>
              <a:ext uri="{FF2B5EF4-FFF2-40B4-BE49-F238E27FC236}">
                <a16:creationId xmlns:a16="http://schemas.microsoft.com/office/drawing/2014/main" id="{8E5B506F-BBA1-9842-893B-0EB9BFBD1D66}"/>
              </a:ext>
            </a:extLst>
          </p:cNvPr>
          <p:cNvSpPr>
            <a:spLocks noGrp="1"/>
          </p:cNvSpPr>
          <p:nvPr>
            <p:ph type="body" sz="quarter" idx="12" hasCustomPrompt="1"/>
          </p:nvPr>
        </p:nvSpPr>
        <p:spPr>
          <a:xfrm>
            <a:off x="804475" y="2393895"/>
            <a:ext cx="3624710" cy="553998"/>
          </a:xfrm>
          <a:solidFill>
            <a:schemeClr val="accent1"/>
          </a:solidFill>
        </p:spPr>
        <p:txBody>
          <a:bodyPr vert="horz" wrap="none" lIns="91440" anchor="ctr" anchorCtr="0">
            <a:spAutoFit/>
          </a:bodyPr>
          <a:lstStyle>
            <a:lvl1pPr marL="0" indent="0">
              <a:buNone/>
              <a:defRPr sz="3000" b="1"/>
            </a:lvl1pPr>
            <a:lvl2pPr marL="342900" indent="0">
              <a:buNone/>
              <a:defRPr/>
            </a:lvl2pPr>
            <a:lvl3pPr marL="685800" indent="0">
              <a:buNone/>
              <a:defRPr/>
            </a:lvl3pPr>
            <a:lvl4pPr marL="1028700" indent="0">
              <a:buNone/>
              <a:defRPr/>
            </a:lvl4pPr>
            <a:lvl5pPr marL="1371600" indent="0">
              <a:buNone/>
              <a:defRPr/>
            </a:lvl5pPr>
          </a:lstStyle>
          <a:p>
            <a:pPr lvl="0"/>
            <a:r>
              <a:rPr lang="en-US" dirty="0"/>
              <a:t>SECTION HEADER</a:t>
            </a:r>
          </a:p>
        </p:txBody>
      </p:sp>
    </p:spTree>
    <p:extLst>
      <p:ext uri="{BB962C8B-B14F-4D97-AF65-F5344CB8AC3E}">
        <p14:creationId xmlns:p14="http://schemas.microsoft.com/office/powerpoint/2010/main" val="3431613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ulle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EBBA0-2B0E-FB4D-B3E3-D6D8CFD2D304}"/>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554509" y="494273"/>
            <a:ext cx="7886700" cy="869089"/>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628650" y="1591689"/>
            <a:ext cx="7886700" cy="4388698"/>
          </a:xfrm>
        </p:spPr>
        <p:txBody>
          <a:bodyPr/>
          <a:lstStyle>
            <a:lvl1pPr marL="171450" indent="-171450">
              <a:buSzPct val="95000"/>
              <a:buFontTx/>
              <a:buBlip>
                <a:blip r:embed="rId2"/>
              </a:buBlip>
              <a:defRPr/>
            </a:lvl1pPr>
            <a:lvl2pPr marL="514350" indent="-171450">
              <a:buClr>
                <a:schemeClr val="tx2"/>
              </a:buClr>
              <a:buSzPct val="100000"/>
              <a:buFont typeface="Arial" panose="020B0604020202020204" pitchFamily="34" charset="0"/>
              <a:buChar char="•"/>
              <a:defRPr/>
            </a:lvl2pPr>
            <a:lvl3pPr marL="857250" indent="-171450">
              <a:buClr>
                <a:schemeClr val="tx2"/>
              </a:buClr>
              <a:buSzPct val="100000"/>
              <a:buFont typeface="Arial" panose="020B0604020202020204" pitchFamily="34" charset="0"/>
              <a:buChar char="•"/>
              <a:defRPr/>
            </a:lvl3pPr>
            <a:lvl4pPr marL="1200150" indent="-171450">
              <a:buClr>
                <a:schemeClr val="tx2"/>
              </a:buClr>
              <a:buSzPct val="100000"/>
              <a:buFont typeface="Arial" panose="020B0604020202020204" pitchFamily="34" charset="0"/>
              <a:buChar char="•"/>
              <a:defRPr/>
            </a:lvl4pPr>
            <a:lvl5pPr marL="1543050" indent="-171450">
              <a:buClr>
                <a:schemeClr val="tx2"/>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4BDC48E3-2023-0242-985D-69E25BFFF8AD}"/>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bg1"/>
                </a:solidFill>
              </a:defRPr>
            </a:lvl1pPr>
          </a:lstStyle>
          <a:p>
            <a:r>
              <a:rPr lang="en-US" dirty="0"/>
              <a:t>Tippie College of Business</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628651" y="13633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111DF5C-863B-494F-85BE-A436C8203ED7}"/>
              </a:ext>
            </a:extLst>
          </p:cNvPr>
          <p:cNvPicPr>
            <a:picLocks noChangeAspect="1"/>
          </p:cNvPicPr>
          <p:nvPr userDrawn="1"/>
        </p:nvPicPr>
        <p:blipFill>
          <a:blip r:embed="rId3"/>
          <a:stretch>
            <a:fillRect/>
          </a:stretch>
        </p:blipFill>
        <p:spPr>
          <a:xfrm>
            <a:off x="628650" y="6228591"/>
            <a:ext cx="1337151" cy="635147"/>
          </a:xfrm>
          <a:prstGeom prst="rect">
            <a:avLst/>
          </a:prstGeom>
        </p:spPr>
      </p:pic>
    </p:spTree>
    <p:extLst>
      <p:ext uri="{BB962C8B-B14F-4D97-AF65-F5344CB8AC3E}">
        <p14:creationId xmlns:p14="http://schemas.microsoft.com/office/powerpoint/2010/main" val="691165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EBBA0-2B0E-FB4D-B3E3-D6D8CFD2D304}"/>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573044" y="365126"/>
            <a:ext cx="7886700" cy="1331865"/>
          </a:xfrm>
        </p:spPr>
        <p:txBody>
          <a:bodyPr/>
          <a:lstStyle/>
          <a:p>
            <a:r>
              <a:rPr lang="en-US" dirty="0"/>
              <a:t>Click to edit Master title style </a:t>
            </a:r>
            <a:br>
              <a:rPr lang="en-US" dirty="0"/>
            </a:br>
            <a:r>
              <a:rPr lang="en-US" dirty="0"/>
              <a:t>that runs to two lines</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628650" y="1987101"/>
            <a:ext cx="7886700" cy="4018000"/>
          </a:xfrm>
        </p:spPr>
        <p:txBody>
          <a:bodyPr/>
          <a:lstStyle>
            <a:lvl1pPr marL="171450" indent="-171450">
              <a:buSzPct val="95000"/>
              <a:buFontTx/>
              <a:buBlip>
                <a:blip r:embed="rId2"/>
              </a:buBlip>
              <a:defRPr/>
            </a:lvl1pPr>
            <a:lvl2pPr marL="514350" indent="-171450">
              <a:buClr>
                <a:schemeClr val="tx2"/>
              </a:buClr>
              <a:buSzPct val="100000"/>
              <a:buFont typeface="Arial" panose="020B0604020202020204" pitchFamily="34" charset="0"/>
              <a:buChar char="•"/>
              <a:defRPr/>
            </a:lvl2pPr>
            <a:lvl3pPr marL="857250" indent="-171450">
              <a:buClr>
                <a:schemeClr val="tx2"/>
              </a:buClr>
              <a:buSzPct val="100000"/>
              <a:buFont typeface="Arial" panose="020B0604020202020204" pitchFamily="34" charset="0"/>
              <a:buChar char="•"/>
              <a:defRPr/>
            </a:lvl3pPr>
            <a:lvl4pPr marL="1200150" indent="-171450">
              <a:buClr>
                <a:schemeClr val="tx2"/>
              </a:buClr>
              <a:buSzPct val="100000"/>
              <a:buFont typeface="Arial" panose="020B0604020202020204" pitchFamily="34" charset="0"/>
              <a:buChar char="•"/>
              <a:defRPr/>
            </a:lvl4pPr>
            <a:lvl5pPr marL="1543050" indent="-171450">
              <a:buClr>
                <a:schemeClr val="tx2"/>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628651" y="17340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B009528C-DB51-A24D-915E-2E04DFCB9A2B}"/>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bg1"/>
                </a:solidFill>
              </a:defRPr>
            </a:lvl1pPr>
          </a:lstStyle>
          <a:p>
            <a:r>
              <a:rPr lang="en-US" dirty="0"/>
              <a:t>Tippie College of Business</a:t>
            </a:r>
          </a:p>
        </p:txBody>
      </p:sp>
      <p:pic>
        <p:nvPicPr>
          <p:cNvPr id="12" name="Picture 11">
            <a:extLst>
              <a:ext uri="{FF2B5EF4-FFF2-40B4-BE49-F238E27FC236}">
                <a16:creationId xmlns:a16="http://schemas.microsoft.com/office/drawing/2014/main" id="{3149DAA7-4BE1-B748-9C7B-DA63BD0EB753}"/>
              </a:ext>
            </a:extLst>
          </p:cNvPr>
          <p:cNvPicPr>
            <a:picLocks noChangeAspect="1"/>
          </p:cNvPicPr>
          <p:nvPr userDrawn="1"/>
        </p:nvPicPr>
        <p:blipFill>
          <a:blip r:embed="rId3"/>
          <a:stretch>
            <a:fillRect/>
          </a:stretch>
        </p:blipFill>
        <p:spPr>
          <a:xfrm>
            <a:off x="628650" y="6228591"/>
            <a:ext cx="1337151" cy="635147"/>
          </a:xfrm>
          <a:prstGeom prst="rect">
            <a:avLst/>
          </a:prstGeom>
        </p:spPr>
      </p:pic>
    </p:spTree>
    <p:extLst>
      <p:ext uri="{BB962C8B-B14F-4D97-AF65-F5344CB8AC3E}">
        <p14:creationId xmlns:p14="http://schemas.microsoft.com/office/powerpoint/2010/main" val="2897963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8E5D18-D14C-2E49-8475-3B6767E2DE9A}"/>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628650" y="1962387"/>
            <a:ext cx="4171950" cy="3923407"/>
          </a:xfrm>
        </p:spPr>
        <p:txBody>
          <a:bodyPr/>
          <a:lstStyle>
            <a:lvl1pPr marL="171450" indent="-171450">
              <a:buSzPct val="95000"/>
              <a:buFontTx/>
              <a:buBlip>
                <a:blip r:embed="rId2"/>
              </a:buBlip>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4913970" y="1"/>
            <a:ext cx="4227557" cy="6383774"/>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dirty="0"/>
              <a:t>Click icon to add picture</a:t>
            </a:r>
          </a:p>
        </p:txBody>
      </p:sp>
      <p:sp>
        <p:nvSpPr>
          <p:cNvPr id="10" name="Title 1">
            <a:extLst>
              <a:ext uri="{FF2B5EF4-FFF2-40B4-BE49-F238E27FC236}">
                <a16:creationId xmlns:a16="http://schemas.microsoft.com/office/drawing/2014/main" id="{DACFD86F-631F-DB40-8919-BA8E20BF834E}"/>
              </a:ext>
            </a:extLst>
          </p:cNvPr>
          <p:cNvSpPr>
            <a:spLocks noGrp="1"/>
          </p:cNvSpPr>
          <p:nvPr>
            <p:ph type="title"/>
          </p:nvPr>
        </p:nvSpPr>
        <p:spPr>
          <a:xfrm>
            <a:off x="573043" y="365126"/>
            <a:ext cx="4227557" cy="1331865"/>
          </a:xfrm>
        </p:spPr>
        <p:txBody>
          <a:body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B7458B34-F735-D249-820C-C797A1F1FED6}"/>
              </a:ext>
            </a:extLst>
          </p:cNvPr>
          <p:cNvCxnSpPr>
            <a:cxnSpLocks/>
          </p:cNvCxnSpPr>
          <p:nvPr userDrawn="1"/>
        </p:nvCxnSpPr>
        <p:spPr>
          <a:xfrm>
            <a:off x="628651" y="17340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401F0FA0-1F46-E043-AE59-E85747041EFC}"/>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bg1"/>
                </a:solidFill>
              </a:defRPr>
            </a:lvl1pPr>
          </a:lstStyle>
          <a:p>
            <a:r>
              <a:rPr lang="en-US" dirty="0"/>
              <a:t>Tippie College of Business</a:t>
            </a:r>
          </a:p>
        </p:txBody>
      </p:sp>
      <p:pic>
        <p:nvPicPr>
          <p:cNvPr id="14" name="Picture 13">
            <a:extLst>
              <a:ext uri="{FF2B5EF4-FFF2-40B4-BE49-F238E27FC236}">
                <a16:creationId xmlns:a16="http://schemas.microsoft.com/office/drawing/2014/main" id="{AADB5E60-3D00-2445-93A3-D52213C51137}"/>
              </a:ext>
            </a:extLst>
          </p:cNvPr>
          <p:cNvPicPr>
            <a:picLocks noChangeAspect="1"/>
          </p:cNvPicPr>
          <p:nvPr userDrawn="1"/>
        </p:nvPicPr>
        <p:blipFill>
          <a:blip r:embed="rId3"/>
          <a:stretch>
            <a:fillRect/>
          </a:stretch>
        </p:blipFill>
        <p:spPr>
          <a:xfrm>
            <a:off x="628650" y="6228591"/>
            <a:ext cx="1337151" cy="635147"/>
          </a:xfrm>
          <a:prstGeom prst="rect">
            <a:avLst/>
          </a:prstGeom>
        </p:spPr>
      </p:pic>
    </p:spTree>
    <p:extLst>
      <p:ext uri="{BB962C8B-B14F-4D97-AF65-F5344CB8AC3E}">
        <p14:creationId xmlns:p14="http://schemas.microsoft.com/office/powerpoint/2010/main" val="2625500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D99024-F68B-C04C-A2AC-E78D62D8E79D}"/>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5319933" y="2855783"/>
            <a:ext cx="3824068" cy="3537931"/>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 Click icon to add picture </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5319932" y="0"/>
            <a:ext cx="1895877" cy="2817680"/>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7252028" y="0"/>
            <a:ext cx="1895877" cy="2817680"/>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Click icon to add picture</a:t>
            </a:r>
          </a:p>
        </p:txBody>
      </p:sp>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563776" y="365126"/>
            <a:ext cx="4227557" cy="1331865"/>
          </a:xfrm>
        </p:spPr>
        <p:txBody>
          <a:body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628651" y="17340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628650" y="1962387"/>
            <a:ext cx="4171950" cy="3923407"/>
          </a:xfrm>
        </p:spPr>
        <p:txBody>
          <a:bodyPr/>
          <a:lstStyle>
            <a:lvl1pPr marL="171450" indent="-171450">
              <a:buSzPct val="95000"/>
              <a:buFontTx/>
              <a:buBlip>
                <a:blip r:embed="rId2"/>
              </a:buBlip>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a:extLst>
              <a:ext uri="{FF2B5EF4-FFF2-40B4-BE49-F238E27FC236}">
                <a16:creationId xmlns:a16="http://schemas.microsoft.com/office/drawing/2014/main" id="{757E0904-C0C0-C444-8526-10F5A0BCCCC3}"/>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bg1"/>
                </a:solidFill>
              </a:defRPr>
            </a:lvl1pPr>
          </a:lstStyle>
          <a:p>
            <a:r>
              <a:rPr lang="en-US" dirty="0"/>
              <a:t>Tippie College of Business</a:t>
            </a:r>
          </a:p>
        </p:txBody>
      </p:sp>
      <p:pic>
        <p:nvPicPr>
          <p:cNvPr id="13" name="Picture 12">
            <a:extLst>
              <a:ext uri="{FF2B5EF4-FFF2-40B4-BE49-F238E27FC236}">
                <a16:creationId xmlns:a16="http://schemas.microsoft.com/office/drawing/2014/main" id="{D5C05709-C64C-4E48-ADA0-05F2402FBAB3}"/>
              </a:ext>
            </a:extLst>
          </p:cNvPr>
          <p:cNvPicPr>
            <a:picLocks noChangeAspect="1"/>
          </p:cNvPicPr>
          <p:nvPr userDrawn="1"/>
        </p:nvPicPr>
        <p:blipFill>
          <a:blip r:embed="rId3"/>
          <a:stretch>
            <a:fillRect/>
          </a:stretch>
        </p:blipFill>
        <p:spPr>
          <a:xfrm>
            <a:off x="628650" y="6228591"/>
            <a:ext cx="1337151" cy="635147"/>
          </a:xfrm>
          <a:prstGeom prst="rect">
            <a:avLst/>
          </a:prstGeom>
        </p:spPr>
      </p:pic>
    </p:spTree>
    <p:extLst>
      <p:ext uri="{BB962C8B-B14F-4D97-AF65-F5344CB8AC3E}">
        <p14:creationId xmlns:p14="http://schemas.microsoft.com/office/powerpoint/2010/main" val="1338072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EBBA0-2B0E-FB4D-B3E3-D6D8CFD2D304}"/>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554509" y="494273"/>
            <a:ext cx="7886700" cy="869089"/>
          </a:xfrm>
        </p:spPr>
        <p:txBody>
          <a:body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628651" y="13633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554510" y="1570038"/>
            <a:ext cx="7886700" cy="4114800"/>
          </a:xfrm>
        </p:spPr>
        <p:txBody>
          <a:bodyPr/>
          <a:lstStyle/>
          <a:p>
            <a:r>
              <a:rPr lang="en-US" dirty="0"/>
              <a:t>Click icon to add chart</a:t>
            </a:r>
          </a:p>
        </p:txBody>
      </p:sp>
      <p:sp>
        <p:nvSpPr>
          <p:cNvPr id="9" name="Footer Placeholder 4">
            <a:extLst>
              <a:ext uri="{FF2B5EF4-FFF2-40B4-BE49-F238E27FC236}">
                <a16:creationId xmlns:a16="http://schemas.microsoft.com/office/drawing/2014/main" id="{35D72E00-D5A0-3949-A13A-E74226E1A031}"/>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bg1"/>
                </a:solidFill>
              </a:defRPr>
            </a:lvl1pPr>
          </a:lstStyle>
          <a:p>
            <a:r>
              <a:rPr lang="en-US" dirty="0"/>
              <a:t>Tippie College of Business</a:t>
            </a:r>
          </a:p>
        </p:txBody>
      </p:sp>
      <p:pic>
        <p:nvPicPr>
          <p:cNvPr id="11" name="Picture 10">
            <a:extLst>
              <a:ext uri="{FF2B5EF4-FFF2-40B4-BE49-F238E27FC236}">
                <a16:creationId xmlns:a16="http://schemas.microsoft.com/office/drawing/2014/main" id="{74A12B3D-5C17-A448-B655-A9DD7C2ED828}"/>
              </a:ext>
            </a:extLst>
          </p:cNvPr>
          <p:cNvPicPr>
            <a:picLocks noChangeAspect="1"/>
          </p:cNvPicPr>
          <p:nvPr userDrawn="1"/>
        </p:nvPicPr>
        <p:blipFill>
          <a:blip r:embed="rId2"/>
          <a:stretch>
            <a:fillRect/>
          </a:stretch>
        </p:blipFill>
        <p:spPr>
          <a:xfrm>
            <a:off x="628650" y="6228591"/>
            <a:ext cx="1337151" cy="635147"/>
          </a:xfrm>
          <a:prstGeom prst="rect">
            <a:avLst/>
          </a:prstGeom>
        </p:spPr>
      </p:pic>
    </p:spTree>
    <p:extLst>
      <p:ext uri="{BB962C8B-B14F-4D97-AF65-F5344CB8AC3E}">
        <p14:creationId xmlns:p14="http://schemas.microsoft.com/office/powerpoint/2010/main" val="3142765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628650" y="365126"/>
            <a:ext cx="7886700" cy="896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56" r:id="rId1"/>
    <p:sldLayoutId id="2147483659" r:id="rId2"/>
    <p:sldLayoutId id="2147483663" r:id="rId3"/>
    <p:sldLayoutId id="2147483661" r:id="rId4"/>
    <p:sldLayoutId id="2147483650" r:id="rId5"/>
    <p:sldLayoutId id="2147483662" r:id="rId6"/>
    <p:sldLayoutId id="2147483654" r:id="rId7"/>
    <p:sldLayoutId id="2147483655" r:id="rId8"/>
    <p:sldLayoutId id="2147483665" r:id="rId9"/>
    <p:sldLayoutId id="2147483667" r:id="rId10"/>
    <p:sldLayoutId id="2147483669" r:id="rId11"/>
    <p:sldLayoutId id="2147483670" r:id="rId12"/>
    <p:sldLayoutId id="2147483671" r:id="rId13"/>
    <p:sldLayoutId id="2147483672" r:id="rId14"/>
    <p:sldLayoutId id="2147483664" r:id="rId15"/>
    <p:sldLayoutId id="2147483666" r:id="rId16"/>
    <p:sldLayoutId id="2147483680" r:id="rId17"/>
    <p:sldLayoutId id="2147483682" r:id="rId18"/>
    <p:sldLayoutId id="2147483685" r:id="rId19"/>
    <p:sldLayoutId id="2147483686" r:id="rId20"/>
    <p:sldLayoutId id="2147483688" r:id="rId21"/>
    <p:sldLayoutId id="2147483689" r:id="rId22"/>
  </p:sldLayoutIdLst>
  <p:hf sldNum="0" hdr="0" dt="0"/>
  <p:txStyles>
    <p:titleStyle>
      <a:lvl1pPr algn="l" defTabSz="6858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4.xml"/><Relationship Id="rId4" Type="http://schemas.openxmlformats.org/officeDocument/2006/relationships/image" Target="../media/image1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9B742-AB4A-1560-F2BC-FFE8E4B91FED}"/>
              </a:ext>
            </a:extLst>
          </p:cNvPr>
          <p:cNvSpPr>
            <a:spLocks noGrp="1"/>
          </p:cNvSpPr>
          <p:nvPr>
            <p:ph type="ctrTitle"/>
          </p:nvPr>
        </p:nvSpPr>
        <p:spPr>
          <a:xfrm>
            <a:off x="485874" y="2516111"/>
            <a:ext cx="7979946" cy="1843238"/>
          </a:xfrm>
        </p:spPr>
        <p:txBody>
          <a:bodyPr>
            <a:normAutofit/>
          </a:bodyPr>
          <a:lstStyle/>
          <a:p>
            <a:r>
              <a:rPr lang="en-US" sz="3600" dirty="0"/>
              <a:t>From Tension to Teamwork:  Resolving Conflict in Clinical Settings</a:t>
            </a:r>
          </a:p>
        </p:txBody>
      </p:sp>
      <p:sp>
        <p:nvSpPr>
          <p:cNvPr id="8" name="Subtitle 7">
            <a:extLst>
              <a:ext uri="{FF2B5EF4-FFF2-40B4-BE49-F238E27FC236}">
                <a16:creationId xmlns:a16="http://schemas.microsoft.com/office/drawing/2014/main" id="{F48472CD-9DB6-6FE8-B36D-36CFEBFEA608}"/>
              </a:ext>
            </a:extLst>
          </p:cNvPr>
          <p:cNvSpPr>
            <a:spLocks noGrp="1"/>
          </p:cNvSpPr>
          <p:nvPr>
            <p:ph type="subTitle" idx="1"/>
          </p:nvPr>
        </p:nvSpPr>
        <p:spPr>
          <a:xfrm>
            <a:off x="522771" y="4146888"/>
            <a:ext cx="6858000" cy="1917027"/>
          </a:xfrm>
        </p:spPr>
        <p:txBody>
          <a:bodyPr>
            <a:noAutofit/>
          </a:bodyPr>
          <a:lstStyle/>
          <a:p>
            <a:endParaRPr lang="en-US" sz="2400" dirty="0">
              <a:solidFill>
                <a:schemeClr val="bg1"/>
              </a:solidFill>
            </a:endParaRPr>
          </a:p>
          <a:p>
            <a:r>
              <a:rPr lang="en-US" sz="2400" dirty="0">
                <a:solidFill>
                  <a:schemeClr val="bg1"/>
                </a:solidFill>
              </a:rPr>
              <a:t>Professor Lon Moeller, JD</a:t>
            </a:r>
          </a:p>
          <a:p>
            <a:r>
              <a:rPr lang="en-US" sz="2400" dirty="0">
                <a:solidFill>
                  <a:schemeClr val="bg1"/>
                </a:solidFill>
              </a:rPr>
              <a:t>November 12, 2025</a:t>
            </a:r>
          </a:p>
        </p:txBody>
      </p:sp>
      <p:sp>
        <p:nvSpPr>
          <p:cNvPr id="3" name="TextBox 2">
            <a:extLst>
              <a:ext uri="{FF2B5EF4-FFF2-40B4-BE49-F238E27FC236}">
                <a16:creationId xmlns:a16="http://schemas.microsoft.com/office/drawing/2014/main" id="{6B771F03-064D-411D-DD4E-DCD88A9D2E36}"/>
              </a:ext>
            </a:extLst>
          </p:cNvPr>
          <p:cNvSpPr txBox="1"/>
          <p:nvPr/>
        </p:nvSpPr>
        <p:spPr>
          <a:xfrm>
            <a:off x="485874" y="1666240"/>
            <a:ext cx="3037840" cy="369332"/>
          </a:xfrm>
          <a:prstGeom prst="rect">
            <a:avLst/>
          </a:prstGeom>
          <a:noFill/>
        </p:spPr>
        <p:txBody>
          <a:bodyPr wrap="square" rtlCol="0">
            <a:spAutoFit/>
          </a:bodyPr>
          <a:lstStyle/>
          <a:p>
            <a:r>
              <a:rPr lang="en-US" dirty="0">
                <a:solidFill>
                  <a:schemeClr val="bg1"/>
                </a:solidFill>
              </a:rPr>
              <a:t>Tippie College of Business</a:t>
            </a:r>
          </a:p>
        </p:txBody>
      </p:sp>
    </p:spTree>
    <p:extLst>
      <p:ext uri="{BB962C8B-B14F-4D97-AF65-F5344CB8AC3E}">
        <p14:creationId xmlns:p14="http://schemas.microsoft.com/office/powerpoint/2010/main" val="2580628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4EBB4-E047-1D97-54C0-E23AFD27740C}"/>
              </a:ext>
            </a:extLst>
          </p:cNvPr>
          <p:cNvSpPr>
            <a:spLocks noGrp="1"/>
          </p:cNvSpPr>
          <p:nvPr>
            <p:ph type="title"/>
          </p:nvPr>
        </p:nvSpPr>
        <p:spPr/>
        <p:txBody>
          <a:bodyPr>
            <a:normAutofit fontScale="90000"/>
          </a:bodyPr>
          <a:lstStyle/>
          <a:p>
            <a:r>
              <a:rPr lang="en-US" dirty="0"/>
              <a:t>Let’s Talk about Conflict (Continued)</a:t>
            </a:r>
          </a:p>
        </p:txBody>
      </p:sp>
      <p:sp>
        <p:nvSpPr>
          <p:cNvPr id="3" name="Content Placeholder 2">
            <a:extLst>
              <a:ext uri="{FF2B5EF4-FFF2-40B4-BE49-F238E27FC236}">
                <a16:creationId xmlns:a16="http://schemas.microsoft.com/office/drawing/2014/main" id="{0A9D4C70-ACB1-EEBE-B913-D92E1D55BD70}"/>
              </a:ext>
            </a:extLst>
          </p:cNvPr>
          <p:cNvSpPr>
            <a:spLocks noGrp="1"/>
          </p:cNvSpPr>
          <p:nvPr>
            <p:ph idx="1"/>
          </p:nvPr>
        </p:nvSpPr>
        <p:spPr/>
        <p:txBody>
          <a:bodyPr/>
          <a:lstStyle/>
          <a:p>
            <a:pPr>
              <a:buFont typeface="Wingdings" panose="05000000000000000000" pitchFamily="2" charset="2"/>
              <a:buChar char="§"/>
            </a:pPr>
            <a:r>
              <a:rPr lang="en-US" sz="2800" dirty="0"/>
              <a:t>Conflict is inevitable. The question is not if conflict exists, but how will we respond to the conflict when it occurs.</a:t>
            </a:r>
          </a:p>
          <a:p>
            <a:pPr marL="0" indent="0">
              <a:buNone/>
            </a:pPr>
            <a:endParaRPr lang="en-US" sz="2800" dirty="0"/>
          </a:p>
          <a:p>
            <a:pPr>
              <a:buFont typeface="Wingdings" panose="05000000000000000000" pitchFamily="2" charset="2"/>
              <a:buChar char="§"/>
            </a:pPr>
            <a:r>
              <a:rPr lang="en-US" sz="2800" dirty="0"/>
              <a:t>Conflict that is identified and effectively managed can lead to positive results, increased innovation and creativity, stronger and resilient relationships and improved decision-making and problem-solving (</a:t>
            </a:r>
            <a:r>
              <a:rPr lang="en-US" sz="2800" b="1" i="1" dirty="0"/>
              <a:t>the “good” of conflict</a:t>
            </a:r>
            <a:r>
              <a:rPr lang="en-US" sz="2800" dirty="0"/>
              <a:t>).</a:t>
            </a:r>
          </a:p>
          <a:p>
            <a:endParaRPr lang="en-US" dirty="0"/>
          </a:p>
        </p:txBody>
      </p:sp>
      <p:sp>
        <p:nvSpPr>
          <p:cNvPr id="4" name="Footer Placeholder 3">
            <a:extLst>
              <a:ext uri="{FF2B5EF4-FFF2-40B4-BE49-F238E27FC236}">
                <a16:creationId xmlns:a16="http://schemas.microsoft.com/office/drawing/2014/main" id="{F8A4ABD1-6011-6E48-F962-676C678738BF}"/>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65543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00B09F-69BE-4FFE-9A68-358F21B4F73E}"/>
              </a:ext>
            </a:extLst>
          </p:cNvPr>
          <p:cNvSpPr>
            <a:spLocks noGrp="1"/>
          </p:cNvSpPr>
          <p:nvPr>
            <p:ph type="title"/>
          </p:nvPr>
        </p:nvSpPr>
        <p:spPr>
          <a:xfrm>
            <a:off x="554509" y="424799"/>
            <a:ext cx="7886700" cy="869089"/>
          </a:xfrm>
        </p:spPr>
        <p:txBody>
          <a:bodyPr>
            <a:normAutofit fontScale="90000"/>
          </a:bodyPr>
          <a:lstStyle/>
          <a:p>
            <a:r>
              <a:rPr lang="en-US" dirty="0"/>
              <a:t>Conflict Resolution Skills are Critical for Leadership/Managerial Success</a:t>
            </a:r>
          </a:p>
        </p:txBody>
      </p:sp>
      <p:sp>
        <p:nvSpPr>
          <p:cNvPr id="5" name="Content Placeholder 4">
            <a:extLst>
              <a:ext uri="{FF2B5EF4-FFF2-40B4-BE49-F238E27FC236}">
                <a16:creationId xmlns:a16="http://schemas.microsoft.com/office/drawing/2014/main" id="{848D4C76-74F9-351C-A496-D3D75A7345C6}"/>
              </a:ext>
            </a:extLst>
          </p:cNvPr>
          <p:cNvSpPr>
            <a:spLocks noGrp="1"/>
          </p:cNvSpPr>
          <p:nvPr>
            <p:ph idx="1"/>
          </p:nvPr>
        </p:nvSpPr>
        <p:spPr>
          <a:xfrm>
            <a:off x="473500" y="1487892"/>
            <a:ext cx="8048717" cy="4679715"/>
          </a:xfrm>
        </p:spPr>
        <p:txBody>
          <a:bodyPr/>
          <a:lstStyle/>
          <a:p>
            <a:pPr>
              <a:buFont typeface="Wingdings" panose="05000000000000000000" pitchFamily="2" charset="2"/>
              <a:buChar char="§"/>
            </a:pPr>
            <a:r>
              <a:rPr lang="en-US" sz="2400" dirty="0"/>
              <a:t>Conflict is an organizational reality that can be both destructive, and “play a productive role both within a person and between persons.”</a:t>
            </a:r>
          </a:p>
          <a:p>
            <a:pPr>
              <a:buFont typeface="Wingdings" panose="05000000000000000000" pitchFamily="2" charset="2"/>
              <a:buChar char="§"/>
            </a:pPr>
            <a:r>
              <a:rPr lang="en-US" sz="2400" dirty="0"/>
              <a:t>It is estimated managers spend 20% of their time managing conflict. </a:t>
            </a:r>
          </a:p>
          <a:p>
            <a:pPr>
              <a:buFont typeface="Wingdings" panose="05000000000000000000" pitchFamily="2" charset="2"/>
              <a:buChar char="§"/>
            </a:pPr>
            <a:r>
              <a:rPr lang="en-US" sz="2400" dirty="0"/>
              <a:t>Although there are a variety of reasons for conflict, inadequate communication and perceived inequities (fairness) are frequent sources of conflict in an organization.</a:t>
            </a:r>
          </a:p>
          <a:p>
            <a:pPr>
              <a:buFont typeface="Wingdings" panose="05000000000000000000" pitchFamily="2" charset="2"/>
              <a:buChar char="§"/>
            </a:pPr>
            <a:r>
              <a:rPr lang="en-US" sz="2400" dirty="0"/>
              <a:t>Good “common sense” is not enough to resolve conflict – training and a strategy is critical to conflict resolution.</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807016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62667-892C-7B84-1332-98E2FA8E6131}"/>
              </a:ext>
            </a:extLst>
          </p:cNvPr>
          <p:cNvSpPr>
            <a:spLocks noGrp="1"/>
          </p:cNvSpPr>
          <p:nvPr>
            <p:ph type="title"/>
          </p:nvPr>
        </p:nvSpPr>
        <p:spPr>
          <a:xfrm>
            <a:off x="628650" y="282435"/>
            <a:ext cx="7886700" cy="869089"/>
          </a:xfrm>
        </p:spPr>
        <p:txBody>
          <a:bodyPr/>
          <a:lstStyle/>
          <a:p>
            <a:r>
              <a:rPr lang="en-US" dirty="0"/>
              <a:t>“Myths” About Conflict</a:t>
            </a:r>
          </a:p>
        </p:txBody>
      </p:sp>
      <p:sp>
        <p:nvSpPr>
          <p:cNvPr id="3" name="Content Placeholder 2">
            <a:extLst>
              <a:ext uri="{FF2B5EF4-FFF2-40B4-BE49-F238E27FC236}">
                <a16:creationId xmlns:a16="http://schemas.microsoft.com/office/drawing/2014/main" id="{7F446403-FE92-FDB5-CE7C-1137DEA74A57}"/>
              </a:ext>
            </a:extLst>
          </p:cNvPr>
          <p:cNvSpPr>
            <a:spLocks noGrp="1"/>
          </p:cNvSpPr>
          <p:nvPr>
            <p:ph idx="1"/>
          </p:nvPr>
        </p:nvSpPr>
        <p:spPr>
          <a:xfrm>
            <a:off x="516320" y="1479200"/>
            <a:ext cx="7886700" cy="4388698"/>
          </a:xfrm>
        </p:spPr>
        <p:txBody>
          <a:bodyPr>
            <a:normAutofit fontScale="92500" lnSpcReduction="10000"/>
          </a:bodyPr>
          <a:lstStyle/>
          <a:p>
            <a:pPr marL="457200" indent="-457200">
              <a:buFont typeface="+mj-lt"/>
              <a:buAutoNum type="arabicPeriod"/>
            </a:pPr>
            <a:r>
              <a:rPr lang="en-US" sz="2400" b="1" dirty="0"/>
              <a:t>People who disagree with us do so because they are uniformed or unintelligent</a:t>
            </a:r>
            <a:r>
              <a:rPr lang="en-US" sz="2400" dirty="0"/>
              <a:t>.</a:t>
            </a:r>
          </a:p>
          <a:p>
            <a:pPr marL="800100" lvl="1" indent="-457200">
              <a:buFont typeface="+mj-lt"/>
              <a:buAutoNum type="alphaLcPeriod"/>
            </a:pPr>
            <a:r>
              <a:rPr lang="en-US" sz="2100" dirty="0"/>
              <a:t>We tend to focus on the facts that support our position and dismiss the facts that do not support our position.</a:t>
            </a:r>
          </a:p>
          <a:p>
            <a:pPr marL="800100" lvl="1" indent="-457200">
              <a:buFont typeface="+mj-lt"/>
              <a:buAutoNum type="alphaLcPeriod"/>
            </a:pPr>
            <a:r>
              <a:rPr lang="en-US" sz="2100" dirty="0"/>
              <a:t>We rely on our past experiences and “preconceived notions.”</a:t>
            </a:r>
          </a:p>
          <a:p>
            <a:pPr marL="457200" indent="-457200">
              <a:buFont typeface="+mj-lt"/>
              <a:buAutoNum type="arabicPeriod"/>
            </a:pPr>
            <a:r>
              <a:rPr lang="en-US" sz="2400" b="1" dirty="0"/>
              <a:t>Disagreement will make people defensive</a:t>
            </a:r>
            <a:r>
              <a:rPr lang="en-US" sz="2400" dirty="0"/>
              <a:t>.</a:t>
            </a:r>
          </a:p>
          <a:p>
            <a:pPr marL="800100" lvl="1" indent="-457200">
              <a:buFont typeface="+mj-lt"/>
              <a:buAutoNum type="alphaLcPeriod"/>
            </a:pPr>
            <a:r>
              <a:rPr lang="en-US" sz="2100" dirty="0"/>
              <a:t>We assume the other person is angry and feeling insecure.</a:t>
            </a:r>
          </a:p>
          <a:p>
            <a:pPr marL="800100" lvl="1" indent="-457200">
              <a:buFont typeface="+mj-lt"/>
              <a:buAutoNum type="alphaLcPeriod"/>
            </a:pPr>
            <a:r>
              <a:rPr lang="en-US" sz="2100" dirty="0"/>
              <a:t>We tend to “avoid the hard work of trying to understand the other.”</a:t>
            </a:r>
          </a:p>
          <a:p>
            <a:pPr marL="457200" indent="-457200">
              <a:buFont typeface="+mj-lt"/>
              <a:buAutoNum type="arabicPeriod"/>
            </a:pPr>
            <a:r>
              <a:rPr lang="en-US" sz="2400" b="1" dirty="0"/>
              <a:t>Disagreement is bad</a:t>
            </a:r>
            <a:r>
              <a:rPr lang="en-US" sz="2400" dirty="0"/>
              <a:t>.</a:t>
            </a:r>
          </a:p>
          <a:p>
            <a:pPr marL="800100" lvl="1" indent="-457200">
              <a:buFont typeface="+mj-lt"/>
              <a:buAutoNum type="alphaLcPeriod"/>
            </a:pPr>
            <a:r>
              <a:rPr lang="en-US" sz="2100" dirty="0"/>
              <a:t>“Disagreement, when managed well, gets greater results than avoidance does.”</a:t>
            </a:r>
          </a:p>
          <a:p>
            <a:pPr marL="800100" lvl="1" indent="-457200">
              <a:buFont typeface="+mj-lt"/>
              <a:buAutoNum type="alphaLcPeriod"/>
            </a:pPr>
            <a:r>
              <a:rPr lang="en-US" sz="2100" dirty="0"/>
              <a:t>We assume the other person “won’t listen with an open mind.”</a:t>
            </a:r>
          </a:p>
        </p:txBody>
      </p:sp>
      <p:sp>
        <p:nvSpPr>
          <p:cNvPr id="4" name="Footer Placeholder 3">
            <a:extLst>
              <a:ext uri="{FF2B5EF4-FFF2-40B4-BE49-F238E27FC236}">
                <a16:creationId xmlns:a16="http://schemas.microsoft.com/office/drawing/2014/main" id="{9397D1D7-5EA1-7BF9-2365-72FB29E92CAE}"/>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659791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0A721-8B2A-23E9-1EC5-522D00274B33}"/>
              </a:ext>
            </a:extLst>
          </p:cNvPr>
          <p:cNvSpPr>
            <a:spLocks noGrp="1"/>
          </p:cNvSpPr>
          <p:nvPr>
            <p:ph type="title"/>
          </p:nvPr>
        </p:nvSpPr>
        <p:spPr/>
        <p:txBody>
          <a:bodyPr/>
          <a:lstStyle/>
          <a:p>
            <a:r>
              <a:rPr lang="en-US" dirty="0"/>
              <a:t>Why do we Avoid Difficult Conversations (Conflict)?</a:t>
            </a:r>
          </a:p>
        </p:txBody>
      </p:sp>
      <p:sp>
        <p:nvSpPr>
          <p:cNvPr id="3" name="Content Placeholder 2">
            <a:extLst>
              <a:ext uri="{FF2B5EF4-FFF2-40B4-BE49-F238E27FC236}">
                <a16:creationId xmlns:a16="http://schemas.microsoft.com/office/drawing/2014/main" id="{B8AF6147-4C41-71B3-59D4-B1D7E208CED3}"/>
              </a:ext>
            </a:extLst>
          </p:cNvPr>
          <p:cNvSpPr>
            <a:spLocks noGrp="1"/>
          </p:cNvSpPr>
          <p:nvPr>
            <p:ph idx="1"/>
          </p:nvPr>
        </p:nvSpPr>
        <p:spPr/>
        <p:txBody>
          <a:bodyPr>
            <a:normAutofit/>
          </a:bodyPr>
          <a:lstStyle/>
          <a:p>
            <a:pPr>
              <a:buFont typeface="Wingdings" panose="05000000000000000000" pitchFamily="2" charset="2"/>
              <a:buChar char="§"/>
            </a:pPr>
            <a:r>
              <a:rPr lang="en-US" sz="2400" dirty="0">
                <a:latin typeface="+mn-lt"/>
                <a:ea typeface="Calibri" panose="020F0502020204030204" pitchFamily="34" charset="0"/>
                <a:cs typeface="Calibri" panose="020F0502020204030204" pitchFamily="34" charset="0"/>
              </a:rPr>
              <a:t>It estimated that 70% of employees avoid having difficult conversations with their bosses, co-workers and direct reports.</a:t>
            </a:r>
          </a:p>
          <a:p>
            <a:pPr>
              <a:buFont typeface="Wingdings" panose="05000000000000000000" pitchFamily="2" charset="2"/>
              <a:buChar char="§"/>
            </a:pPr>
            <a:r>
              <a:rPr lang="en-US" sz="2400" dirty="0">
                <a:latin typeface="+mn-lt"/>
                <a:ea typeface="Calibri" panose="020F0502020204030204" pitchFamily="34" charset="0"/>
                <a:cs typeface="Calibri" panose="020F0502020204030204" pitchFamily="34" charset="0"/>
              </a:rPr>
              <a:t>Many leaders want to “be liked,” and avoid dealing with conflict situations to “keep the peace,” and maintain harmony in the workplace.</a:t>
            </a:r>
          </a:p>
          <a:p>
            <a:pPr>
              <a:buFont typeface="Wingdings" panose="05000000000000000000" pitchFamily="2" charset="2"/>
              <a:buChar char="§"/>
            </a:pPr>
            <a:r>
              <a:rPr lang="en-US" sz="2400" dirty="0">
                <a:latin typeface="+mn-lt"/>
                <a:ea typeface="Calibri" panose="020F0502020204030204" pitchFamily="34" charset="0"/>
                <a:cs typeface="Calibri" panose="020F0502020204030204" pitchFamily="34" charset="0"/>
              </a:rPr>
              <a:t>The tendency of some leaders to ignore or avoid conflict can create an organizational culture – a “culture of nice” – that minimizes the value of “straight talk” and constructive feedback</a:t>
            </a:r>
            <a:r>
              <a:rPr lang="en-US" sz="2400" dirty="0">
                <a:latin typeface="+mn-lt"/>
              </a:rPr>
              <a:t>.</a:t>
            </a:r>
          </a:p>
        </p:txBody>
      </p:sp>
      <p:sp>
        <p:nvSpPr>
          <p:cNvPr id="4" name="Footer Placeholder 3">
            <a:extLst>
              <a:ext uri="{FF2B5EF4-FFF2-40B4-BE49-F238E27FC236}">
                <a16:creationId xmlns:a16="http://schemas.microsoft.com/office/drawing/2014/main" id="{D09D9357-3BAD-0A66-0C05-45A887AFB05B}"/>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3118222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810EEA-2661-4CEA-C7FB-D7D6623E3091}"/>
              </a:ext>
            </a:extLst>
          </p:cNvPr>
          <p:cNvSpPr>
            <a:spLocks noGrp="1"/>
          </p:cNvSpPr>
          <p:nvPr>
            <p:ph type="title"/>
          </p:nvPr>
        </p:nvSpPr>
        <p:spPr>
          <a:xfrm>
            <a:off x="361507" y="138223"/>
            <a:ext cx="8079702" cy="1225139"/>
          </a:xfrm>
        </p:spPr>
        <p:txBody>
          <a:bodyPr anchor="ctr">
            <a:normAutofit/>
          </a:bodyPr>
          <a:lstStyle/>
          <a:p>
            <a:r>
              <a:rPr lang="en-US" dirty="0"/>
              <a:t>Managing Workplace Conflict</a:t>
            </a:r>
          </a:p>
        </p:txBody>
      </p:sp>
      <p:sp>
        <p:nvSpPr>
          <p:cNvPr id="11" name="Content Placeholder 6">
            <a:extLst>
              <a:ext uri="{FF2B5EF4-FFF2-40B4-BE49-F238E27FC236}">
                <a16:creationId xmlns:a16="http://schemas.microsoft.com/office/drawing/2014/main" id="{E59DADD6-80DB-748B-9B61-6541CC370E37}"/>
              </a:ext>
            </a:extLst>
          </p:cNvPr>
          <p:cNvSpPr>
            <a:spLocks noGrp="1"/>
          </p:cNvSpPr>
          <p:nvPr>
            <p:ph idx="1"/>
          </p:nvPr>
        </p:nvSpPr>
        <p:spPr>
          <a:xfrm>
            <a:off x="437264" y="1585527"/>
            <a:ext cx="8283826" cy="4617025"/>
          </a:xfrm>
        </p:spPr>
        <p:txBody>
          <a:bodyPr>
            <a:noAutofit/>
          </a:bodyPr>
          <a:lstStyle/>
          <a:p>
            <a:pPr>
              <a:buFont typeface="Wingdings" panose="05000000000000000000" pitchFamily="2" charset="2"/>
              <a:buChar char="§"/>
            </a:pPr>
            <a:r>
              <a:rPr lang="en-US" sz="2800" b="1" i="1" dirty="0"/>
              <a:t>You need to recognize the type of conflict situation in front of you (root cause)</a:t>
            </a:r>
          </a:p>
          <a:p>
            <a:pPr>
              <a:buFont typeface="Wingdings" panose="05000000000000000000" pitchFamily="2" charset="2"/>
              <a:buChar char="§"/>
            </a:pPr>
            <a:r>
              <a:rPr lang="en-US" sz="2800" b="1" i="1" dirty="0"/>
              <a:t>You need to be patient</a:t>
            </a:r>
            <a:r>
              <a:rPr lang="en-US" sz="2800" dirty="0"/>
              <a:t>:</a:t>
            </a:r>
          </a:p>
          <a:p>
            <a:pPr lvl="1">
              <a:buFont typeface="Wingdings" panose="05000000000000000000" pitchFamily="2" charset="2"/>
              <a:buChar char="ü"/>
            </a:pPr>
            <a:r>
              <a:rPr lang="en-US" sz="2400" dirty="0"/>
              <a:t>Consider your psychological filters (cognitive biases)</a:t>
            </a:r>
          </a:p>
          <a:p>
            <a:pPr lvl="1">
              <a:buFont typeface="Wingdings" panose="05000000000000000000" pitchFamily="2" charset="2"/>
              <a:buChar char="ü"/>
            </a:pPr>
            <a:r>
              <a:rPr lang="en-US" sz="2400" dirty="0"/>
              <a:t>Identify what people want/need (interests)</a:t>
            </a:r>
          </a:p>
          <a:p>
            <a:pPr lvl="1">
              <a:buFont typeface="Wingdings" panose="05000000000000000000" pitchFamily="2" charset="2"/>
              <a:buChar char="ü"/>
            </a:pPr>
            <a:r>
              <a:rPr lang="en-US" sz="2400" dirty="0"/>
              <a:t>Establish rapport (personal connection)</a:t>
            </a:r>
          </a:p>
          <a:p>
            <a:pPr>
              <a:buFont typeface="Wingdings" panose="05000000000000000000" pitchFamily="2" charset="2"/>
              <a:buChar char="§"/>
            </a:pPr>
            <a:r>
              <a:rPr lang="en-US" sz="2800" b="1" i="1" dirty="0"/>
              <a:t>You need to have good imagination</a:t>
            </a:r>
          </a:p>
          <a:p>
            <a:pPr lvl="1">
              <a:buFont typeface="Wingdings" panose="05000000000000000000" pitchFamily="2" charset="2"/>
              <a:buChar char="ü"/>
            </a:pPr>
            <a:r>
              <a:rPr lang="en-US" sz="2600" dirty="0"/>
              <a:t>Identify possible solutions</a:t>
            </a:r>
          </a:p>
          <a:p>
            <a:pPr lvl="1">
              <a:buFont typeface="Wingdings" panose="05000000000000000000" pitchFamily="2" charset="2"/>
              <a:buChar char="ü"/>
            </a:pPr>
            <a:r>
              <a:rPr lang="en-US" sz="2600" dirty="0"/>
              <a:t>Understand each person’s “world of rationality”</a:t>
            </a:r>
          </a:p>
        </p:txBody>
      </p:sp>
      <p:sp>
        <p:nvSpPr>
          <p:cNvPr id="5" name="Footer Placeholder 4">
            <a:extLst>
              <a:ext uri="{FF2B5EF4-FFF2-40B4-BE49-F238E27FC236}">
                <a16:creationId xmlns:a16="http://schemas.microsoft.com/office/drawing/2014/main" id="{27553DB7-431E-D699-2F4E-1462F1C4474F}"/>
              </a:ext>
            </a:extLst>
          </p:cNvPr>
          <p:cNvSpPr>
            <a:spLocks noGrp="1"/>
          </p:cNvSpPr>
          <p:nvPr>
            <p:ph type="ftr" sz="quarter" idx="3"/>
          </p:nvPr>
        </p:nvSpPr>
        <p:spPr>
          <a:xfrm>
            <a:off x="2126974" y="6441193"/>
            <a:ext cx="6276046" cy="365125"/>
          </a:xfrm>
        </p:spPr>
        <p:txBody>
          <a:bodyPr anchor="ctr">
            <a:normAutofit/>
          </a:bodyPr>
          <a:lstStyle/>
          <a:p>
            <a:pPr>
              <a:spcAft>
                <a:spcPts val="600"/>
              </a:spcAft>
            </a:pPr>
            <a:r>
              <a:rPr lang="en-US" dirty="0"/>
              <a:t>Tippie College of Business</a:t>
            </a:r>
          </a:p>
        </p:txBody>
      </p:sp>
    </p:spTree>
    <p:extLst>
      <p:ext uri="{BB962C8B-B14F-4D97-AF65-F5344CB8AC3E}">
        <p14:creationId xmlns:p14="http://schemas.microsoft.com/office/powerpoint/2010/main" val="3578611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4E947-F523-098D-5E8C-924814B5564E}"/>
              </a:ext>
            </a:extLst>
          </p:cNvPr>
          <p:cNvSpPr>
            <a:spLocks noGrp="1"/>
          </p:cNvSpPr>
          <p:nvPr>
            <p:ph type="title"/>
          </p:nvPr>
        </p:nvSpPr>
        <p:spPr/>
        <p:txBody>
          <a:bodyPr>
            <a:noAutofit/>
          </a:bodyPr>
          <a:lstStyle/>
          <a:p>
            <a:pPr algn="ctr"/>
            <a:r>
              <a:rPr lang="en-US" sz="3200" dirty="0"/>
              <a:t>Why is it Difficult to Determine what Other People Want?</a:t>
            </a:r>
          </a:p>
        </p:txBody>
      </p:sp>
      <p:sp>
        <p:nvSpPr>
          <p:cNvPr id="3" name="Content Placeholder 2">
            <a:extLst>
              <a:ext uri="{FF2B5EF4-FFF2-40B4-BE49-F238E27FC236}">
                <a16:creationId xmlns:a16="http://schemas.microsoft.com/office/drawing/2014/main" id="{A873E255-EE1E-EEED-414C-523379AA6E2C}"/>
              </a:ext>
            </a:extLst>
          </p:cNvPr>
          <p:cNvSpPr>
            <a:spLocks noGrp="1"/>
          </p:cNvSpPr>
          <p:nvPr>
            <p:ph idx="1"/>
          </p:nvPr>
        </p:nvSpPr>
        <p:spPr>
          <a:xfrm>
            <a:off x="628650" y="1868135"/>
            <a:ext cx="7886700" cy="4388698"/>
          </a:xfrm>
        </p:spPr>
        <p:txBody>
          <a:bodyPr/>
          <a:lstStyle/>
          <a:p>
            <a:pPr>
              <a:buFont typeface="Wingdings" panose="05000000000000000000" pitchFamily="2" charset="2"/>
              <a:buChar char="§"/>
            </a:pPr>
            <a:r>
              <a:rPr lang="en-US" sz="3200" dirty="0"/>
              <a:t>They may not trust you enough to tell you what they want.</a:t>
            </a:r>
          </a:p>
          <a:p>
            <a:pPr>
              <a:buFont typeface="Wingdings" panose="05000000000000000000" pitchFamily="2" charset="2"/>
              <a:buChar char="§"/>
            </a:pPr>
            <a:r>
              <a:rPr lang="en-US" sz="3200" dirty="0"/>
              <a:t>They may see the world differently than you do.</a:t>
            </a:r>
          </a:p>
          <a:p>
            <a:pPr>
              <a:buFont typeface="Wingdings" panose="05000000000000000000" pitchFamily="2" charset="2"/>
              <a:buChar char="§"/>
            </a:pPr>
            <a:r>
              <a:rPr lang="en-US" sz="3200" dirty="0"/>
              <a:t>They may not know or be able to clearly identify what they want.</a:t>
            </a:r>
          </a:p>
          <a:p>
            <a:pPr>
              <a:buFont typeface="Wingdings" panose="05000000000000000000" pitchFamily="2" charset="2"/>
              <a:buChar char="§"/>
            </a:pPr>
            <a:endParaRPr lang="en-US" dirty="0"/>
          </a:p>
        </p:txBody>
      </p:sp>
      <p:sp>
        <p:nvSpPr>
          <p:cNvPr id="4" name="Footer Placeholder 3">
            <a:extLst>
              <a:ext uri="{FF2B5EF4-FFF2-40B4-BE49-F238E27FC236}">
                <a16:creationId xmlns:a16="http://schemas.microsoft.com/office/drawing/2014/main" id="{E9075678-D5AE-58AA-E366-218E3E913E5E}"/>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301642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5DCCF1-90A6-EE7F-6D6E-E89F900002B6}"/>
              </a:ext>
            </a:extLst>
          </p:cNvPr>
          <p:cNvSpPr>
            <a:spLocks noGrp="1"/>
          </p:cNvSpPr>
          <p:nvPr>
            <p:ph type="title"/>
          </p:nvPr>
        </p:nvSpPr>
        <p:spPr/>
        <p:txBody>
          <a:bodyPr/>
          <a:lstStyle/>
          <a:p>
            <a:r>
              <a:rPr lang="en-US" dirty="0"/>
              <a:t>Understanding What People Want</a:t>
            </a:r>
          </a:p>
        </p:txBody>
      </p:sp>
      <p:sp>
        <p:nvSpPr>
          <p:cNvPr id="5" name="Content Placeholder 4">
            <a:extLst>
              <a:ext uri="{FF2B5EF4-FFF2-40B4-BE49-F238E27FC236}">
                <a16:creationId xmlns:a16="http://schemas.microsoft.com/office/drawing/2014/main" id="{DB5A1780-FFB2-3B82-0042-DDD81EBD88F5}"/>
              </a:ext>
            </a:extLst>
          </p:cNvPr>
          <p:cNvSpPr>
            <a:spLocks noGrp="1"/>
          </p:cNvSpPr>
          <p:nvPr>
            <p:ph idx="1"/>
          </p:nvPr>
        </p:nvSpPr>
        <p:spPr/>
        <p:txBody>
          <a:bodyPr>
            <a:normAutofit lnSpcReduction="10000"/>
          </a:bodyPr>
          <a:lstStyle/>
          <a:p>
            <a:pPr>
              <a:buFont typeface="Wingdings" panose="05000000000000000000" pitchFamily="2" charset="2"/>
              <a:buChar char="§"/>
            </a:pPr>
            <a:r>
              <a:rPr lang="en-US" sz="2800" dirty="0"/>
              <a:t>The psychological filters (cognitive biases) we use to quickly process information in a conflict situation make it difficult for us to determine what people want.</a:t>
            </a:r>
          </a:p>
          <a:p>
            <a:pPr marL="0" indent="0">
              <a:buNone/>
            </a:pPr>
            <a:endParaRPr lang="en-US" sz="2800" dirty="0"/>
          </a:p>
          <a:p>
            <a:pPr>
              <a:buFont typeface="Wingdings" panose="05000000000000000000" pitchFamily="2" charset="2"/>
              <a:buChar char="§"/>
            </a:pPr>
            <a:r>
              <a:rPr lang="en-US" sz="2800" dirty="0"/>
              <a:t>Recognizing these filters and understanding how they affect your ability to process information will help you better identify what people want and need to resolve a conflict situation.</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3225790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5DCCF1-90A6-EE7F-6D6E-E89F900002B6}"/>
              </a:ext>
            </a:extLst>
          </p:cNvPr>
          <p:cNvSpPr>
            <a:spLocks noGrp="1"/>
          </p:cNvSpPr>
          <p:nvPr>
            <p:ph type="title"/>
          </p:nvPr>
        </p:nvSpPr>
        <p:spPr>
          <a:xfrm>
            <a:off x="573044" y="365126"/>
            <a:ext cx="7886700" cy="1331865"/>
          </a:xfrm>
        </p:spPr>
        <p:txBody>
          <a:bodyPr anchor="ctr">
            <a:normAutofit/>
          </a:bodyPr>
          <a:lstStyle/>
          <a:p>
            <a:r>
              <a:rPr lang="en-US" dirty="0"/>
              <a:t>Psychological Filters</a:t>
            </a:r>
          </a:p>
        </p:txBody>
      </p:sp>
      <p:sp>
        <p:nvSpPr>
          <p:cNvPr id="13" name="Footer Placeholder 3">
            <a:extLst>
              <a:ext uri="{FF2B5EF4-FFF2-40B4-BE49-F238E27FC236}">
                <a16:creationId xmlns:a16="http://schemas.microsoft.com/office/drawing/2014/main" id="{075814DF-1194-A6A2-D587-FED7CDB26FE2}"/>
              </a:ext>
            </a:extLst>
          </p:cNvPr>
          <p:cNvSpPr>
            <a:spLocks noGrp="1"/>
          </p:cNvSpPr>
          <p:nvPr>
            <p:ph type="ftr" sz="quarter" idx="3"/>
          </p:nvPr>
        </p:nvSpPr>
        <p:spPr>
          <a:xfrm>
            <a:off x="2126974" y="6441193"/>
            <a:ext cx="6276046" cy="365125"/>
          </a:xfrm>
        </p:spPr>
        <p:txBody>
          <a:bodyPr anchor="ctr">
            <a:normAutofit/>
          </a:bodyPr>
          <a:lstStyle/>
          <a:p>
            <a:pPr>
              <a:spcAft>
                <a:spcPts val="600"/>
              </a:spcAft>
            </a:pPr>
            <a:r>
              <a:rPr lang="en-US" dirty="0"/>
              <a:t>Tippie College of Business</a:t>
            </a:r>
          </a:p>
        </p:txBody>
      </p:sp>
      <p:graphicFrame>
        <p:nvGraphicFramePr>
          <p:cNvPr id="14" name="Content Placeholder 4">
            <a:extLst>
              <a:ext uri="{FF2B5EF4-FFF2-40B4-BE49-F238E27FC236}">
                <a16:creationId xmlns:a16="http://schemas.microsoft.com/office/drawing/2014/main" id="{481AC1B7-AFC2-D5B3-0874-587F6721E5FC}"/>
              </a:ext>
            </a:extLst>
          </p:cNvPr>
          <p:cNvGraphicFramePr>
            <a:graphicFrameLocks noGrp="1"/>
          </p:cNvGraphicFramePr>
          <p:nvPr>
            <p:ph idx="1"/>
            <p:extLst>
              <p:ext uri="{D42A27DB-BD31-4B8C-83A1-F6EECF244321}">
                <p14:modId xmlns:p14="http://schemas.microsoft.com/office/powerpoint/2010/main" val="885327235"/>
              </p:ext>
            </p:extLst>
          </p:nvPr>
        </p:nvGraphicFramePr>
        <p:xfrm>
          <a:off x="628650" y="1987101"/>
          <a:ext cx="7886700" cy="401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0225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529AA-6AE5-48A4-94B6-3D72B36BA43F}"/>
              </a:ext>
            </a:extLst>
          </p:cNvPr>
          <p:cNvSpPr>
            <a:spLocks noGrp="1"/>
          </p:cNvSpPr>
          <p:nvPr>
            <p:ph type="title"/>
          </p:nvPr>
        </p:nvSpPr>
        <p:spPr/>
        <p:txBody>
          <a:bodyPr/>
          <a:lstStyle/>
          <a:p>
            <a:r>
              <a:rPr lang="en-US" dirty="0"/>
              <a:t>What are Interests?</a:t>
            </a:r>
          </a:p>
        </p:txBody>
      </p:sp>
      <p:sp>
        <p:nvSpPr>
          <p:cNvPr id="3" name="Content Placeholder 2">
            <a:extLst>
              <a:ext uri="{FF2B5EF4-FFF2-40B4-BE49-F238E27FC236}">
                <a16:creationId xmlns:a16="http://schemas.microsoft.com/office/drawing/2014/main" id="{D5511D04-C45D-409C-82D0-99F88AC5D317}"/>
              </a:ext>
            </a:extLst>
          </p:cNvPr>
          <p:cNvSpPr>
            <a:spLocks noGrp="1"/>
          </p:cNvSpPr>
          <p:nvPr>
            <p:ph idx="1"/>
          </p:nvPr>
        </p:nvSpPr>
        <p:spPr>
          <a:xfrm>
            <a:off x="491490" y="1785999"/>
            <a:ext cx="8161020" cy="4388698"/>
          </a:xfrm>
        </p:spPr>
        <p:txBody>
          <a:bodyPr>
            <a:noAutofit/>
          </a:bodyPr>
          <a:lstStyle/>
          <a:p>
            <a:pPr>
              <a:buFont typeface="Wingdings" panose="05000000000000000000" pitchFamily="2" charset="2"/>
              <a:buChar char="§"/>
            </a:pPr>
            <a:r>
              <a:rPr lang="en-US" sz="2800" dirty="0">
                <a:latin typeface="+mn-lt"/>
              </a:rPr>
              <a:t>“Interests” are the underlying reasons for what people in a conflict situation say they want or need.</a:t>
            </a:r>
          </a:p>
          <a:p>
            <a:pPr>
              <a:buFont typeface="Wingdings" panose="05000000000000000000" pitchFamily="2" charset="2"/>
              <a:buChar char="§"/>
            </a:pPr>
            <a:r>
              <a:rPr lang="en-US" sz="2800" dirty="0">
                <a:latin typeface="+mn-lt"/>
              </a:rPr>
              <a:t>People in a conflict situation are not always clear about what they say they want.</a:t>
            </a:r>
          </a:p>
          <a:p>
            <a:pPr>
              <a:buFont typeface="Wingdings" panose="05000000000000000000" pitchFamily="2" charset="2"/>
              <a:buChar char="§"/>
            </a:pPr>
            <a:r>
              <a:rPr lang="en-US" sz="2800" dirty="0">
                <a:latin typeface="+mn-lt"/>
              </a:rPr>
              <a:t>Psychological filters may lead people in a conflict situation to inaccurately say what they want or need – their interests. </a:t>
            </a:r>
            <a:br>
              <a:rPr lang="en-US" sz="2800" dirty="0">
                <a:latin typeface="+mn-lt"/>
              </a:rPr>
            </a:br>
            <a:r>
              <a:rPr lang="en-US" sz="2800" dirty="0">
                <a:latin typeface="+mn-lt"/>
              </a:rPr>
              <a:t> </a:t>
            </a:r>
          </a:p>
        </p:txBody>
      </p:sp>
    </p:spTree>
    <p:extLst>
      <p:ext uri="{BB962C8B-B14F-4D97-AF65-F5344CB8AC3E}">
        <p14:creationId xmlns:p14="http://schemas.microsoft.com/office/powerpoint/2010/main" val="3406285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FE90D-A493-E267-437D-DD5AD02F7AB7}"/>
              </a:ext>
            </a:extLst>
          </p:cNvPr>
          <p:cNvSpPr>
            <a:spLocks noGrp="1"/>
          </p:cNvSpPr>
          <p:nvPr>
            <p:ph type="title"/>
          </p:nvPr>
        </p:nvSpPr>
        <p:spPr/>
        <p:txBody>
          <a:bodyPr anchor="ctr">
            <a:normAutofit/>
          </a:bodyPr>
          <a:lstStyle/>
          <a:p>
            <a:r>
              <a:rPr lang="en-US" sz="4000" dirty="0"/>
              <a:t>Types of Interests</a:t>
            </a:r>
          </a:p>
        </p:txBody>
      </p:sp>
      <p:graphicFrame>
        <p:nvGraphicFramePr>
          <p:cNvPr id="5" name="Content Placeholder 2">
            <a:extLst>
              <a:ext uri="{FF2B5EF4-FFF2-40B4-BE49-F238E27FC236}">
                <a16:creationId xmlns:a16="http://schemas.microsoft.com/office/drawing/2014/main" id="{027239E7-2EBD-A877-D56F-91606FE9BDE0}"/>
              </a:ext>
            </a:extLst>
          </p:cNvPr>
          <p:cNvGraphicFramePr>
            <a:graphicFrameLocks noGrp="1"/>
          </p:cNvGraphicFramePr>
          <p:nvPr>
            <p:ph idx="1"/>
            <p:extLst>
              <p:ext uri="{D42A27DB-BD31-4B8C-83A1-F6EECF244321}">
                <p14:modId xmlns:p14="http://schemas.microsoft.com/office/powerpoint/2010/main" val="3758542631"/>
              </p:ext>
            </p:extLst>
          </p:nvPr>
        </p:nvGraphicFramePr>
        <p:xfrm>
          <a:off x="628650" y="1592263"/>
          <a:ext cx="7886700" cy="4387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9452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6B5C3-9B59-1790-61FA-43C9208386A9}"/>
              </a:ext>
            </a:extLst>
          </p:cNvPr>
          <p:cNvSpPr>
            <a:spLocks noGrp="1"/>
          </p:cNvSpPr>
          <p:nvPr>
            <p:ph type="title"/>
          </p:nvPr>
        </p:nvSpPr>
        <p:spPr/>
        <p:txBody>
          <a:bodyPr/>
          <a:lstStyle/>
          <a:p>
            <a:r>
              <a:rPr lang="en-US" dirty="0"/>
              <a:t>Today’s Presentation</a:t>
            </a:r>
          </a:p>
        </p:txBody>
      </p:sp>
      <p:sp>
        <p:nvSpPr>
          <p:cNvPr id="3" name="Content Placeholder 2">
            <a:extLst>
              <a:ext uri="{FF2B5EF4-FFF2-40B4-BE49-F238E27FC236}">
                <a16:creationId xmlns:a16="http://schemas.microsoft.com/office/drawing/2014/main" id="{6D898884-EE34-1298-DC81-8269E27C4226}"/>
              </a:ext>
            </a:extLst>
          </p:cNvPr>
          <p:cNvSpPr>
            <a:spLocks noGrp="1"/>
          </p:cNvSpPr>
          <p:nvPr>
            <p:ph idx="1"/>
          </p:nvPr>
        </p:nvSpPr>
        <p:spPr/>
        <p:txBody>
          <a:bodyPr/>
          <a:lstStyle/>
          <a:p>
            <a:pPr>
              <a:buFont typeface="Wingdings" panose="05000000000000000000" pitchFamily="2" charset="2"/>
              <a:buChar char="§"/>
            </a:pPr>
            <a:r>
              <a:rPr lang="en-US" sz="2800" dirty="0"/>
              <a:t>Defining conflict.</a:t>
            </a:r>
          </a:p>
          <a:p>
            <a:pPr>
              <a:buFont typeface="Wingdings" panose="05000000000000000000" pitchFamily="2" charset="2"/>
              <a:buChar char="§"/>
            </a:pPr>
            <a:r>
              <a:rPr lang="en-US" sz="2800" dirty="0"/>
              <a:t>Identifying the “good” and “bad” of conflict.</a:t>
            </a:r>
          </a:p>
          <a:p>
            <a:pPr>
              <a:buFont typeface="Wingdings" panose="05000000000000000000" pitchFamily="2" charset="2"/>
              <a:buChar char="§"/>
            </a:pPr>
            <a:r>
              <a:rPr lang="en-US" sz="2800" dirty="0"/>
              <a:t>Reviewing different types and sources of conflict.</a:t>
            </a:r>
          </a:p>
          <a:p>
            <a:pPr>
              <a:buFont typeface="Wingdings" panose="05000000000000000000" pitchFamily="2" charset="2"/>
              <a:buChar char="§"/>
            </a:pPr>
            <a:r>
              <a:rPr lang="en-US" sz="2800" dirty="0"/>
              <a:t>Discussing the type of interests present in a conflict situation.</a:t>
            </a:r>
          </a:p>
          <a:p>
            <a:pPr>
              <a:buFont typeface="Wingdings" panose="05000000000000000000" pitchFamily="2" charset="2"/>
              <a:buChar char="§"/>
            </a:pPr>
            <a:r>
              <a:rPr lang="en-US" sz="2800" dirty="0"/>
              <a:t>Applying an interests-based approach to manage conflict situations in clinical settings.</a:t>
            </a:r>
          </a:p>
          <a:p>
            <a:pPr>
              <a:buFont typeface="Wingdings" panose="05000000000000000000" pitchFamily="2" charset="2"/>
              <a:buChar char="§"/>
            </a:pPr>
            <a:endParaRPr lang="en-US" dirty="0"/>
          </a:p>
        </p:txBody>
      </p:sp>
      <p:sp>
        <p:nvSpPr>
          <p:cNvPr id="4" name="Footer Placeholder 3">
            <a:extLst>
              <a:ext uri="{FF2B5EF4-FFF2-40B4-BE49-F238E27FC236}">
                <a16:creationId xmlns:a16="http://schemas.microsoft.com/office/drawing/2014/main" id="{0D34D9C1-84C0-CEB5-124D-12E0ED2C1524}"/>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1118510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9373"/>
            <a:ext cx="7886700" cy="869089"/>
          </a:xfrm>
        </p:spPr>
        <p:txBody>
          <a:bodyPr>
            <a:normAutofit fontScale="90000"/>
          </a:bodyPr>
          <a:lstStyle/>
          <a:p>
            <a:r>
              <a:rPr lang="en-US" sz="3600" b="1" dirty="0">
                <a:latin typeface="+mj-lt"/>
                <a:cs typeface="Times New Roman" panose="02020603050405020304" pitchFamily="18" charset="0"/>
              </a:rPr>
              <a:t>How can we Know what Other People Want?</a:t>
            </a:r>
          </a:p>
        </p:txBody>
      </p:sp>
      <p:sp>
        <p:nvSpPr>
          <p:cNvPr id="3" name="Content Placeholder 2"/>
          <p:cNvSpPr>
            <a:spLocks noGrp="1"/>
          </p:cNvSpPr>
          <p:nvPr>
            <p:ph idx="1"/>
          </p:nvPr>
        </p:nvSpPr>
        <p:spPr>
          <a:xfrm>
            <a:off x="628650" y="1975029"/>
            <a:ext cx="7886700" cy="4388698"/>
          </a:xfrm>
        </p:spPr>
        <p:txBody>
          <a:bodyPr>
            <a:normAutofit/>
          </a:bodyPr>
          <a:lstStyle/>
          <a:p>
            <a:pPr>
              <a:lnSpc>
                <a:spcPct val="80000"/>
              </a:lnSpc>
              <a:buFont typeface="Wingdings" panose="05000000000000000000" pitchFamily="2" charset="2"/>
              <a:buChar char="§"/>
            </a:pPr>
            <a:r>
              <a:rPr lang="en-US" sz="2800" dirty="0">
                <a:latin typeface="+mn-lt"/>
                <a:cs typeface="Times New Roman" pitchFamily="18" charset="0"/>
              </a:rPr>
              <a:t>Conflict management requires an understanding of the different </a:t>
            </a:r>
            <a:r>
              <a:rPr lang="en-US" sz="2800" b="1" dirty="0">
                <a:solidFill>
                  <a:srgbClr val="0070C0"/>
                </a:solidFill>
                <a:latin typeface="+mn-lt"/>
                <a:cs typeface="Times New Roman" pitchFamily="18" charset="0"/>
              </a:rPr>
              <a:t>interests</a:t>
            </a:r>
            <a:r>
              <a:rPr lang="en-US" sz="2800" dirty="0">
                <a:latin typeface="+mn-lt"/>
                <a:cs typeface="Times New Roman" pitchFamily="18" charset="0"/>
              </a:rPr>
              <a:t> present in the conflict situation. </a:t>
            </a:r>
          </a:p>
          <a:p>
            <a:pPr>
              <a:lnSpc>
                <a:spcPct val="80000"/>
              </a:lnSpc>
              <a:buFont typeface="Wingdings" panose="05000000000000000000" pitchFamily="2" charset="2"/>
              <a:buChar char="§"/>
            </a:pPr>
            <a:endParaRPr lang="en-US" sz="2800" dirty="0">
              <a:latin typeface="+mn-lt"/>
              <a:cs typeface="Times New Roman" pitchFamily="18" charset="0"/>
            </a:endParaRPr>
          </a:p>
          <a:p>
            <a:pPr>
              <a:lnSpc>
                <a:spcPct val="80000"/>
              </a:lnSpc>
              <a:buFont typeface="Wingdings" panose="05000000000000000000" pitchFamily="2" charset="2"/>
              <a:buChar char="§"/>
            </a:pPr>
            <a:r>
              <a:rPr lang="en-US" sz="2800" dirty="0">
                <a:latin typeface="+mn-lt"/>
                <a:cs typeface="Times New Roman" pitchFamily="18" charset="0"/>
              </a:rPr>
              <a:t>It is sometimes difficult to identify interests (theirs and ours) because of the way we use our pre-existing  thoughts and assumptions to process information (</a:t>
            </a:r>
            <a:r>
              <a:rPr lang="en-US" sz="2800" b="1" dirty="0">
                <a:solidFill>
                  <a:srgbClr val="0070C0"/>
                </a:solidFill>
                <a:latin typeface="+mn-lt"/>
                <a:cs typeface="Times New Roman" pitchFamily="18" charset="0"/>
              </a:rPr>
              <a:t>cognitive</a:t>
            </a:r>
            <a:r>
              <a:rPr lang="en-US" sz="2800" dirty="0">
                <a:latin typeface="+mn-lt"/>
                <a:cs typeface="Times New Roman" pitchFamily="18" charset="0"/>
              </a:rPr>
              <a:t> </a:t>
            </a:r>
            <a:r>
              <a:rPr lang="en-US" sz="2800" b="1" dirty="0">
                <a:solidFill>
                  <a:srgbClr val="0070C0"/>
                </a:solidFill>
                <a:latin typeface="+mn-lt"/>
                <a:cs typeface="Times New Roman" pitchFamily="18" charset="0"/>
              </a:rPr>
              <a:t>bias and filters</a:t>
            </a:r>
            <a:r>
              <a:rPr lang="en-US" sz="2800" dirty="0">
                <a:latin typeface="+mn-lt"/>
                <a:cs typeface="Times New Roman" pitchFamily="18" charset="0"/>
              </a:rPr>
              <a:t>).</a:t>
            </a:r>
          </a:p>
          <a:p>
            <a:pPr marL="0" indent="0">
              <a:buNone/>
            </a:pPr>
            <a:endParaRPr lang="en-US" dirty="0"/>
          </a:p>
        </p:txBody>
      </p:sp>
    </p:spTree>
    <p:extLst>
      <p:ext uri="{BB962C8B-B14F-4D97-AF65-F5344CB8AC3E}">
        <p14:creationId xmlns:p14="http://schemas.microsoft.com/office/powerpoint/2010/main" val="1766063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E8901-CD78-2B18-84BB-B0CFABF35672}"/>
              </a:ext>
            </a:extLst>
          </p:cNvPr>
          <p:cNvSpPr>
            <a:spLocks noGrp="1"/>
          </p:cNvSpPr>
          <p:nvPr>
            <p:ph type="title"/>
          </p:nvPr>
        </p:nvSpPr>
        <p:spPr>
          <a:xfrm>
            <a:off x="554509" y="272988"/>
            <a:ext cx="7886700" cy="869089"/>
          </a:xfrm>
        </p:spPr>
        <p:txBody>
          <a:bodyPr>
            <a:normAutofit fontScale="90000"/>
          </a:bodyPr>
          <a:lstStyle/>
          <a:p>
            <a:r>
              <a:rPr lang="en-US" dirty="0"/>
              <a:t>Identifying what People Want - Guidelines</a:t>
            </a:r>
          </a:p>
        </p:txBody>
      </p:sp>
      <p:sp>
        <p:nvSpPr>
          <p:cNvPr id="3" name="Content Placeholder 2">
            <a:extLst>
              <a:ext uri="{FF2B5EF4-FFF2-40B4-BE49-F238E27FC236}">
                <a16:creationId xmlns:a16="http://schemas.microsoft.com/office/drawing/2014/main" id="{D478221F-F963-D551-F33C-80FCD8FEC5C0}"/>
              </a:ext>
            </a:extLst>
          </p:cNvPr>
          <p:cNvSpPr>
            <a:spLocks noGrp="1"/>
          </p:cNvSpPr>
          <p:nvPr>
            <p:ph idx="1"/>
          </p:nvPr>
        </p:nvSpPr>
        <p:spPr>
          <a:xfrm>
            <a:off x="516320" y="1298391"/>
            <a:ext cx="7886700" cy="4388698"/>
          </a:xfrm>
        </p:spPr>
        <p:txBody>
          <a:bodyPr>
            <a:noAutofit/>
          </a:bodyPr>
          <a:lstStyle/>
          <a:p>
            <a:pPr>
              <a:buFont typeface="Wingdings" panose="05000000000000000000" pitchFamily="2" charset="2"/>
              <a:buChar char="§"/>
            </a:pPr>
            <a:r>
              <a:rPr lang="en-US" sz="2400" dirty="0"/>
              <a:t>Be patient and demonstrate that the other person’s time is important to you.</a:t>
            </a:r>
          </a:p>
          <a:p>
            <a:pPr>
              <a:buFont typeface="Wingdings" panose="05000000000000000000" pitchFamily="2" charset="2"/>
              <a:buChar char="§"/>
            </a:pPr>
            <a:r>
              <a:rPr lang="en-US" sz="2400" dirty="0"/>
              <a:t>Ask “why” questions to better understand the other person’s interests.  Think about how your psychological filters may affect what you hear and identify the type of interests (tangible and intangible) reported by the other person.</a:t>
            </a:r>
          </a:p>
          <a:p>
            <a:pPr>
              <a:buFont typeface="Wingdings" panose="05000000000000000000" pitchFamily="2" charset="2"/>
              <a:buChar char="§"/>
            </a:pPr>
            <a:r>
              <a:rPr lang="en-US" sz="2400" dirty="0"/>
              <a:t>Be genuinely interested in what the other person has to say and pay attention to their actions (</a:t>
            </a:r>
            <a:r>
              <a:rPr lang="en-US" sz="2400" b="1" i="1" dirty="0"/>
              <a:t>watch body language</a:t>
            </a:r>
            <a:r>
              <a:rPr lang="en-US" sz="2400" dirty="0"/>
              <a:t>).</a:t>
            </a:r>
          </a:p>
          <a:p>
            <a:pPr>
              <a:buFont typeface="Wingdings" panose="05000000000000000000" pitchFamily="2" charset="2"/>
              <a:buChar char="§"/>
            </a:pPr>
            <a:r>
              <a:rPr lang="en-US" sz="2400" dirty="0"/>
              <a:t>Be empathetic – try to understand things from the other person’s perspective. </a:t>
            </a:r>
          </a:p>
        </p:txBody>
      </p:sp>
      <p:sp>
        <p:nvSpPr>
          <p:cNvPr id="4" name="Footer Placeholder 3">
            <a:extLst>
              <a:ext uri="{FF2B5EF4-FFF2-40B4-BE49-F238E27FC236}">
                <a16:creationId xmlns:a16="http://schemas.microsoft.com/office/drawing/2014/main" id="{69E39573-63ED-8A62-961F-A1365C7B7306}"/>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2705469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8B91BD-F1B0-DA12-4690-D065C2A31605}"/>
              </a:ext>
            </a:extLst>
          </p:cNvPr>
          <p:cNvSpPr>
            <a:spLocks noGrp="1"/>
          </p:cNvSpPr>
          <p:nvPr>
            <p:ph type="ctrTitle"/>
          </p:nvPr>
        </p:nvSpPr>
        <p:spPr>
          <a:xfrm>
            <a:off x="628648" y="2677625"/>
            <a:ext cx="7760439" cy="2065825"/>
          </a:xfrm>
        </p:spPr>
        <p:txBody>
          <a:bodyPr>
            <a:normAutofit/>
          </a:bodyPr>
          <a:lstStyle/>
          <a:p>
            <a:r>
              <a:rPr lang="en-US" dirty="0"/>
              <a:t>Examples of Conflict Situations in Clinical Settings (Application)</a:t>
            </a:r>
          </a:p>
        </p:txBody>
      </p:sp>
      <p:sp>
        <p:nvSpPr>
          <p:cNvPr id="4" name="Footer Placeholder 3">
            <a:extLst>
              <a:ext uri="{FF2B5EF4-FFF2-40B4-BE49-F238E27FC236}">
                <a16:creationId xmlns:a16="http://schemas.microsoft.com/office/drawing/2014/main" id="{913F229D-B644-CC5C-5DA3-C81AF60DA1D0}"/>
              </a:ext>
            </a:extLst>
          </p:cNvPr>
          <p:cNvSpPr>
            <a:spLocks noGrp="1"/>
          </p:cNvSpPr>
          <p:nvPr>
            <p:ph type="ftr" sz="quarter" idx="4294967295"/>
          </p:nvPr>
        </p:nvSpPr>
        <p:spPr>
          <a:xfrm>
            <a:off x="2868613" y="6440488"/>
            <a:ext cx="6275387" cy="365125"/>
          </a:xfrm>
          <a:prstGeom prst="rect">
            <a:avLst/>
          </a:prstGeom>
        </p:spPr>
        <p:txBody>
          <a:bodyPr/>
          <a:lstStyle/>
          <a:p>
            <a:r>
              <a:rPr lang="en-US" dirty="0"/>
              <a:t>Tippie College of Business</a:t>
            </a:r>
          </a:p>
        </p:txBody>
      </p:sp>
    </p:spTree>
    <p:extLst>
      <p:ext uri="{BB962C8B-B14F-4D97-AF65-F5344CB8AC3E}">
        <p14:creationId xmlns:p14="http://schemas.microsoft.com/office/powerpoint/2010/main" val="1667923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48E33-5F5D-780D-BF41-DA35C9A1B502}"/>
              </a:ext>
            </a:extLst>
          </p:cNvPr>
          <p:cNvSpPr>
            <a:spLocks noGrp="1"/>
          </p:cNvSpPr>
          <p:nvPr>
            <p:ph type="title"/>
          </p:nvPr>
        </p:nvSpPr>
        <p:spPr>
          <a:xfrm>
            <a:off x="516320" y="219953"/>
            <a:ext cx="7886700" cy="869089"/>
          </a:xfrm>
        </p:spPr>
        <p:txBody>
          <a:bodyPr>
            <a:normAutofit fontScale="90000"/>
          </a:bodyPr>
          <a:lstStyle/>
          <a:p>
            <a:r>
              <a:rPr lang="en-US" dirty="0"/>
              <a:t>Conflict Situations in Clinical Settings</a:t>
            </a:r>
          </a:p>
        </p:txBody>
      </p:sp>
      <p:sp>
        <p:nvSpPr>
          <p:cNvPr id="3" name="Content Placeholder 2">
            <a:extLst>
              <a:ext uri="{FF2B5EF4-FFF2-40B4-BE49-F238E27FC236}">
                <a16:creationId xmlns:a16="http://schemas.microsoft.com/office/drawing/2014/main" id="{3A61B062-FAD6-5A62-C659-04840058F7CA}"/>
              </a:ext>
            </a:extLst>
          </p:cNvPr>
          <p:cNvSpPr>
            <a:spLocks noGrp="1"/>
          </p:cNvSpPr>
          <p:nvPr>
            <p:ph idx="1"/>
          </p:nvPr>
        </p:nvSpPr>
        <p:spPr>
          <a:xfrm>
            <a:off x="554509" y="1234651"/>
            <a:ext cx="7886700" cy="4388698"/>
          </a:xfrm>
        </p:spPr>
        <p:txBody>
          <a:bodyPr>
            <a:normAutofit lnSpcReduction="10000"/>
          </a:bodyPr>
          <a:lstStyle/>
          <a:p>
            <a:pPr>
              <a:buFont typeface="Wingdings" panose="05000000000000000000" pitchFamily="2" charset="2"/>
              <a:buChar char="§"/>
            </a:pPr>
            <a:r>
              <a:rPr lang="en-US" dirty="0"/>
              <a:t>Patient care is delivered through interdependent teams of health care professionals.  The patient experience is affected by how well the teams work together.</a:t>
            </a:r>
          </a:p>
          <a:p>
            <a:pPr marL="0" indent="0">
              <a:buNone/>
            </a:pPr>
            <a:endParaRPr lang="en-US" dirty="0"/>
          </a:p>
          <a:p>
            <a:pPr>
              <a:buFont typeface="Wingdings" panose="05000000000000000000" pitchFamily="2" charset="2"/>
              <a:buChar char="§"/>
            </a:pPr>
            <a:r>
              <a:rPr lang="en-US" dirty="0"/>
              <a:t>Different generations (Baby Boomers, Gen X, Millennials and  Gen Z) may have value differences and different expectations about their work experiences.</a:t>
            </a:r>
          </a:p>
          <a:p>
            <a:pPr marL="0" indent="0">
              <a:buNone/>
            </a:pPr>
            <a:endParaRPr lang="en-US" dirty="0"/>
          </a:p>
          <a:p>
            <a:pPr>
              <a:buFont typeface="Wingdings" panose="05000000000000000000" pitchFamily="2" charset="2"/>
              <a:buChar char="§"/>
            </a:pPr>
            <a:r>
              <a:rPr lang="en-US" dirty="0"/>
              <a:t>While tangible interests (compensation, flexible work schedules, etc.) are important, intangible interests (respect, recognition and the opportunity to “be heard”) may be more important in terms of staff retention, building a safety culture and patient care.</a:t>
            </a:r>
          </a:p>
          <a:p>
            <a:pPr>
              <a:buFont typeface="Wingdings" panose="05000000000000000000" pitchFamily="2" charset="2"/>
              <a:buChar char="§"/>
            </a:pPr>
            <a:endParaRPr lang="en-US" dirty="0"/>
          </a:p>
        </p:txBody>
      </p:sp>
      <p:sp>
        <p:nvSpPr>
          <p:cNvPr id="4" name="Footer Placeholder 3">
            <a:extLst>
              <a:ext uri="{FF2B5EF4-FFF2-40B4-BE49-F238E27FC236}">
                <a16:creationId xmlns:a16="http://schemas.microsoft.com/office/drawing/2014/main" id="{9F537AA9-4C4B-C6BB-4177-CFB76DCDD721}"/>
              </a:ext>
            </a:extLst>
          </p:cNvPr>
          <p:cNvSpPr>
            <a:spLocks noGrp="1"/>
          </p:cNvSpPr>
          <p:nvPr>
            <p:ph type="ftr" sz="quarter" idx="3"/>
          </p:nvPr>
        </p:nvSpPr>
        <p:spPr>
          <a:xfrm>
            <a:off x="1566904" y="5586395"/>
            <a:ext cx="6276046" cy="365125"/>
          </a:xfrm>
        </p:spPr>
        <p:txBody>
          <a:bodyPr/>
          <a:lstStyle/>
          <a:p>
            <a:r>
              <a:rPr lang="en-US"/>
              <a:t>Tippie College of Business</a:t>
            </a:r>
            <a:endParaRPr lang="en-US" dirty="0"/>
          </a:p>
        </p:txBody>
      </p:sp>
    </p:spTree>
    <p:extLst>
      <p:ext uri="{BB962C8B-B14F-4D97-AF65-F5344CB8AC3E}">
        <p14:creationId xmlns:p14="http://schemas.microsoft.com/office/powerpoint/2010/main" val="1483639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C0718-1514-D4DE-DAF1-142BA12370F9}"/>
              </a:ext>
            </a:extLst>
          </p:cNvPr>
          <p:cNvSpPr>
            <a:spLocks noGrp="1"/>
          </p:cNvSpPr>
          <p:nvPr>
            <p:ph type="title"/>
          </p:nvPr>
        </p:nvSpPr>
        <p:spPr>
          <a:xfrm>
            <a:off x="516320" y="311393"/>
            <a:ext cx="7886700" cy="869089"/>
          </a:xfrm>
        </p:spPr>
        <p:txBody>
          <a:bodyPr>
            <a:normAutofit fontScale="90000"/>
          </a:bodyPr>
          <a:lstStyle/>
          <a:p>
            <a:r>
              <a:rPr lang="en-US" dirty="0"/>
              <a:t>Conflict Situations in Clinical Settings (Continued)</a:t>
            </a:r>
          </a:p>
        </p:txBody>
      </p:sp>
      <p:sp>
        <p:nvSpPr>
          <p:cNvPr id="4" name="Footer Placeholder 3">
            <a:extLst>
              <a:ext uri="{FF2B5EF4-FFF2-40B4-BE49-F238E27FC236}">
                <a16:creationId xmlns:a16="http://schemas.microsoft.com/office/drawing/2014/main" id="{0D7A2885-6725-A033-BF33-F965EC69E814}"/>
              </a:ext>
            </a:extLst>
          </p:cNvPr>
          <p:cNvSpPr>
            <a:spLocks noGrp="1"/>
          </p:cNvSpPr>
          <p:nvPr>
            <p:ph type="ftr" sz="quarter" idx="3"/>
          </p:nvPr>
        </p:nvSpPr>
        <p:spPr/>
        <p:txBody>
          <a:bodyPr/>
          <a:lstStyle/>
          <a:p>
            <a:r>
              <a:rPr lang="en-US"/>
              <a:t>Tippie College of Business</a:t>
            </a:r>
            <a:endParaRPr lang="en-US" dirty="0"/>
          </a:p>
        </p:txBody>
      </p:sp>
      <p:pic>
        <p:nvPicPr>
          <p:cNvPr id="6" name="Picture 5">
            <a:extLst>
              <a:ext uri="{FF2B5EF4-FFF2-40B4-BE49-F238E27FC236}">
                <a16:creationId xmlns:a16="http://schemas.microsoft.com/office/drawing/2014/main" id="{4903D772-6F2C-74CF-523B-397F0558D6FD}"/>
              </a:ext>
            </a:extLst>
          </p:cNvPr>
          <p:cNvPicPr>
            <a:picLocks noChangeAspect="1"/>
          </p:cNvPicPr>
          <p:nvPr/>
        </p:nvPicPr>
        <p:blipFill>
          <a:blip r:embed="rId3"/>
          <a:stretch>
            <a:fillRect/>
          </a:stretch>
        </p:blipFill>
        <p:spPr>
          <a:xfrm rot="21395438">
            <a:off x="215899" y="1591094"/>
            <a:ext cx="8712201" cy="2286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C89E8FDC-F82B-DA41-1748-53CAC3B09D1A}"/>
              </a:ext>
            </a:extLst>
          </p:cNvPr>
          <p:cNvPicPr>
            <a:picLocks noChangeAspect="1"/>
          </p:cNvPicPr>
          <p:nvPr/>
        </p:nvPicPr>
        <p:blipFill>
          <a:blip r:embed="rId4"/>
          <a:stretch>
            <a:fillRect/>
          </a:stretch>
        </p:blipFill>
        <p:spPr>
          <a:xfrm>
            <a:off x="3414343" y="4368369"/>
            <a:ext cx="5287113" cy="18385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90612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32563-6791-67C9-7ECA-5A77DF84570C}"/>
              </a:ext>
            </a:extLst>
          </p:cNvPr>
          <p:cNvSpPr>
            <a:spLocks noGrp="1"/>
          </p:cNvSpPr>
          <p:nvPr>
            <p:ph type="title"/>
          </p:nvPr>
        </p:nvSpPr>
        <p:spPr>
          <a:xfrm>
            <a:off x="628650" y="339128"/>
            <a:ext cx="7886700" cy="869089"/>
          </a:xfrm>
        </p:spPr>
        <p:txBody>
          <a:bodyPr>
            <a:normAutofit fontScale="90000"/>
          </a:bodyPr>
          <a:lstStyle/>
          <a:p>
            <a:r>
              <a:rPr lang="en-US" dirty="0"/>
              <a:t>Taking an Interests-Based Approach to Effectively Manage Conflict</a:t>
            </a:r>
          </a:p>
        </p:txBody>
      </p:sp>
      <p:sp>
        <p:nvSpPr>
          <p:cNvPr id="3" name="Content Placeholder 2">
            <a:extLst>
              <a:ext uri="{FF2B5EF4-FFF2-40B4-BE49-F238E27FC236}">
                <a16:creationId xmlns:a16="http://schemas.microsoft.com/office/drawing/2014/main" id="{3401E556-322B-7EA3-014E-82613021ECB6}"/>
              </a:ext>
            </a:extLst>
          </p:cNvPr>
          <p:cNvSpPr>
            <a:spLocks noGrp="1"/>
          </p:cNvSpPr>
          <p:nvPr>
            <p:ph idx="1"/>
          </p:nvPr>
        </p:nvSpPr>
        <p:spPr>
          <a:xfrm>
            <a:off x="447040" y="1445818"/>
            <a:ext cx="8068310" cy="4863542"/>
          </a:xfrm>
        </p:spPr>
        <p:txBody>
          <a:bodyPr>
            <a:noAutofit/>
          </a:bodyPr>
          <a:lstStyle/>
          <a:p>
            <a:pPr>
              <a:buFont typeface="Wingdings" panose="05000000000000000000" pitchFamily="2" charset="2"/>
              <a:buChar char="§"/>
            </a:pPr>
            <a:r>
              <a:rPr lang="en-US" sz="2700" dirty="0">
                <a:latin typeface="+mn-lt"/>
              </a:rPr>
              <a:t>Identify the sources and types of conflict.</a:t>
            </a:r>
          </a:p>
          <a:p>
            <a:pPr>
              <a:buFont typeface="Wingdings" panose="05000000000000000000" pitchFamily="2" charset="2"/>
              <a:buChar char="§"/>
            </a:pPr>
            <a:r>
              <a:rPr lang="en-US" sz="2700" dirty="0">
                <a:latin typeface="+mn-lt"/>
              </a:rPr>
              <a:t>Establish rapport (a personal connection) with the other person(s).</a:t>
            </a:r>
          </a:p>
          <a:p>
            <a:pPr>
              <a:buFont typeface="Wingdings" panose="05000000000000000000" pitchFamily="2" charset="2"/>
              <a:buChar char="§"/>
            </a:pPr>
            <a:r>
              <a:rPr lang="en-US" sz="2700" dirty="0">
                <a:latin typeface="+mn-lt"/>
              </a:rPr>
              <a:t>Determine the interests of the individuals involved in the conflict situation.</a:t>
            </a:r>
          </a:p>
          <a:p>
            <a:pPr>
              <a:buFont typeface="Wingdings" panose="05000000000000000000" pitchFamily="2" charset="2"/>
              <a:buChar char="§"/>
            </a:pPr>
            <a:r>
              <a:rPr lang="en-US" sz="2700" dirty="0">
                <a:latin typeface="+mn-lt"/>
              </a:rPr>
              <a:t>Engage individuals in clarifying interests and finding joint solutions (</a:t>
            </a:r>
            <a:r>
              <a:rPr lang="en-US" sz="2700" b="1" dirty="0">
                <a:solidFill>
                  <a:srgbClr val="0070C0"/>
                </a:solidFill>
                <a:latin typeface="+mn-lt"/>
              </a:rPr>
              <a:t>through negotiation or mediation</a:t>
            </a:r>
            <a:r>
              <a:rPr lang="en-US" sz="2700" dirty="0">
                <a:latin typeface="+mn-lt"/>
              </a:rPr>
              <a:t>).</a:t>
            </a:r>
          </a:p>
          <a:p>
            <a:pPr>
              <a:buFont typeface="Wingdings" panose="05000000000000000000" pitchFamily="2" charset="2"/>
              <a:buChar char="§"/>
            </a:pPr>
            <a:r>
              <a:rPr lang="en-US" sz="2700" dirty="0">
                <a:latin typeface="+mn-lt"/>
              </a:rPr>
              <a:t>Build support for and implement an agreed-upon solution.</a:t>
            </a:r>
          </a:p>
        </p:txBody>
      </p:sp>
    </p:spTree>
    <p:extLst>
      <p:ext uri="{BB962C8B-B14F-4D97-AF65-F5344CB8AC3E}">
        <p14:creationId xmlns:p14="http://schemas.microsoft.com/office/powerpoint/2010/main" val="3953419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3FC2B-CD80-DE2D-E1C5-217C0543D527}"/>
              </a:ext>
            </a:extLst>
          </p:cNvPr>
          <p:cNvSpPr>
            <a:spLocks noGrp="1"/>
          </p:cNvSpPr>
          <p:nvPr>
            <p:ph type="title"/>
          </p:nvPr>
        </p:nvSpPr>
        <p:spPr>
          <a:xfrm>
            <a:off x="725959" y="319835"/>
            <a:ext cx="3365981" cy="1577545"/>
          </a:xfrm>
        </p:spPr>
        <p:txBody>
          <a:bodyPr>
            <a:normAutofit/>
          </a:bodyPr>
          <a:lstStyle/>
          <a:p>
            <a:r>
              <a:rPr lang="en-US" dirty="0"/>
              <a:t>Conflict Management Case Studies</a:t>
            </a:r>
          </a:p>
        </p:txBody>
      </p:sp>
      <p:sp>
        <p:nvSpPr>
          <p:cNvPr id="4" name="Footer Placeholder 3">
            <a:extLst>
              <a:ext uri="{FF2B5EF4-FFF2-40B4-BE49-F238E27FC236}">
                <a16:creationId xmlns:a16="http://schemas.microsoft.com/office/drawing/2014/main" id="{05EDEC5E-D78B-C6D3-9E6F-1E304D01E282}"/>
              </a:ext>
            </a:extLst>
          </p:cNvPr>
          <p:cNvSpPr>
            <a:spLocks noGrp="1"/>
          </p:cNvSpPr>
          <p:nvPr>
            <p:ph type="ftr" sz="quarter" idx="3"/>
          </p:nvPr>
        </p:nvSpPr>
        <p:spPr/>
        <p:txBody>
          <a:bodyPr/>
          <a:lstStyle/>
          <a:p>
            <a:r>
              <a:rPr lang="en-US"/>
              <a:t>Tippie College of Business</a:t>
            </a:r>
            <a:endParaRPr lang="en-US" dirty="0"/>
          </a:p>
        </p:txBody>
      </p:sp>
      <p:pic>
        <p:nvPicPr>
          <p:cNvPr id="1028" name="Picture 4" descr="See the source image">
            <a:extLst>
              <a:ext uri="{FF2B5EF4-FFF2-40B4-BE49-F238E27FC236}">
                <a16:creationId xmlns:a16="http://schemas.microsoft.com/office/drawing/2014/main" id="{EAE184E4-7909-A231-982C-F20EC3A22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552" y="764231"/>
            <a:ext cx="4206240" cy="23097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2" name="Picture 8" descr="Chicago Hope Season 3 Episode 21">
            <a:extLst>
              <a:ext uri="{FF2B5EF4-FFF2-40B4-BE49-F238E27FC236}">
                <a16:creationId xmlns:a16="http://schemas.microsoft.com/office/drawing/2014/main" id="{B159E89C-F464-8428-9B7E-BD1702970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338" y="3343095"/>
            <a:ext cx="3749040" cy="21057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Content Placeholder 5" descr="Smiling hospital staff">
            <a:extLst>
              <a:ext uri="{FF2B5EF4-FFF2-40B4-BE49-F238E27FC236}">
                <a16:creationId xmlns:a16="http://schemas.microsoft.com/office/drawing/2014/main" id="{D192C1F0-BBAF-9FA4-0C6D-1C5FAC771AFE}"/>
              </a:ext>
            </a:extLst>
          </p:cNvPr>
          <p:cNvPicPr>
            <a:picLocks noGrp="1" noChangeAspect="1"/>
          </p:cNvPicPr>
          <p:nvPr>
            <p:ph idx="1"/>
          </p:nvPr>
        </p:nvPicPr>
        <p:blipFill>
          <a:blip r:embed="rId4"/>
          <a:stretch>
            <a:fillRect/>
          </a:stretch>
        </p:blipFill>
        <p:spPr>
          <a:xfrm>
            <a:off x="537208" y="2497281"/>
            <a:ext cx="4206240" cy="29515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62976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959703-B5DD-2DC7-A720-E73A4ABE9ABC}"/>
              </a:ext>
            </a:extLst>
          </p:cNvPr>
          <p:cNvSpPr>
            <a:spLocks noGrp="1"/>
          </p:cNvSpPr>
          <p:nvPr>
            <p:ph type="ctrTitle"/>
          </p:nvPr>
        </p:nvSpPr>
        <p:spPr/>
        <p:txBody>
          <a:bodyPr>
            <a:normAutofit fontScale="90000"/>
          </a:bodyPr>
          <a:lstStyle/>
          <a:p>
            <a:r>
              <a:rPr lang="en-US" dirty="0"/>
              <a:t>Thank you.  What Questions do you Have?</a:t>
            </a:r>
          </a:p>
        </p:txBody>
      </p:sp>
      <p:sp>
        <p:nvSpPr>
          <p:cNvPr id="4" name="Footer Placeholder 3">
            <a:extLst>
              <a:ext uri="{FF2B5EF4-FFF2-40B4-BE49-F238E27FC236}">
                <a16:creationId xmlns:a16="http://schemas.microsoft.com/office/drawing/2014/main" id="{22A5574D-D942-5689-0267-3AFF766E730B}"/>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3770481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a:xfrm>
            <a:off x="372139" y="3984496"/>
            <a:ext cx="6814686" cy="553998"/>
          </a:xfrm>
        </p:spPr>
        <p:txBody>
          <a:bodyPr/>
          <a:lstStyle/>
          <a:p>
            <a:r>
              <a:rPr lang="en-US" dirty="0"/>
              <a:t>Additional/Review Slides and Notes </a:t>
            </a:r>
          </a:p>
        </p:txBody>
      </p:sp>
    </p:spTree>
    <p:extLst>
      <p:ext uri="{BB962C8B-B14F-4D97-AF65-F5344CB8AC3E}">
        <p14:creationId xmlns:p14="http://schemas.microsoft.com/office/powerpoint/2010/main" val="4221689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00B09F-69BE-4FFE-9A68-358F21B4F73E}"/>
              </a:ext>
            </a:extLst>
          </p:cNvPr>
          <p:cNvSpPr>
            <a:spLocks noGrp="1"/>
          </p:cNvSpPr>
          <p:nvPr>
            <p:ph type="title"/>
          </p:nvPr>
        </p:nvSpPr>
        <p:spPr>
          <a:xfrm>
            <a:off x="416286" y="313520"/>
            <a:ext cx="7886700" cy="869089"/>
          </a:xfrm>
        </p:spPr>
        <p:txBody>
          <a:bodyPr>
            <a:normAutofit/>
          </a:bodyPr>
          <a:lstStyle/>
          <a:p>
            <a:r>
              <a:rPr lang="en-US" dirty="0"/>
              <a:t>Conflict “Triggers”</a:t>
            </a:r>
          </a:p>
        </p:txBody>
      </p:sp>
      <p:sp>
        <p:nvSpPr>
          <p:cNvPr id="5" name="Content Placeholder 4">
            <a:extLst>
              <a:ext uri="{FF2B5EF4-FFF2-40B4-BE49-F238E27FC236}">
                <a16:creationId xmlns:a16="http://schemas.microsoft.com/office/drawing/2014/main" id="{848D4C76-74F9-351C-A496-D3D75A7345C6}"/>
              </a:ext>
            </a:extLst>
          </p:cNvPr>
          <p:cNvSpPr>
            <a:spLocks noGrp="1"/>
          </p:cNvSpPr>
          <p:nvPr>
            <p:ph idx="1"/>
          </p:nvPr>
        </p:nvSpPr>
        <p:spPr>
          <a:xfrm>
            <a:off x="338527" y="1384627"/>
            <a:ext cx="8318664" cy="4513094"/>
          </a:xfrm>
        </p:spPr>
        <p:txBody>
          <a:bodyPr>
            <a:normAutofit/>
          </a:bodyPr>
          <a:lstStyle/>
          <a:p>
            <a:pPr>
              <a:buFont typeface="Wingdings" panose="05000000000000000000" pitchFamily="2" charset="2"/>
              <a:buChar char="§"/>
            </a:pPr>
            <a:r>
              <a:rPr lang="en-US" sz="3200" dirty="0"/>
              <a:t>Studies suggest most of the conflict handled by first-time managers is caused by four triggers:</a:t>
            </a:r>
          </a:p>
          <a:p>
            <a:pPr lvl="1">
              <a:buFont typeface="Wingdings" panose="05000000000000000000" pitchFamily="2" charset="2"/>
              <a:buChar char="ü"/>
            </a:pPr>
            <a:r>
              <a:rPr lang="en-US" sz="3200" dirty="0"/>
              <a:t>Communication differences;</a:t>
            </a:r>
          </a:p>
          <a:p>
            <a:pPr lvl="1">
              <a:buFont typeface="Wingdings" panose="05000000000000000000" pitchFamily="2" charset="2"/>
              <a:buChar char="ü"/>
            </a:pPr>
            <a:r>
              <a:rPr lang="en-US" sz="3200" dirty="0"/>
              <a:t>Opaque performance standards;</a:t>
            </a:r>
          </a:p>
          <a:p>
            <a:pPr lvl="1">
              <a:buFont typeface="Wingdings" panose="05000000000000000000" pitchFamily="2" charset="2"/>
              <a:buChar char="ü"/>
            </a:pPr>
            <a:r>
              <a:rPr lang="en-US" sz="3200" dirty="0"/>
              <a:t>Unreasonable time constraints; and</a:t>
            </a:r>
          </a:p>
          <a:p>
            <a:pPr lvl="1">
              <a:buFont typeface="Wingdings" panose="05000000000000000000" pitchFamily="2" charset="2"/>
              <a:buChar char="ü"/>
            </a:pPr>
            <a:r>
              <a:rPr lang="en-US" sz="3200" dirty="0"/>
              <a:t>Unclear expectations leading to missed deadlines</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1916270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07607-1779-8B8A-EDE3-F229196B7AA1}"/>
              </a:ext>
            </a:extLst>
          </p:cNvPr>
          <p:cNvSpPr>
            <a:spLocks noGrp="1"/>
          </p:cNvSpPr>
          <p:nvPr>
            <p:ph type="title"/>
          </p:nvPr>
        </p:nvSpPr>
        <p:spPr>
          <a:xfrm>
            <a:off x="380862" y="153251"/>
            <a:ext cx="4754880" cy="869089"/>
          </a:xfrm>
        </p:spPr>
        <p:txBody>
          <a:bodyPr>
            <a:noAutofit/>
          </a:bodyPr>
          <a:lstStyle/>
          <a:p>
            <a:r>
              <a:rPr lang="en-US" dirty="0"/>
              <a:t>Conflict is Like…</a:t>
            </a:r>
          </a:p>
        </p:txBody>
      </p:sp>
      <p:sp>
        <p:nvSpPr>
          <p:cNvPr id="4" name="Footer Placeholder 3">
            <a:extLst>
              <a:ext uri="{FF2B5EF4-FFF2-40B4-BE49-F238E27FC236}">
                <a16:creationId xmlns:a16="http://schemas.microsoft.com/office/drawing/2014/main" id="{5ECAAC4C-F1B8-15E7-DFEF-AAD2859C1C8B}"/>
              </a:ext>
            </a:extLst>
          </p:cNvPr>
          <p:cNvSpPr>
            <a:spLocks noGrp="1"/>
          </p:cNvSpPr>
          <p:nvPr>
            <p:ph type="ftr" sz="quarter" idx="3"/>
          </p:nvPr>
        </p:nvSpPr>
        <p:spPr/>
        <p:txBody>
          <a:bodyPr/>
          <a:lstStyle/>
          <a:p>
            <a:r>
              <a:rPr lang="en-US" dirty="0"/>
              <a:t>Tippie College of Business</a:t>
            </a:r>
          </a:p>
        </p:txBody>
      </p:sp>
      <p:pic>
        <p:nvPicPr>
          <p:cNvPr id="1026" name="Picture 2" descr="The Perfect Storm (2000) - IMDb">
            <a:extLst>
              <a:ext uri="{FF2B5EF4-FFF2-40B4-BE49-F238E27FC236}">
                <a16:creationId xmlns:a16="http://schemas.microsoft.com/office/drawing/2014/main" id="{E6FE688C-EA53-B535-3A0A-722A3B6DB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42" y="979642"/>
            <a:ext cx="4754880" cy="31509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8" name="Picture 4" descr="Twister': The Circumstances Of Its Blockbuster Success May Be Impossible To  Replicate">
            <a:extLst>
              <a:ext uri="{FF2B5EF4-FFF2-40B4-BE49-F238E27FC236}">
                <a16:creationId xmlns:a16="http://schemas.microsoft.com/office/drawing/2014/main" id="{581F55CA-D1FE-519F-55B6-7EF530290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242" y="3699799"/>
            <a:ext cx="3840480" cy="21602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0" name="Picture 6" descr="Conflict in Scene-Writing. As a screenwriter, it's important to… | by Scott  Myers | Go Into The Story">
            <a:extLst>
              <a:ext uri="{FF2B5EF4-FFF2-40B4-BE49-F238E27FC236}">
                <a16:creationId xmlns:a16="http://schemas.microsoft.com/office/drawing/2014/main" id="{8F6F64E1-1426-F3E6-6E4A-6CF8567FF8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402" y="3620008"/>
            <a:ext cx="4274820" cy="25570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4" name="Picture 10" descr="Endless Summer: Backdraft (1991) – Midwest Film Journal">
            <a:extLst>
              <a:ext uri="{FF2B5EF4-FFF2-40B4-BE49-F238E27FC236}">
                <a16:creationId xmlns:a16="http://schemas.microsoft.com/office/drawing/2014/main" id="{C6236DBA-CC13-8D9E-F142-2CA79C6B0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242" y="1214858"/>
            <a:ext cx="3474720" cy="23345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46431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AC14E-872B-5F27-06D7-325A8F869BEF}"/>
              </a:ext>
            </a:extLst>
          </p:cNvPr>
          <p:cNvSpPr>
            <a:spLocks noGrp="1"/>
          </p:cNvSpPr>
          <p:nvPr>
            <p:ph type="title"/>
          </p:nvPr>
        </p:nvSpPr>
        <p:spPr>
          <a:xfrm>
            <a:off x="516320" y="313615"/>
            <a:ext cx="7886700" cy="869089"/>
          </a:xfrm>
        </p:spPr>
        <p:txBody>
          <a:bodyPr/>
          <a:lstStyle/>
          <a:p>
            <a:r>
              <a:rPr lang="en-US" dirty="0"/>
              <a:t>Common Types of Team Conflict</a:t>
            </a:r>
          </a:p>
        </p:txBody>
      </p:sp>
      <p:sp>
        <p:nvSpPr>
          <p:cNvPr id="3" name="Content Placeholder 2">
            <a:extLst>
              <a:ext uri="{FF2B5EF4-FFF2-40B4-BE49-F238E27FC236}">
                <a16:creationId xmlns:a16="http://schemas.microsoft.com/office/drawing/2014/main" id="{2A4804A0-64AA-E2EB-B245-576D3868482D}"/>
              </a:ext>
            </a:extLst>
          </p:cNvPr>
          <p:cNvSpPr>
            <a:spLocks noGrp="1"/>
          </p:cNvSpPr>
          <p:nvPr>
            <p:ph idx="1"/>
          </p:nvPr>
        </p:nvSpPr>
        <p:spPr>
          <a:xfrm>
            <a:off x="628650" y="1342806"/>
            <a:ext cx="7886700" cy="4388698"/>
          </a:xfrm>
        </p:spPr>
        <p:txBody>
          <a:bodyPr/>
          <a:lstStyle/>
          <a:p>
            <a:pPr marL="457200" indent="-457200">
              <a:buFont typeface="+mj-lt"/>
              <a:buAutoNum type="arabicPeriod"/>
            </a:pPr>
            <a:r>
              <a:rPr lang="en-US" dirty="0"/>
              <a:t>The sole dissenter – Conflict surrounds one person on the team (</a:t>
            </a:r>
            <a:r>
              <a:rPr lang="en-US" b="1" i="1" dirty="0"/>
              <a:t>ask questions to understand the dissenter’s perspective – intervene one-on-one</a:t>
            </a:r>
            <a:r>
              <a:rPr lang="en-US" dirty="0"/>
              <a:t>).</a:t>
            </a:r>
          </a:p>
          <a:p>
            <a:pPr marL="457200" indent="-457200">
              <a:buFont typeface="+mj-lt"/>
              <a:buAutoNum type="arabicPeriod"/>
            </a:pPr>
            <a:r>
              <a:rPr lang="en-US" dirty="0"/>
              <a:t>The boxing match – Conflict between two members on the team who disagree (</a:t>
            </a:r>
            <a:r>
              <a:rPr lang="en-US" b="1" i="1" dirty="0"/>
              <a:t>most common; mediate with both to vent and understand perspectives</a:t>
            </a:r>
            <a:r>
              <a:rPr lang="en-US" dirty="0"/>
              <a:t>).</a:t>
            </a:r>
          </a:p>
          <a:p>
            <a:pPr marL="457200" indent="-457200">
              <a:buFont typeface="+mj-lt"/>
              <a:buAutoNum type="arabicPeriod"/>
            </a:pPr>
            <a:r>
              <a:rPr lang="en-US" dirty="0"/>
              <a:t>Warring factions – Conflict between two subgroups on the team that disagree with each other (</a:t>
            </a:r>
            <a:r>
              <a:rPr lang="en-US" b="1" i="1" dirty="0"/>
              <a:t>work to identify new alternatives/ideas that link the interests of both groups</a:t>
            </a:r>
            <a:r>
              <a:rPr lang="en-US" dirty="0"/>
              <a:t>).</a:t>
            </a:r>
          </a:p>
          <a:p>
            <a:pPr marL="457200" indent="-457200">
              <a:buFont typeface="+mj-lt"/>
              <a:buAutoNum type="arabicPeriod"/>
            </a:pPr>
            <a:r>
              <a:rPr lang="en-US" dirty="0"/>
              <a:t>The blame game – Conflict engulfs the whole team – everyone on the team disagrees (</a:t>
            </a:r>
            <a:r>
              <a:rPr lang="en-US" b="1" i="1" dirty="0"/>
              <a:t>revisit the goals or vision for the team</a:t>
            </a:r>
            <a:r>
              <a:rPr lang="en-US" dirty="0"/>
              <a:t>).</a:t>
            </a:r>
          </a:p>
        </p:txBody>
      </p:sp>
      <p:sp>
        <p:nvSpPr>
          <p:cNvPr id="4" name="Footer Placeholder 3">
            <a:extLst>
              <a:ext uri="{FF2B5EF4-FFF2-40B4-BE49-F238E27FC236}">
                <a16:creationId xmlns:a16="http://schemas.microsoft.com/office/drawing/2014/main" id="{7C1E7841-2091-83E0-54C8-E2BB297513CA}"/>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175855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5C0A4-D453-56C2-A0DD-C45BE47BF187}"/>
              </a:ext>
            </a:extLst>
          </p:cNvPr>
          <p:cNvSpPr>
            <a:spLocks noGrp="1"/>
          </p:cNvSpPr>
          <p:nvPr>
            <p:ph type="title"/>
          </p:nvPr>
        </p:nvSpPr>
        <p:spPr>
          <a:xfrm>
            <a:off x="174462" y="284422"/>
            <a:ext cx="5208421" cy="1079201"/>
          </a:xfrm>
        </p:spPr>
        <p:txBody>
          <a:bodyPr/>
          <a:lstStyle/>
          <a:p>
            <a:r>
              <a:rPr lang="en-US" dirty="0"/>
              <a:t>Difficult Conversations</a:t>
            </a:r>
          </a:p>
        </p:txBody>
      </p:sp>
      <p:sp>
        <p:nvSpPr>
          <p:cNvPr id="3" name="Content Placeholder 2">
            <a:extLst>
              <a:ext uri="{FF2B5EF4-FFF2-40B4-BE49-F238E27FC236}">
                <a16:creationId xmlns:a16="http://schemas.microsoft.com/office/drawing/2014/main" id="{7BA7CFDE-BE19-8A7C-618C-47675ED33AF8}"/>
              </a:ext>
            </a:extLst>
          </p:cNvPr>
          <p:cNvSpPr>
            <a:spLocks noGrp="1"/>
          </p:cNvSpPr>
          <p:nvPr>
            <p:ph idx="1"/>
          </p:nvPr>
        </p:nvSpPr>
        <p:spPr>
          <a:xfrm>
            <a:off x="450949" y="1363623"/>
            <a:ext cx="4655445" cy="4791667"/>
          </a:xfrm>
        </p:spPr>
        <p:txBody>
          <a:bodyPr>
            <a:normAutofit/>
          </a:bodyPr>
          <a:lstStyle/>
          <a:p>
            <a:pPr>
              <a:buFont typeface="Wingdings" panose="05000000000000000000" pitchFamily="2" charset="2"/>
              <a:buChar char="§"/>
            </a:pPr>
            <a:r>
              <a:rPr lang="en-US" sz="2600" dirty="0"/>
              <a:t>“When we have to deliver a difficult message, we tend to want to sugar coat it.  But even coated with sugar, a hand grenade is still going to do damage; and avoiding or choosing not to deliver a difficult message is like hanging on to a hand grenade once you’ve pulled the pin.”	 </a:t>
            </a:r>
          </a:p>
        </p:txBody>
      </p:sp>
      <p:sp>
        <p:nvSpPr>
          <p:cNvPr id="4" name="Footer Placeholder 3">
            <a:extLst>
              <a:ext uri="{FF2B5EF4-FFF2-40B4-BE49-F238E27FC236}">
                <a16:creationId xmlns:a16="http://schemas.microsoft.com/office/drawing/2014/main" id="{999ADD5D-B2A0-AA61-5DAE-6CE38732765A}"/>
              </a:ext>
            </a:extLst>
          </p:cNvPr>
          <p:cNvSpPr>
            <a:spLocks noGrp="1"/>
          </p:cNvSpPr>
          <p:nvPr>
            <p:ph type="ftr" sz="quarter" idx="3"/>
          </p:nvPr>
        </p:nvSpPr>
        <p:spPr/>
        <p:txBody>
          <a:bodyPr/>
          <a:lstStyle/>
          <a:p>
            <a:r>
              <a:rPr lang="en-US" dirty="0"/>
              <a:t>Tippie College of Business</a:t>
            </a:r>
          </a:p>
        </p:txBody>
      </p:sp>
      <p:pic>
        <p:nvPicPr>
          <p:cNvPr id="1026" name="Picture 2" descr="Douglas Stone - Bestselling author and founder of Triad Consulting">
            <a:extLst>
              <a:ext uri="{FF2B5EF4-FFF2-40B4-BE49-F238E27FC236}">
                <a16:creationId xmlns:a16="http://schemas.microsoft.com/office/drawing/2014/main" id="{0019D803-C245-CA03-6C4D-9FC763930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145" y="894419"/>
            <a:ext cx="2987040" cy="44805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F48C470E-148A-B0AA-C56A-E5BC24847F32}"/>
              </a:ext>
            </a:extLst>
          </p:cNvPr>
          <p:cNvSpPr txBox="1"/>
          <p:nvPr/>
        </p:nvSpPr>
        <p:spPr>
          <a:xfrm>
            <a:off x="6347638" y="5513657"/>
            <a:ext cx="2796362" cy="369332"/>
          </a:xfrm>
          <a:prstGeom prst="rect">
            <a:avLst/>
          </a:prstGeom>
          <a:noFill/>
        </p:spPr>
        <p:txBody>
          <a:bodyPr wrap="square" rtlCol="0">
            <a:spAutoFit/>
          </a:bodyPr>
          <a:lstStyle/>
          <a:p>
            <a:r>
              <a:rPr lang="en-US" dirty="0"/>
              <a:t>Douglas Stone</a:t>
            </a:r>
          </a:p>
        </p:txBody>
      </p:sp>
    </p:spTree>
    <p:extLst>
      <p:ext uri="{BB962C8B-B14F-4D97-AF65-F5344CB8AC3E}">
        <p14:creationId xmlns:p14="http://schemas.microsoft.com/office/powerpoint/2010/main" val="1790523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3A862-6670-04FA-CDFC-40EE0CB8D006}"/>
              </a:ext>
            </a:extLst>
          </p:cNvPr>
          <p:cNvSpPr>
            <a:spLocks noGrp="1"/>
          </p:cNvSpPr>
          <p:nvPr>
            <p:ph type="title"/>
          </p:nvPr>
        </p:nvSpPr>
        <p:spPr>
          <a:xfrm>
            <a:off x="628650" y="334785"/>
            <a:ext cx="7886700" cy="869089"/>
          </a:xfrm>
        </p:spPr>
        <p:txBody>
          <a:bodyPr>
            <a:normAutofit fontScale="90000"/>
          </a:bodyPr>
          <a:lstStyle/>
          <a:p>
            <a:r>
              <a:rPr lang="en-US" dirty="0"/>
              <a:t>Why do we Avoid Difficult Conversations?</a:t>
            </a:r>
          </a:p>
        </p:txBody>
      </p:sp>
      <p:sp>
        <p:nvSpPr>
          <p:cNvPr id="3" name="Content Placeholder 2">
            <a:extLst>
              <a:ext uri="{FF2B5EF4-FFF2-40B4-BE49-F238E27FC236}">
                <a16:creationId xmlns:a16="http://schemas.microsoft.com/office/drawing/2014/main" id="{557466CB-D62D-6BC5-8DAA-14B0E8B91B6A}"/>
              </a:ext>
            </a:extLst>
          </p:cNvPr>
          <p:cNvSpPr>
            <a:spLocks noGrp="1"/>
          </p:cNvSpPr>
          <p:nvPr>
            <p:ph idx="1"/>
          </p:nvPr>
        </p:nvSpPr>
        <p:spPr>
          <a:xfrm>
            <a:off x="441251" y="1347139"/>
            <a:ext cx="8261498" cy="4617725"/>
          </a:xfrm>
        </p:spPr>
        <p:txBody>
          <a:bodyPr>
            <a:normAutofit/>
          </a:bodyPr>
          <a:lstStyle/>
          <a:p>
            <a:pPr>
              <a:buFont typeface="Courier New" panose="02070309020205020404" pitchFamily="49" charset="0"/>
              <a:buChar char="o"/>
            </a:pPr>
            <a:r>
              <a:rPr lang="en-US" dirty="0"/>
              <a:t>“We often avoid difficult situations in conversations because we think that they won’t be productive, that we won’t be able to convince the other party to come around to our point of view.  Because we start with this kind of win-lose perspective (and don’t want to lose), we seek ways around the confrontation and often end up causing more damage…”</a:t>
            </a:r>
          </a:p>
          <a:p>
            <a:pPr>
              <a:buFont typeface="Courier New" panose="02070309020205020404" pitchFamily="49" charset="0"/>
              <a:buChar char="o"/>
            </a:pPr>
            <a:r>
              <a:rPr lang="en-US" dirty="0"/>
              <a:t>“The truth is that managers and employees avoid all kinds of tough situations, rationalizing their actions along the way, and end up making tensions worse.”</a:t>
            </a:r>
          </a:p>
          <a:p>
            <a:pPr>
              <a:buFont typeface="Courier New" panose="02070309020205020404" pitchFamily="49" charset="0"/>
              <a:buChar char="o"/>
            </a:pPr>
            <a:r>
              <a:rPr lang="en-US" dirty="0"/>
              <a:t>“Avoidance is so common that there’s no panacea for overcoming it.  Perhaps the best we can do is become more aware of our tendency to rationalize it and practice dealing with tough situations, so we feel more prepared when they arise.” </a:t>
            </a:r>
          </a:p>
        </p:txBody>
      </p:sp>
      <p:sp>
        <p:nvSpPr>
          <p:cNvPr id="4" name="Footer Placeholder 3">
            <a:extLst>
              <a:ext uri="{FF2B5EF4-FFF2-40B4-BE49-F238E27FC236}">
                <a16:creationId xmlns:a16="http://schemas.microsoft.com/office/drawing/2014/main" id="{4EEA36E0-8CFF-4B05-9D72-5DDC8DB9C3A8}"/>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3495842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98D51-9840-2543-DC03-976D096EAF08}"/>
              </a:ext>
            </a:extLst>
          </p:cNvPr>
          <p:cNvSpPr>
            <a:spLocks noGrp="1"/>
          </p:cNvSpPr>
          <p:nvPr>
            <p:ph type="title"/>
          </p:nvPr>
        </p:nvSpPr>
        <p:spPr>
          <a:xfrm>
            <a:off x="516320" y="261794"/>
            <a:ext cx="7886700" cy="869089"/>
          </a:xfrm>
        </p:spPr>
        <p:txBody>
          <a:bodyPr>
            <a:normAutofit fontScale="90000"/>
          </a:bodyPr>
          <a:lstStyle/>
          <a:p>
            <a:r>
              <a:rPr lang="en-US" dirty="0"/>
              <a:t>General Observations About Difficult Conversations</a:t>
            </a:r>
          </a:p>
        </p:txBody>
      </p:sp>
      <p:sp>
        <p:nvSpPr>
          <p:cNvPr id="3" name="Content Placeholder 2">
            <a:extLst>
              <a:ext uri="{FF2B5EF4-FFF2-40B4-BE49-F238E27FC236}">
                <a16:creationId xmlns:a16="http://schemas.microsoft.com/office/drawing/2014/main" id="{945D1881-2273-8D47-9300-90C9306433E3}"/>
              </a:ext>
            </a:extLst>
          </p:cNvPr>
          <p:cNvSpPr>
            <a:spLocks noGrp="1"/>
          </p:cNvSpPr>
          <p:nvPr>
            <p:ph idx="1"/>
          </p:nvPr>
        </p:nvSpPr>
        <p:spPr>
          <a:xfrm>
            <a:off x="516320" y="1234651"/>
            <a:ext cx="7886700" cy="4388698"/>
          </a:xfrm>
        </p:spPr>
        <p:txBody>
          <a:bodyPr/>
          <a:lstStyle/>
          <a:p>
            <a:pPr>
              <a:buFont typeface="Wingdings" panose="05000000000000000000" pitchFamily="2" charset="2"/>
              <a:buChar char="§"/>
            </a:pPr>
            <a:r>
              <a:rPr lang="en-US" dirty="0"/>
              <a:t>A </a:t>
            </a:r>
            <a:r>
              <a:rPr lang="en-US" b="1" dirty="0"/>
              <a:t>difficult conversation </a:t>
            </a:r>
            <a:r>
              <a:rPr lang="en-US" dirty="0"/>
              <a:t>is a conversation between two or more people in which they have different opinions and strong emotions about high stake issues.</a:t>
            </a:r>
          </a:p>
          <a:p>
            <a:pPr>
              <a:buFont typeface="Wingdings" panose="05000000000000000000" pitchFamily="2" charset="2"/>
              <a:buChar char="§"/>
            </a:pPr>
            <a:r>
              <a:rPr lang="en-US" dirty="0"/>
              <a:t>“[D]on’t let your main goal be to change the other person’s mind.  Instead, encourage the sharing of ideas and listen before responding.”</a:t>
            </a:r>
          </a:p>
          <a:p>
            <a:pPr>
              <a:buFont typeface="Wingdings" panose="05000000000000000000" pitchFamily="2" charset="2"/>
              <a:buChar char="§"/>
            </a:pPr>
            <a:r>
              <a:rPr lang="en-US" dirty="0"/>
              <a:t>“Conversations work best when you come in with a combination of confidence and humility” – “you don’t have a monopoly on the truth and new information might modify your perspective.”</a:t>
            </a:r>
          </a:p>
          <a:p>
            <a:pPr>
              <a:buFont typeface="Wingdings" panose="05000000000000000000" pitchFamily="2" charset="2"/>
              <a:buChar char="§"/>
            </a:pPr>
            <a:r>
              <a:rPr lang="en-US" dirty="0"/>
              <a:t>“Be direct and avoid mixed messages” – Rehearse what you are going to say, “confidently convey the information,” and make direct eye contact.  </a:t>
            </a:r>
          </a:p>
          <a:p>
            <a:pPr>
              <a:buFont typeface="Wingdings" panose="05000000000000000000" pitchFamily="2" charset="2"/>
              <a:buChar char="§"/>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BBCE3D20-9311-05E8-ABE2-5AE74C1F38B5}"/>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2546365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98D51-9840-2543-DC03-976D096EAF08}"/>
              </a:ext>
            </a:extLst>
          </p:cNvPr>
          <p:cNvSpPr>
            <a:spLocks noGrp="1"/>
          </p:cNvSpPr>
          <p:nvPr>
            <p:ph type="title"/>
          </p:nvPr>
        </p:nvSpPr>
        <p:spPr>
          <a:xfrm>
            <a:off x="340242" y="170121"/>
            <a:ext cx="8100967" cy="1193241"/>
          </a:xfrm>
        </p:spPr>
        <p:txBody>
          <a:bodyPr>
            <a:normAutofit/>
          </a:bodyPr>
          <a:lstStyle/>
          <a:p>
            <a:r>
              <a:rPr lang="en-US" dirty="0"/>
              <a:t>General Observations About Difficult Conversations (Continued)</a:t>
            </a:r>
          </a:p>
        </p:txBody>
      </p:sp>
      <p:sp>
        <p:nvSpPr>
          <p:cNvPr id="3" name="Content Placeholder 2">
            <a:extLst>
              <a:ext uri="{FF2B5EF4-FFF2-40B4-BE49-F238E27FC236}">
                <a16:creationId xmlns:a16="http://schemas.microsoft.com/office/drawing/2014/main" id="{945D1881-2273-8D47-9300-90C9306433E3}"/>
              </a:ext>
            </a:extLst>
          </p:cNvPr>
          <p:cNvSpPr>
            <a:spLocks noGrp="1"/>
          </p:cNvSpPr>
          <p:nvPr>
            <p:ph idx="1"/>
          </p:nvPr>
        </p:nvSpPr>
        <p:spPr>
          <a:xfrm>
            <a:off x="340242" y="1363362"/>
            <a:ext cx="8175108" cy="4617025"/>
          </a:xfrm>
        </p:spPr>
        <p:txBody>
          <a:bodyPr>
            <a:normAutofit lnSpcReduction="10000"/>
          </a:bodyPr>
          <a:lstStyle/>
          <a:p>
            <a:pPr>
              <a:buFont typeface="Wingdings" panose="05000000000000000000" pitchFamily="2" charset="2"/>
              <a:buChar char="§"/>
            </a:pPr>
            <a:r>
              <a:rPr lang="en-US" dirty="0"/>
              <a:t>Explain how the decision was made – employees frequently seek “procedural fairness” – knowledge that “the decision-making process was sound.”</a:t>
            </a:r>
          </a:p>
          <a:p>
            <a:pPr>
              <a:buFont typeface="Wingdings" panose="05000000000000000000" pitchFamily="2" charset="2"/>
              <a:buChar char="§"/>
            </a:pPr>
            <a:r>
              <a:rPr lang="en-US" dirty="0"/>
              <a:t>“Give bad news upfront.”</a:t>
            </a:r>
          </a:p>
          <a:p>
            <a:pPr>
              <a:buFont typeface="Wingdings" panose="05000000000000000000" pitchFamily="2" charset="2"/>
              <a:buChar char="§"/>
            </a:pPr>
            <a:r>
              <a:rPr lang="en-US" dirty="0"/>
              <a:t>Allow for venting, not debate.</a:t>
            </a:r>
          </a:p>
          <a:p>
            <a:pPr>
              <a:buFont typeface="Wingdings" panose="05000000000000000000" pitchFamily="2" charset="2"/>
              <a:buChar char="§"/>
            </a:pPr>
            <a:r>
              <a:rPr lang="en-US" dirty="0"/>
              <a:t>Focus on the future – “Now how do we make this best work given the concerns you have?”</a:t>
            </a:r>
          </a:p>
          <a:p>
            <a:pPr>
              <a:buFont typeface="Wingdings" panose="05000000000000000000" pitchFamily="2" charset="2"/>
              <a:buChar char="§"/>
            </a:pPr>
            <a:r>
              <a:rPr lang="en-US" dirty="0"/>
              <a:t>Give “the person a head’s up about what you’re going to talk about.”</a:t>
            </a:r>
          </a:p>
          <a:p>
            <a:pPr>
              <a:buFont typeface="Wingdings" panose="05000000000000000000" pitchFamily="2" charset="2"/>
              <a:buChar char="§"/>
            </a:pPr>
            <a:r>
              <a:rPr lang="en-US" dirty="0"/>
              <a:t>Be present (focus your attention on the conversation), “listen more” (with curiosity) and be open-minded.</a:t>
            </a:r>
          </a:p>
          <a:p>
            <a:pPr>
              <a:buFont typeface="Wingdings" panose="05000000000000000000" pitchFamily="2" charset="2"/>
              <a:buChar char="§"/>
            </a:pPr>
            <a:r>
              <a:rPr lang="en-US" dirty="0"/>
              <a:t>Gather the facts – “the facts and premises that led you to your conclusions.”</a:t>
            </a:r>
          </a:p>
          <a:p>
            <a:pPr>
              <a:buFont typeface="Wingdings" panose="05000000000000000000" pitchFamily="2" charset="2"/>
              <a:buChar char="§"/>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BBCE3D20-9311-05E8-ABE2-5AE74C1F38B5}"/>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3274318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521C-3D93-5F8B-3F78-3C48DBDA44C0}"/>
              </a:ext>
            </a:extLst>
          </p:cNvPr>
          <p:cNvSpPr>
            <a:spLocks noGrp="1"/>
          </p:cNvSpPr>
          <p:nvPr>
            <p:ph type="title"/>
          </p:nvPr>
        </p:nvSpPr>
        <p:spPr/>
        <p:txBody>
          <a:bodyPr/>
          <a:lstStyle/>
          <a:p>
            <a:r>
              <a:rPr lang="en-US" dirty="0"/>
              <a:t>Handling Difficult Conversations</a:t>
            </a:r>
          </a:p>
        </p:txBody>
      </p:sp>
      <p:sp>
        <p:nvSpPr>
          <p:cNvPr id="3" name="Content Placeholder 2">
            <a:extLst>
              <a:ext uri="{FF2B5EF4-FFF2-40B4-BE49-F238E27FC236}">
                <a16:creationId xmlns:a16="http://schemas.microsoft.com/office/drawing/2014/main" id="{89FAEA92-6411-0DC7-EE01-F17F6616EC54}"/>
              </a:ext>
            </a:extLst>
          </p:cNvPr>
          <p:cNvSpPr>
            <a:spLocks noGrp="1"/>
          </p:cNvSpPr>
          <p:nvPr>
            <p:ph idx="1"/>
          </p:nvPr>
        </p:nvSpPr>
        <p:spPr/>
        <p:txBody>
          <a:bodyPr>
            <a:normAutofit lnSpcReduction="10000"/>
          </a:bodyPr>
          <a:lstStyle/>
          <a:p>
            <a:pPr marL="457200" indent="-457200">
              <a:buFont typeface="+mj-lt"/>
              <a:buAutoNum type="arabicPeriod"/>
            </a:pPr>
            <a:r>
              <a:rPr lang="en-US" sz="2400" b="1" dirty="0"/>
              <a:t>Change your mindset</a:t>
            </a:r>
            <a:r>
              <a:rPr lang="en-US" sz="2400" dirty="0"/>
              <a:t>:  Think about a difficult conversation as providing an opportunity to improve the relationship with the other person, improve things like patient care/work performance, etc. </a:t>
            </a:r>
          </a:p>
          <a:p>
            <a:pPr marL="457200" indent="-457200">
              <a:buFont typeface="+mj-lt"/>
              <a:buAutoNum type="arabicPeriod"/>
            </a:pPr>
            <a:r>
              <a:rPr lang="en-US" sz="2400" b="1" dirty="0"/>
              <a:t>Breathe</a:t>
            </a:r>
            <a:r>
              <a:rPr lang="en-US" sz="2400" dirty="0"/>
              <a:t>:  Take a break to collect your thoughts, take regular breaks throughout the day to practice “mindful breathing.”</a:t>
            </a:r>
          </a:p>
          <a:p>
            <a:pPr marL="457200" indent="-457200">
              <a:buFont typeface="+mj-lt"/>
              <a:buAutoNum type="arabicPeriod"/>
            </a:pPr>
            <a:r>
              <a:rPr lang="en-US" sz="2400" b="1" dirty="0"/>
              <a:t>Plan but don’t script</a:t>
            </a:r>
            <a:r>
              <a:rPr lang="en-US" sz="2400" dirty="0"/>
              <a:t>:  Plan for different responses to be adaptable for the situation.</a:t>
            </a:r>
          </a:p>
          <a:p>
            <a:pPr marL="457200" indent="-457200">
              <a:buFont typeface="+mj-lt"/>
              <a:buAutoNum type="arabicPeriod"/>
            </a:pPr>
            <a:r>
              <a:rPr lang="en-US" sz="2400" b="1" dirty="0"/>
              <a:t>Acknowledge your counterpart’s perspective</a:t>
            </a:r>
            <a:r>
              <a:rPr lang="en-US" sz="2400" dirty="0"/>
              <a:t>:  Show you care and “[e]xpress your interest in understanding how the other person feels.”</a:t>
            </a:r>
          </a:p>
          <a:p>
            <a:pPr marL="0" indent="0">
              <a:buNone/>
            </a:pPr>
            <a:endParaRPr lang="en-US" dirty="0"/>
          </a:p>
          <a:p>
            <a:pPr marL="457200" indent="-457200">
              <a:buFont typeface="+mj-lt"/>
              <a:buAutoNum type="arabicPeriod"/>
            </a:pPr>
            <a:endParaRPr lang="en-US" dirty="0"/>
          </a:p>
        </p:txBody>
      </p:sp>
      <p:sp>
        <p:nvSpPr>
          <p:cNvPr id="4" name="Footer Placeholder 3">
            <a:extLst>
              <a:ext uri="{FF2B5EF4-FFF2-40B4-BE49-F238E27FC236}">
                <a16:creationId xmlns:a16="http://schemas.microsoft.com/office/drawing/2014/main" id="{E45B23FB-4F5D-B2A6-D1EC-B79106E3E839}"/>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2832914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521C-3D93-5F8B-3F78-3C48DBDA44C0}"/>
              </a:ext>
            </a:extLst>
          </p:cNvPr>
          <p:cNvSpPr>
            <a:spLocks noGrp="1"/>
          </p:cNvSpPr>
          <p:nvPr>
            <p:ph type="title"/>
          </p:nvPr>
        </p:nvSpPr>
        <p:spPr/>
        <p:txBody>
          <a:bodyPr>
            <a:normAutofit fontScale="90000"/>
          </a:bodyPr>
          <a:lstStyle/>
          <a:p>
            <a:r>
              <a:rPr lang="en-US" dirty="0"/>
              <a:t>Handling Difficult Conversations (Continued)</a:t>
            </a:r>
          </a:p>
        </p:txBody>
      </p:sp>
      <p:sp>
        <p:nvSpPr>
          <p:cNvPr id="3" name="Content Placeholder 2">
            <a:extLst>
              <a:ext uri="{FF2B5EF4-FFF2-40B4-BE49-F238E27FC236}">
                <a16:creationId xmlns:a16="http://schemas.microsoft.com/office/drawing/2014/main" id="{89FAEA92-6411-0DC7-EE01-F17F6616EC54}"/>
              </a:ext>
            </a:extLst>
          </p:cNvPr>
          <p:cNvSpPr>
            <a:spLocks noGrp="1"/>
          </p:cNvSpPr>
          <p:nvPr>
            <p:ph idx="1"/>
          </p:nvPr>
        </p:nvSpPr>
        <p:spPr>
          <a:xfrm>
            <a:off x="628650" y="1715366"/>
            <a:ext cx="7886700" cy="4388698"/>
          </a:xfrm>
        </p:spPr>
        <p:txBody>
          <a:bodyPr>
            <a:normAutofit/>
          </a:bodyPr>
          <a:lstStyle/>
          <a:p>
            <a:pPr marL="457200" indent="-457200">
              <a:buFont typeface="+mj-lt"/>
              <a:buAutoNum type="arabicPeriod" startAt="5"/>
            </a:pPr>
            <a:r>
              <a:rPr lang="en-US" sz="2400" b="1" dirty="0"/>
              <a:t>Be compassionate</a:t>
            </a:r>
            <a:r>
              <a:rPr lang="en-US" sz="2400" dirty="0"/>
              <a:t>:  “[Y]ou can manage to deliver difficult news in a courageous, honest, fair way” – don’t ask your counterpart to have sympathy for you” (e.g., “This is really hard for me”).</a:t>
            </a:r>
          </a:p>
          <a:p>
            <a:pPr marL="457200" indent="-457200">
              <a:buFont typeface="+mj-lt"/>
              <a:buAutoNum type="arabicPeriod" startAt="5"/>
            </a:pPr>
            <a:r>
              <a:rPr lang="en-US" sz="2400" b="1" dirty="0"/>
              <a:t>Slow down and listen</a:t>
            </a:r>
            <a:r>
              <a:rPr lang="en-US" sz="2400" dirty="0"/>
              <a:t>:  Slow your speaking cadence and pause before responding.</a:t>
            </a:r>
          </a:p>
          <a:p>
            <a:pPr marL="457200" indent="-457200">
              <a:buFont typeface="+mj-lt"/>
              <a:buAutoNum type="arabicPeriod" startAt="5"/>
            </a:pPr>
            <a:r>
              <a:rPr lang="en-US" sz="2400" b="1" dirty="0"/>
              <a:t>Give something back</a:t>
            </a:r>
            <a:r>
              <a:rPr lang="en-US" sz="2400" dirty="0"/>
              <a:t>:  Propose options or “next steps” after delivering difficult news.</a:t>
            </a:r>
          </a:p>
          <a:p>
            <a:pPr marL="457200" indent="-457200">
              <a:buFont typeface="+mj-lt"/>
              <a:buAutoNum type="arabicPeriod" startAt="5"/>
            </a:pPr>
            <a:r>
              <a:rPr lang="en-US" sz="2400" b="1" dirty="0"/>
              <a:t>Reflect and learn</a:t>
            </a:r>
            <a:r>
              <a:rPr lang="en-US" sz="2400" dirty="0"/>
              <a:t>: After the fact, “consider what went well and what didn’t.” </a:t>
            </a:r>
          </a:p>
        </p:txBody>
      </p:sp>
      <p:sp>
        <p:nvSpPr>
          <p:cNvPr id="4" name="Footer Placeholder 3">
            <a:extLst>
              <a:ext uri="{FF2B5EF4-FFF2-40B4-BE49-F238E27FC236}">
                <a16:creationId xmlns:a16="http://schemas.microsoft.com/office/drawing/2014/main" id="{E45B23FB-4F5D-B2A6-D1EC-B79106E3E839}"/>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2123522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2FA94-BAAD-3404-E1D8-5F03EBBAA167}"/>
              </a:ext>
            </a:extLst>
          </p:cNvPr>
          <p:cNvSpPr>
            <a:spLocks noGrp="1"/>
          </p:cNvSpPr>
          <p:nvPr>
            <p:ph type="title"/>
          </p:nvPr>
        </p:nvSpPr>
        <p:spPr>
          <a:xfrm>
            <a:off x="516320" y="278547"/>
            <a:ext cx="7886700" cy="869089"/>
          </a:xfrm>
        </p:spPr>
        <p:txBody>
          <a:bodyPr>
            <a:normAutofit fontScale="90000"/>
          </a:bodyPr>
          <a:lstStyle/>
          <a:p>
            <a:r>
              <a:rPr lang="en-US" dirty="0"/>
              <a:t>Psychological Filters (Cognitive Biases)</a:t>
            </a:r>
          </a:p>
        </p:txBody>
      </p:sp>
      <p:sp>
        <p:nvSpPr>
          <p:cNvPr id="3" name="Content Placeholder 2">
            <a:extLst>
              <a:ext uri="{FF2B5EF4-FFF2-40B4-BE49-F238E27FC236}">
                <a16:creationId xmlns:a16="http://schemas.microsoft.com/office/drawing/2014/main" id="{C3EF7433-7E1B-375B-B5D8-47B083572C93}"/>
              </a:ext>
            </a:extLst>
          </p:cNvPr>
          <p:cNvSpPr>
            <a:spLocks noGrp="1"/>
          </p:cNvSpPr>
          <p:nvPr>
            <p:ph idx="1"/>
          </p:nvPr>
        </p:nvSpPr>
        <p:spPr>
          <a:xfrm>
            <a:off x="516320" y="1234651"/>
            <a:ext cx="7886700" cy="4388698"/>
          </a:xfrm>
        </p:spPr>
        <p:txBody>
          <a:bodyPr>
            <a:normAutofit lnSpcReduction="10000"/>
          </a:bodyPr>
          <a:lstStyle/>
          <a:p>
            <a:pPr>
              <a:buFont typeface="Wingdings" panose="05000000000000000000" pitchFamily="2" charset="2"/>
              <a:buChar char="§"/>
            </a:pPr>
            <a:r>
              <a:rPr lang="en-US" dirty="0"/>
              <a:t>Psychological filters (cognitive biases) are short cuts we use to process information when faced with making decisions in a conflict situation.  We have difficulties processing information that is contradictory to our beliefs and understandings.</a:t>
            </a:r>
          </a:p>
          <a:p>
            <a:pPr marL="0" indent="0">
              <a:buNone/>
            </a:pPr>
            <a:endParaRPr lang="en-US" dirty="0"/>
          </a:p>
          <a:p>
            <a:pPr>
              <a:buFont typeface="Wingdings" panose="05000000000000000000" pitchFamily="2" charset="2"/>
              <a:buChar char="§"/>
            </a:pPr>
            <a:r>
              <a:rPr lang="en-US" b="1" dirty="0"/>
              <a:t>Attribution bias </a:t>
            </a:r>
            <a:r>
              <a:rPr lang="en-US" dirty="0"/>
              <a:t>occurs when we attribute a person’s behavior in a conflict situation to their personal characteristics (they are selfish, they are irrational, they are not prepared) rather than situational factors (the conflict is created by limited resources or by inconsistent directions, poor leadership or lack of training).  By contrast, we tend to attribute problems or conflict to factors outside of our control – the situational factors we ignore when looking at the other person in a conflict situation. </a:t>
            </a:r>
          </a:p>
        </p:txBody>
      </p:sp>
      <p:sp>
        <p:nvSpPr>
          <p:cNvPr id="4" name="Footer Placeholder 3">
            <a:extLst>
              <a:ext uri="{FF2B5EF4-FFF2-40B4-BE49-F238E27FC236}">
                <a16:creationId xmlns:a16="http://schemas.microsoft.com/office/drawing/2014/main" id="{BC5EBB8F-42CB-81DB-ECAC-9C735FFBF020}"/>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757305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E96F2-13C6-8C60-7848-C8029D61159D}"/>
              </a:ext>
            </a:extLst>
          </p:cNvPr>
          <p:cNvSpPr>
            <a:spLocks noGrp="1"/>
          </p:cNvSpPr>
          <p:nvPr>
            <p:ph type="title"/>
          </p:nvPr>
        </p:nvSpPr>
        <p:spPr/>
        <p:txBody>
          <a:bodyPr>
            <a:normAutofit fontScale="90000"/>
          </a:bodyPr>
          <a:lstStyle/>
          <a:p>
            <a:r>
              <a:rPr lang="en-US" dirty="0"/>
              <a:t>“It’s not my Fault” and the “Blame Game”</a:t>
            </a:r>
          </a:p>
        </p:txBody>
      </p:sp>
      <p:sp>
        <p:nvSpPr>
          <p:cNvPr id="9" name="Content Placeholder 8">
            <a:extLst>
              <a:ext uri="{FF2B5EF4-FFF2-40B4-BE49-F238E27FC236}">
                <a16:creationId xmlns:a16="http://schemas.microsoft.com/office/drawing/2014/main" id="{78483914-05EA-1CB0-3BC5-5F57CC3B3647}"/>
              </a:ext>
            </a:extLst>
          </p:cNvPr>
          <p:cNvSpPr>
            <a:spLocks noGrp="1"/>
          </p:cNvSpPr>
          <p:nvPr>
            <p:ph idx="1"/>
          </p:nvPr>
        </p:nvSpPr>
        <p:spPr>
          <a:xfrm>
            <a:off x="554509" y="1556864"/>
            <a:ext cx="8301392" cy="4388698"/>
          </a:xfrm>
        </p:spPr>
        <p:txBody>
          <a:bodyPr>
            <a:noAutofit/>
          </a:bodyPr>
          <a:lstStyle/>
          <a:p>
            <a:pPr>
              <a:buFont typeface="Wingdings" panose="05000000000000000000" pitchFamily="2" charset="2"/>
              <a:buChar char="§"/>
            </a:pPr>
            <a:r>
              <a:rPr lang="en-US" sz="2400" dirty="0"/>
              <a:t>When making judgments about other people we tend to attribute aspects of their behavior to “internal characteristics” – they are lazy, they have a bad attitude, etc. – instead of factors beyond their control – lack of training, lack of resources, etc. (</a:t>
            </a:r>
            <a:r>
              <a:rPr lang="en-US" sz="2400" b="1" i="1" dirty="0"/>
              <a:t>fundamental attribution error</a:t>
            </a:r>
            <a:r>
              <a:rPr lang="en-US" sz="2400" dirty="0"/>
              <a:t>).</a:t>
            </a:r>
          </a:p>
          <a:p>
            <a:pPr>
              <a:buFont typeface="Wingdings" panose="05000000000000000000" pitchFamily="2" charset="2"/>
              <a:buChar char="§"/>
            </a:pPr>
            <a:r>
              <a:rPr lang="en-US" sz="2400" dirty="0"/>
              <a:t>“The common tendency to blame others for problems that we would never blame ourselves for can lead managers to assume that they are managing difficult employees – and employees to assume they are being led by difficult people.”</a:t>
            </a:r>
          </a:p>
        </p:txBody>
      </p:sp>
      <p:sp>
        <p:nvSpPr>
          <p:cNvPr id="4" name="Footer Placeholder 3">
            <a:extLst>
              <a:ext uri="{FF2B5EF4-FFF2-40B4-BE49-F238E27FC236}">
                <a16:creationId xmlns:a16="http://schemas.microsoft.com/office/drawing/2014/main" id="{2B9D24B2-9164-70D8-8A8B-2AA8A221CB52}"/>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1395502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2FA94-BAAD-3404-E1D8-5F03EBBAA167}"/>
              </a:ext>
            </a:extLst>
          </p:cNvPr>
          <p:cNvSpPr>
            <a:spLocks noGrp="1"/>
          </p:cNvSpPr>
          <p:nvPr>
            <p:ph type="title"/>
          </p:nvPr>
        </p:nvSpPr>
        <p:spPr>
          <a:xfrm>
            <a:off x="516320" y="207229"/>
            <a:ext cx="7886700" cy="869089"/>
          </a:xfrm>
        </p:spPr>
        <p:txBody>
          <a:bodyPr>
            <a:normAutofit fontScale="90000"/>
          </a:bodyPr>
          <a:lstStyle/>
          <a:p>
            <a:r>
              <a:rPr lang="en-US" dirty="0"/>
              <a:t>Psychological Filters (Cognitive Biases) (Continued)</a:t>
            </a:r>
          </a:p>
        </p:txBody>
      </p:sp>
      <p:sp>
        <p:nvSpPr>
          <p:cNvPr id="3" name="Content Placeholder 2">
            <a:extLst>
              <a:ext uri="{FF2B5EF4-FFF2-40B4-BE49-F238E27FC236}">
                <a16:creationId xmlns:a16="http://schemas.microsoft.com/office/drawing/2014/main" id="{C3EF7433-7E1B-375B-B5D8-47B083572C93}"/>
              </a:ext>
            </a:extLst>
          </p:cNvPr>
          <p:cNvSpPr>
            <a:spLocks noGrp="1"/>
          </p:cNvSpPr>
          <p:nvPr>
            <p:ph idx="1"/>
          </p:nvPr>
        </p:nvSpPr>
        <p:spPr>
          <a:xfrm>
            <a:off x="516320" y="1234650"/>
            <a:ext cx="8170480" cy="4708949"/>
          </a:xfrm>
        </p:spPr>
        <p:txBody>
          <a:bodyPr>
            <a:normAutofit lnSpcReduction="10000"/>
          </a:bodyPr>
          <a:lstStyle/>
          <a:p>
            <a:pPr>
              <a:buFont typeface="Wingdings" panose="05000000000000000000" pitchFamily="2" charset="2"/>
              <a:buChar char="§"/>
            </a:pPr>
            <a:r>
              <a:rPr lang="en-US" dirty="0"/>
              <a:t>We process information in a conflict situation through psychological filters (cognitive biases); however, “our preexisting biases drive us to interpret facts incorrectly or jump to conclusions prematurely.”</a:t>
            </a:r>
          </a:p>
          <a:p>
            <a:pPr>
              <a:buFont typeface="Wingdings" panose="05000000000000000000" pitchFamily="2" charset="2"/>
              <a:buChar char="§"/>
            </a:pPr>
            <a:r>
              <a:rPr lang="en-US" b="1" dirty="0"/>
              <a:t>Conformation bias </a:t>
            </a:r>
            <a:r>
              <a:rPr lang="en-US" dirty="0"/>
              <a:t>occurs when we look for facts to support our beliefs, and discount contrary facts – the basis of the “they are completely irrational” psychological filter. </a:t>
            </a:r>
          </a:p>
          <a:p>
            <a:pPr>
              <a:buFont typeface="Wingdings" panose="05000000000000000000" pitchFamily="2" charset="2"/>
              <a:buChar char="§"/>
            </a:pPr>
            <a:r>
              <a:rPr lang="en-US" b="1" dirty="0"/>
              <a:t>Overconfidence bias </a:t>
            </a:r>
            <a:r>
              <a:rPr lang="en-US" dirty="0"/>
              <a:t>is</a:t>
            </a:r>
            <a:r>
              <a:rPr lang="en-US" b="1" dirty="0"/>
              <a:t> </a:t>
            </a:r>
            <a:r>
              <a:rPr lang="en-US" dirty="0"/>
              <a:t>reflective of the “better than average effect and the “I know better” psychological filter – causes us  situation to overestimate our ability to identify the sources of conflict and to resolve a conflict situation.  </a:t>
            </a:r>
          </a:p>
          <a:p>
            <a:pPr>
              <a:buFont typeface="Wingdings" panose="05000000000000000000" pitchFamily="2" charset="2"/>
              <a:buChar char="§"/>
            </a:pPr>
            <a:r>
              <a:rPr lang="en-US" b="1" dirty="0"/>
              <a:t>Representativeness bias </a:t>
            </a:r>
            <a:r>
              <a:rPr lang="en-US" dirty="0"/>
              <a:t>suggests current events are evaluated on the basis of “stereotypes or similar occurrences” in the past (“Get rid of the problem, and quickly” psychological filter)</a:t>
            </a:r>
          </a:p>
        </p:txBody>
      </p:sp>
      <p:sp>
        <p:nvSpPr>
          <p:cNvPr id="4" name="Footer Placeholder 3">
            <a:extLst>
              <a:ext uri="{FF2B5EF4-FFF2-40B4-BE49-F238E27FC236}">
                <a16:creationId xmlns:a16="http://schemas.microsoft.com/office/drawing/2014/main" id="{BC5EBB8F-42CB-81DB-ECAC-9C735FFBF020}"/>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2347125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6ABE8-963E-EC1E-D6AF-B2DEA982EDF8}"/>
              </a:ext>
            </a:extLst>
          </p:cNvPr>
          <p:cNvSpPr>
            <a:spLocks noGrp="1"/>
          </p:cNvSpPr>
          <p:nvPr>
            <p:ph type="title"/>
          </p:nvPr>
        </p:nvSpPr>
        <p:spPr/>
        <p:txBody>
          <a:bodyPr/>
          <a:lstStyle/>
          <a:p>
            <a:r>
              <a:rPr lang="en-US" dirty="0"/>
              <a:t>Let’s Talk about Conflict</a:t>
            </a:r>
          </a:p>
        </p:txBody>
      </p:sp>
      <p:sp>
        <p:nvSpPr>
          <p:cNvPr id="4" name="Footer Placeholder 3">
            <a:extLst>
              <a:ext uri="{FF2B5EF4-FFF2-40B4-BE49-F238E27FC236}">
                <a16:creationId xmlns:a16="http://schemas.microsoft.com/office/drawing/2014/main" id="{813DE753-C9FE-2375-E1D6-222963BAAA41}"/>
              </a:ext>
            </a:extLst>
          </p:cNvPr>
          <p:cNvSpPr>
            <a:spLocks noGrp="1"/>
          </p:cNvSpPr>
          <p:nvPr>
            <p:ph type="ftr" sz="quarter" idx="3"/>
          </p:nvPr>
        </p:nvSpPr>
        <p:spPr/>
        <p:txBody>
          <a:bodyPr/>
          <a:lstStyle/>
          <a:p>
            <a:r>
              <a:rPr lang="en-US" dirty="0"/>
              <a:t>Tippie College of Business</a:t>
            </a:r>
          </a:p>
        </p:txBody>
      </p:sp>
      <p:pic>
        <p:nvPicPr>
          <p:cNvPr id="1026" name="Picture 2" descr="Al Pacino in The Devil's Advocate">
            <a:extLst>
              <a:ext uri="{FF2B5EF4-FFF2-40B4-BE49-F238E27FC236}">
                <a16:creationId xmlns:a16="http://schemas.microsoft.com/office/drawing/2014/main" id="{68FDE2F5-82BA-2907-0937-135C694D6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249" y="1508760"/>
            <a:ext cx="7680960" cy="3840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5355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EF85F-0AD2-8B01-E637-21406BC22CD1}"/>
              </a:ext>
            </a:extLst>
          </p:cNvPr>
          <p:cNvSpPr>
            <a:spLocks noGrp="1"/>
          </p:cNvSpPr>
          <p:nvPr>
            <p:ph type="title"/>
          </p:nvPr>
        </p:nvSpPr>
        <p:spPr/>
        <p:txBody>
          <a:bodyPr>
            <a:normAutofit fontScale="90000"/>
          </a:bodyPr>
          <a:lstStyle/>
          <a:p>
            <a:r>
              <a:rPr lang="en-US" dirty="0"/>
              <a:t>Practical Tips for Dealing with Difficult People in the Workplace</a:t>
            </a:r>
          </a:p>
        </p:txBody>
      </p:sp>
      <p:sp>
        <p:nvSpPr>
          <p:cNvPr id="3" name="Content Placeholder 2">
            <a:extLst>
              <a:ext uri="{FF2B5EF4-FFF2-40B4-BE49-F238E27FC236}">
                <a16:creationId xmlns:a16="http://schemas.microsoft.com/office/drawing/2014/main" id="{5C5A60EB-F526-A3AB-D4FD-4A3C6BC40E95}"/>
              </a:ext>
            </a:extLst>
          </p:cNvPr>
          <p:cNvSpPr>
            <a:spLocks noGrp="1"/>
          </p:cNvSpPr>
          <p:nvPr>
            <p:ph idx="1"/>
          </p:nvPr>
        </p:nvSpPr>
        <p:spPr>
          <a:xfrm>
            <a:off x="416560" y="1591689"/>
            <a:ext cx="8260080" cy="4388698"/>
          </a:xfrm>
        </p:spPr>
        <p:txBody>
          <a:bodyPr>
            <a:normAutofit fontScale="92500" lnSpcReduction="10000"/>
          </a:bodyPr>
          <a:lstStyle/>
          <a:p>
            <a:pPr marL="457200" indent="-457200">
              <a:buFont typeface="+mj-lt"/>
              <a:buAutoNum type="arabicPeriod"/>
            </a:pPr>
            <a:r>
              <a:rPr lang="en-US" b="1" i="1" dirty="0"/>
              <a:t>Understand their perspective </a:t>
            </a:r>
            <a:r>
              <a:rPr lang="en-US" dirty="0"/>
              <a:t>(empathy = “the ability to understand and share the feelings of others”)</a:t>
            </a:r>
          </a:p>
          <a:p>
            <a:pPr marL="457200" indent="-457200">
              <a:buFont typeface="+mj-lt"/>
              <a:buAutoNum type="arabicPeriod"/>
            </a:pPr>
            <a:r>
              <a:rPr lang="en-US" b="1" i="1" dirty="0"/>
              <a:t>Practice active listening</a:t>
            </a:r>
          </a:p>
          <a:p>
            <a:pPr marL="457200" indent="-457200">
              <a:buFont typeface="+mj-lt"/>
              <a:buAutoNum type="arabicPeriod"/>
            </a:pPr>
            <a:r>
              <a:rPr lang="en-US" b="1" i="1" dirty="0"/>
              <a:t>Use assertive communication </a:t>
            </a:r>
            <a:r>
              <a:rPr lang="en-US" dirty="0"/>
              <a:t>– state “your needs clearly and respectfully.  Don’t shy away from expressing your feelings but do so in a way that respects the other person’s rights and feelings.”</a:t>
            </a:r>
          </a:p>
          <a:p>
            <a:pPr marL="457200" indent="-457200">
              <a:buFont typeface="+mj-lt"/>
              <a:buAutoNum type="arabicPeriod"/>
            </a:pPr>
            <a:r>
              <a:rPr lang="en-US" b="1" i="1" dirty="0"/>
              <a:t>Create boundaries </a:t>
            </a:r>
            <a:r>
              <a:rPr lang="en-US" dirty="0"/>
              <a:t>- “[l]et them know what behavior you find unacceptable and what the consequences will be if they cross these limits.”</a:t>
            </a:r>
          </a:p>
          <a:p>
            <a:pPr marL="457200" indent="-457200">
              <a:buFont typeface="+mj-lt"/>
              <a:buAutoNum type="arabicPeriod"/>
            </a:pPr>
            <a:r>
              <a:rPr lang="en-US" b="1" i="1" dirty="0"/>
              <a:t>Show kindness</a:t>
            </a:r>
          </a:p>
          <a:p>
            <a:pPr marL="457200" indent="-457200">
              <a:buFont typeface="+mj-lt"/>
              <a:buAutoNum type="arabicPeriod"/>
            </a:pPr>
            <a:r>
              <a:rPr lang="en-US" b="1" i="1" dirty="0"/>
              <a:t>Seek assistance when necessary</a:t>
            </a:r>
          </a:p>
          <a:p>
            <a:pPr marL="457200" indent="-457200">
              <a:buFont typeface="+mj-lt"/>
              <a:buAutoNum type="arabicPeriod"/>
            </a:pPr>
            <a:r>
              <a:rPr lang="en-US" b="1" i="1" dirty="0"/>
              <a:t>Stay professional</a:t>
            </a:r>
          </a:p>
          <a:p>
            <a:pPr marL="457200" indent="-457200">
              <a:buFont typeface="+mj-lt"/>
              <a:buAutoNum type="arabicPeriod"/>
            </a:pPr>
            <a:r>
              <a:rPr lang="en-US" b="1" i="1" dirty="0"/>
              <a:t>Choose your battles wisely</a:t>
            </a:r>
          </a:p>
          <a:p>
            <a:pPr marL="457200" indent="-457200">
              <a:buFont typeface="+mj-lt"/>
              <a:buAutoNum type="arabicPeriod"/>
            </a:pPr>
            <a:endParaRPr lang="en-US" b="1" i="1" dirty="0"/>
          </a:p>
        </p:txBody>
      </p:sp>
      <p:sp>
        <p:nvSpPr>
          <p:cNvPr id="4" name="Footer Placeholder 3">
            <a:extLst>
              <a:ext uri="{FF2B5EF4-FFF2-40B4-BE49-F238E27FC236}">
                <a16:creationId xmlns:a16="http://schemas.microsoft.com/office/drawing/2014/main" id="{637DCB6B-E2EC-C160-5608-EDE1E51152AA}"/>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1596037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54509" y="247385"/>
            <a:ext cx="7886700" cy="869089"/>
          </a:xfrm>
        </p:spPr>
        <p:txBody>
          <a:bodyPr>
            <a:normAutofit/>
          </a:bodyPr>
          <a:lstStyle/>
          <a:p>
            <a:r>
              <a:rPr lang="en-US" b="1" dirty="0">
                <a:latin typeface="+mj-lt"/>
                <a:cs typeface="Calibri" panose="020F0502020204030204" pitchFamily="34" charset="0"/>
              </a:rPr>
              <a:t>Tangible vs. Intangible Interests</a:t>
            </a:r>
          </a:p>
        </p:txBody>
      </p:sp>
      <p:sp>
        <p:nvSpPr>
          <p:cNvPr id="11267" name="Rectangle 3"/>
          <p:cNvSpPr>
            <a:spLocks noGrp="1" noChangeArrowheads="1"/>
          </p:cNvSpPr>
          <p:nvPr>
            <p:ph idx="1"/>
          </p:nvPr>
        </p:nvSpPr>
        <p:spPr>
          <a:xfrm>
            <a:off x="411480" y="1116474"/>
            <a:ext cx="8330183" cy="4929996"/>
          </a:xfrm>
        </p:spPr>
        <p:txBody>
          <a:bodyPr>
            <a:noAutofit/>
          </a:bodyPr>
          <a:lstStyle/>
          <a:p>
            <a:pPr lvl="1">
              <a:buFont typeface="Courier New" pitchFamily="49" charset="0"/>
              <a:buChar char="o"/>
            </a:pPr>
            <a:r>
              <a:rPr lang="en-US" sz="2600" b="1" dirty="0">
                <a:latin typeface="+mn-lt"/>
                <a:cs typeface="Calibri" panose="020F0502020204030204" pitchFamily="34" charset="0"/>
              </a:rPr>
              <a:t>Tangible:</a:t>
            </a:r>
          </a:p>
          <a:p>
            <a:pPr lvl="2">
              <a:buFont typeface="Courier New" pitchFamily="49" charset="0"/>
              <a:buChar char="o"/>
            </a:pPr>
            <a:r>
              <a:rPr lang="en-US" sz="2600" dirty="0">
                <a:latin typeface="+mn-lt"/>
                <a:cs typeface="Calibri" panose="020F0502020204030204" pitchFamily="34" charset="0"/>
              </a:rPr>
              <a:t>Tangible measurable outcomes (money, physical resources, time, transactions costs)  </a:t>
            </a:r>
            <a:r>
              <a:rPr lang="en-US" sz="2600" dirty="0">
                <a:solidFill>
                  <a:srgbClr val="CC0000"/>
                </a:solidFill>
                <a:latin typeface="+mn-lt"/>
                <a:cs typeface="Calibri" panose="020F0502020204030204" pitchFamily="34" charset="0"/>
              </a:rPr>
              <a:t> </a:t>
            </a:r>
            <a:r>
              <a:rPr lang="en-US" sz="2600" dirty="0">
                <a:latin typeface="+mn-lt"/>
                <a:cs typeface="Calibri" panose="020F0502020204030204" pitchFamily="34" charset="0"/>
              </a:rPr>
              <a:t> </a:t>
            </a:r>
          </a:p>
          <a:p>
            <a:pPr lvl="1">
              <a:buFont typeface="Courier New" pitchFamily="49" charset="0"/>
              <a:buChar char="o"/>
            </a:pPr>
            <a:r>
              <a:rPr lang="en-US" sz="2600" b="1" dirty="0">
                <a:latin typeface="+mn-lt"/>
                <a:cs typeface="Calibri" panose="020F0502020204030204" pitchFamily="34" charset="0"/>
              </a:rPr>
              <a:t>Intangible:</a:t>
            </a:r>
          </a:p>
          <a:p>
            <a:pPr lvl="2">
              <a:buFont typeface="Wingdings" pitchFamily="2" charset="2"/>
              <a:buChar char="ü"/>
            </a:pPr>
            <a:r>
              <a:rPr lang="en-US" sz="2600" dirty="0">
                <a:latin typeface="+mn-lt"/>
                <a:cs typeface="Calibri" panose="020F0502020204030204" pitchFamily="34" charset="0"/>
              </a:rPr>
              <a:t>Perceptions of trust, fairness, desire for participation, respect, self identity, sense of independence, sense of community, avoidance to take responsibility (relationship issues)</a:t>
            </a:r>
            <a:endParaRPr lang="en-US" sz="2600" b="1" dirty="0">
              <a:latin typeface="+mn-lt"/>
              <a:cs typeface="Calibri" panose="020F0502020204030204" pitchFamily="34" charset="0"/>
            </a:endParaRPr>
          </a:p>
          <a:p>
            <a:pPr lvl="2">
              <a:buFont typeface="Wingdings" pitchFamily="2" charset="2"/>
              <a:buChar char="ü"/>
            </a:pPr>
            <a:r>
              <a:rPr lang="en-US" sz="2600" dirty="0">
                <a:latin typeface="+mn-lt"/>
                <a:cs typeface="Calibri" panose="020F0502020204030204" pitchFamily="34" charset="0"/>
              </a:rPr>
              <a:t>The way the dispute is to be resolved, or the way decisions should be made or will be made if the problem is not settled (process issues)</a:t>
            </a:r>
          </a:p>
        </p:txBody>
      </p:sp>
    </p:spTree>
    <p:extLst>
      <p:ext uri="{BB962C8B-B14F-4D97-AF65-F5344CB8AC3E}">
        <p14:creationId xmlns:p14="http://schemas.microsoft.com/office/powerpoint/2010/main" val="15405286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7BD55-B394-8380-6CCD-D1C28EC82756}"/>
              </a:ext>
            </a:extLst>
          </p:cNvPr>
          <p:cNvSpPr>
            <a:spLocks noGrp="1"/>
          </p:cNvSpPr>
          <p:nvPr>
            <p:ph type="title"/>
          </p:nvPr>
        </p:nvSpPr>
        <p:spPr>
          <a:xfrm>
            <a:off x="404037" y="170121"/>
            <a:ext cx="8037172" cy="1193241"/>
          </a:xfrm>
        </p:spPr>
        <p:txBody>
          <a:bodyPr/>
          <a:lstStyle/>
          <a:p>
            <a:r>
              <a:rPr lang="en-US" dirty="0"/>
              <a:t>Positions v. Interests</a:t>
            </a:r>
          </a:p>
        </p:txBody>
      </p:sp>
      <p:sp>
        <p:nvSpPr>
          <p:cNvPr id="3" name="Content Placeholder 2">
            <a:extLst>
              <a:ext uri="{FF2B5EF4-FFF2-40B4-BE49-F238E27FC236}">
                <a16:creationId xmlns:a16="http://schemas.microsoft.com/office/drawing/2014/main" id="{D54CA061-A5C5-A62D-E095-A93C40540933}"/>
              </a:ext>
            </a:extLst>
          </p:cNvPr>
          <p:cNvSpPr>
            <a:spLocks noGrp="1"/>
          </p:cNvSpPr>
          <p:nvPr>
            <p:ph idx="1"/>
          </p:nvPr>
        </p:nvSpPr>
        <p:spPr>
          <a:xfrm>
            <a:off x="404037" y="1363362"/>
            <a:ext cx="8111313" cy="4617025"/>
          </a:xfrm>
        </p:spPr>
        <p:txBody>
          <a:bodyPr/>
          <a:lstStyle/>
          <a:p>
            <a:pPr>
              <a:buFont typeface="Wingdings" panose="05000000000000000000" pitchFamily="2" charset="2"/>
              <a:buChar char="§"/>
            </a:pPr>
            <a:r>
              <a:rPr lang="en-US" dirty="0"/>
              <a:t>When people in conflict situations tell you what they want it often is a particular position or general issue:</a:t>
            </a:r>
          </a:p>
          <a:p>
            <a:pPr lvl="1">
              <a:buFont typeface="Wingdings" panose="05000000000000000000" pitchFamily="2" charset="2"/>
              <a:buChar char="ü"/>
            </a:pPr>
            <a:r>
              <a:rPr lang="en-US" dirty="0"/>
              <a:t>“</a:t>
            </a:r>
            <a:r>
              <a:rPr lang="en-US" b="1" i="1" dirty="0"/>
              <a:t>I want $10,000.”</a:t>
            </a:r>
          </a:p>
          <a:p>
            <a:pPr lvl="1">
              <a:buFont typeface="Wingdings" panose="05000000000000000000" pitchFamily="2" charset="2"/>
              <a:buChar char="ü"/>
            </a:pPr>
            <a:r>
              <a:rPr lang="en-US" b="1" i="1" dirty="0"/>
              <a:t>“I want that person fired”</a:t>
            </a:r>
          </a:p>
          <a:p>
            <a:pPr lvl="1">
              <a:buFont typeface="Wingdings" panose="05000000000000000000" pitchFamily="2" charset="2"/>
              <a:buChar char="ü"/>
            </a:pPr>
            <a:r>
              <a:rPr lang="en-US" b="1" i="1" dirty="0"/>
              <a:t>“She is trying to sabotage this project”</a:t>
            </a:r>
          </a:p>
          <a:p>
            <a:pPr>
              <a:buFont typeface="Wingdings" panose="05000000000000000000" pitchFamily="2" charset="2"/>
              <a:buChar char="§"/>
            </a:pPr>
            <a:r>
              <a:rPr lang="en-US" dirty="0"/>
              <a:t>From positions you need to identify the interests.</a:t>
            </a:r>
          </a:p>
          <a:p>
            <a:pPr>
              <a:buFont typeface="Wingdings" panose="05000000000000000000" pitchFamily="2" charset="2"/>
              <a:buChar char="§"/>
            </a:pPr>
            <a:r>
              <a:rPr lang="en-US" dirty="0"/>
              <a:t>Interests are underlying needs and are defined by individual perceptions of the conflict situation.</a:t>
            </a:r>
          </a:p>
          <a:p>
            <a:pPr>
              <a:buFont typeface="Wingdings" panose="05000000000000000000" pitchFamily="2" charset="2"/>
              <a:buChar char="§"/>
            </a:pPr>
            <a:r>
              <a:rPr lang="en-US" dirty="0"/>
              <a:t>Individuals won’t always want (or be able) to tell you what their interests are.</a:t>
            </a:r>
          </a:p>
          <a:p>
            <a:pPr>
              <a:buFont typeface="Wingdings" panose="05000000000000000000" pitchFamily="2" charset="2"/>
              <a:buChar char="§"/>
            </a:pPr>
            <a:r>
              <a:rPr lang="en-US" dirty="0"/>
              <a:t>People tend to minimize other people’s interests – “It’s all about money.”</a:t>
            </a:r>
          </a:p>
        </p:txBody>
      </p:sp>
      <p:sp>
        <p:nvSpPr>
          <p:cNvPr id="4" name="Footer Placeholder 3">
            <a:extLst>
              <a:ext uri="{FF2B5EF4-FFF2-40B4-BE49-F238E27FC236}">
                <a16:creationId xmlns:a16="http://schemas.microsoft.com/office/drawing/2014/main" id="{3926B65D-FA54-1FBC-4A85-042A48C11C36}"/>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3967555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8C8A9D-6901-82F1-649F-7DFD6912E08B}"/>
              </a:ext>
            </a:extLst>
          </p:cNvPr>
          <p:cNvSpPr>
            <a:spLocks noGrp="1"/>
          </p:cNvSpPr>
          <p:nvPr>
            <p:ph type="title"/>
          </p:nvPr>
        </p:nvSpPr>
        <p:spPr/>
        <p:txBody>
          <a:bodyPr/>
          <a:lstStyle/>
          <a:p>
            <a:r>
              <a:rPr lang="en-US" dirty="0"/>
              <a:t>“Interest-Focused” Questions</a:t>
            </a:r>
          </a:p>
        </p:txBody>
      </p:sp>
      <p:sp>
        <p:nvSpPr>
          <p:cNvPr id="5" name="Content Placeholder 4">
            <a:extLst>
              <a:ext uri="{FF2B5EF4-FFF2-40B4-BE49-F238E27FC236}">
                <a16:creationId xmlns:a16="http://schemas.microsoft.com/office/drawing/2014/main" id="{B4344474-129E-8E69-8E79-6F09BE8F9CD1}"/>
              </a:ext>
            </a:extLst>
          </p:cNvPr>
          <p:cNvSpPr>
            <a:spLocks noGrp="1"/>
          </p:cNvSpPr>
          <p:nvPr>
            <p:ph idx="1"/>
          </p:nvPr>
        </p:nvSpPr>
        <p:spPr>
          <a:xfrm>
            <a:off x="628650" y="1900033"/>
            <a:ext cx="7886700" cy="4388698"/>
          </a:xfrm>
        </p:spPr>
        <p:txBody>
          <a:bodyPr/>
          <a:lstStyle/>
          <a:p>
            <a:pPr>
              <a:buFont typeface="Wingdings" panose="05000000000000000000" pitchFamily="2" charset="2"/>
              <a:buChar char="§"/>
            </a:pPr>
            <a:r>
              <a:rPr lang="en-US" sz="3200" dirty="0">
                <a:latin typeface="+mn-lt"/>
              </a:rPr>
              <a:t>Why do you want that?</a:t>
            </a:r>
          </a:p>
          <a:p>
            <a:pPr>
              <a:buFont typeface="Wingdings" panose="05000000000000000000" pitchFamily="2" charset="2"/>
              <a:buChar char="§"/>
            </a:pPr>
            <a:r>
              <a:rPr lang="en-US" sz="3200" dirty="0">
                <a:latin typeface="+mn-lt"/>
              </a:rPr>
              <a:t>Why is that important to you?</a:t>
            </a:r>
          </a:p>
          <a:p>
            <a:pPr>
              <a:buFont typeface="Wingdings" panose="05000000000000000000" pitchFamily="2" charset="2"/>
              <a:buChar char="§"/>
            </a:pPr>
            <a:r>
              <a:rPr lang="en-US" sz="3200" dirty="0">
                <a:latin typeface="+mn-lt"/>
              </a:rPr>
              <a:t>What about this situation is most concerning to you?</a:t>
            </a:r>
          </a:p>
          <a:p>
            <a:pPr>
              <a:buFont typeface="Wingdings" panose="05000000000000000000" pitchFamily="2" charset="2"/>
              <a:buChar char="§"/>
            </a:pPr>
            <a:r>
              <a:rPr lang="en-US" sz="3200" dirty="0">
                <a:latin typeface="+mn-lt"/>
              </a:rPr>
              <a:t>What leads you to believe that?</a:t>
            </a:r>
          </a:p>
          <a:p>
            <a:endParaRPr lang="en-US" dirty="0"/>
          </a:p>
        </p:txBody>
      </p:sp>
    </p:spTree>
    <p:extLst>
      <p:ext uri="{BB962C8B-B14F-4D97-AF65-F5344CB8AC3E}">
        <p14:creationId xmlns:p14="http://schemas.microsoft.com/office/powerpoint/2010/main" val="480665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0B9AB-4CB9-1A08-1812-E311B5C35BC8}"/>
              </a:ext>
            </a:extLst>
          </p:cNvPr>
          <p:cNvSpPr>
            <a:spLocks noGrp="1"/>
          </p:cNvSpPr>
          <p:nvPr>
            <p:ph type="title"/>
          </p:nvPr>
        </p:nvSpPr>
        <p:spPr>
          <a:xfrm>
            <a:off x="554509" y="345683"/>
            <a:ext cx="7886700" cy="869089"/>
          </a:xfrm>
        </p:spPr>
        <p:txBody>
          <a:bodyPr>
            <a:normAutofit fontScale="90000"/>
          </a:bodyPr>
          <a:lstStyle/>
          <a:p>
            <a:r>
              <a:rPr lang="en-US" dirty="0"/>
              <a:t>Questions to Draw out the Other Person’s Perspective</a:t>
            </a:r>
          </a:p>
        </p:txBody>
      </p:sp>
      <p:sp>
        <p:nvSpPr>
          <p:cNvPr id="3" name="Content Placeholder 2">
            <a:extLst>
              <a:ext uri="{FF2B5EF4-FFF2-40B4-BE49-F238E27FC236}">
                <a16:creationId xmlns:a16="http://schemas.microsoft.com/office/drawing/2014/main" id="{A09B3D25-2D62-7B76-6FC4-9A725880943F}"/>
              </a:ext>
            </a:extLst>
          </p:cNvPr>
          <p:cNvSpPr>
            <a:spLocks noGrp="1"/>
          </p:cNvSpPr>
          <p:nvPr>
            <p:ph idx="1"/>
          </p:nvPr>
        </p:nvSpPr>
        <p:spPr>
          <a:xfrm>
            <a:off x="366617" y="1442899"/>
            <a:ext cx="8696103" cy="4388698"/>
          </a:xfrm>
        </p:spPr>
        <p:txBody>
          <a:bodyPr>
            <a:noAutofit/>
          </a:bodyPr>
          <a:lstStyle/>
          <a:p>
            <a:pPr>
              <a:buFont typeface="Wingdings" panose="05000000000000000000" pitchFamily="2" charset="2"/>
              <a:buChar char="§"/>
            </a:pPr>
            <a:r>
              <a:rPr lang="en-US" sz="2600" dirty="0"/>
              <a:t>“What about this situation is most troubling to you?”</a:t>
            </a:r>
          </a:p>
          <a:p>
            <a:pPr>
              <a:buFont typeface="Wingdings" panose="05000000000000000000" pitchFamily="2" charset="2"/>
              <a:buChar char="§"/>
            </a:pPr>
            <a:r>
              <a:rPr lang="en-US" sz="2600" dirty="0"/>
              <a:t>“What’s most important to you?”</a:t>
            </a:r>
          </a:p>
          <a:p>
            <a:pPr>
              <a:buFont typeface="Wingdings" panose="05000000000000000000" pitchFamily="2" charset="2"/>
              <a:buChar char="§"/>
            </a:pPr>
            <a:r>
              <a:rPr lang="en-US" sz="2600" dirty="0"/>
              <a:t>“Can you help me understand what you are thinking here?”</a:t>
            </a:r>
          </a:p>
          <a:p>
            <a:pPr>
              <a:buFont typeface="Wingdings" panose="05000000000000000000" pitchFamily="2" charset="2"/>
              <a:buChar char="§"/>
            </a:pPr>
            <a:r>
              <a:rPr lang="en-US" sz="2600" dirty="0"/>
              <a:t>“Can you tell me more about that?”</a:t>
            </a:r>
          </a:p>
          <a:p>
            <a:pPr>
              <a:buFont typeface="Wingdings" panose="05000000000000000000" pitchFamily="2" charset="2"/>
              <a:buChar char="§"/>
            </a:pPr>
            <a:r>
              <a:rPr lang="en-US" sz="2600" dirty="0"/>
              <a:t>“What leads you to believe that?”</a:t>
            </a:r>
          </a:p>
          <a:p>
            <a:pPr>
              <a:buFont typeface="Wingdings" panose="05000000000000000000" pitchFamily="2" charset="2"/>
              <a:buChar char="§"/>
            </a:pPr>
            <a:r>
              <a:rPr lang="en-US" sz="2600" dirty="0"/>
              <a:t>“What would you like to see happen?”</a:t>
            </a:r>
          </a:p>
          <a:p>
            <a:pPr>
              <a:buFont typeface="Wingdings" panose="05000000000000000000" pitchFamily="2" charset="2"/>
              <a:buChar char="§"/>
            </a:pPr>
            <a:r>
              <a:rPr lang="en-US" sz="2600" dirty="0"/>
              <a:t>“If this was completely in your control, how would you handle it?”</a:t>
            </a:r>
            <a:br>
              <a:rPr lang="en-US" sz="2600" dirty="0"/>
            </a:br>
            <a:endParaRPr lang="en-US" sz="2600" dirty="0"/>
          </a:p>
        </p:txBody>
      </p:sp>
      <p:sp>
        <p:nvSpPr>
          <p:cNvPr id="4" name="Footer Placeholder 3">
            <a:extLst>
              <a:ext uri="{FF2B5EF4-FFF2-40B4-BE49-F238E27FC236}">
                <a16:creationId xmlns:a16="http://schemas.microsoft.com/office/drawing/2014/main" id="{F5299FED-6817-108B-D481-B7A46F2975BE}"/>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32410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F980D-B9B4-DACC-FD7B-FDEA09DD5B47}"/>
              </a:ext>
            </a:extLst>
          </p:cNvPr>
          <p:cNvSpPr>
            <a:spLocks noGrp="1"/>
          </p:cNvSpPr>
          <p:nvPr>
            <p:ph type="title"/>
          </p:nvPr>
        </p:nvSpPr>
        <p:spPr/>
        <p:txBody>
          <a:bodyPr>
            <a:normAutofit fontScale="90000"/>
          </a:bodyPr>
          <a:lstStyle/>
          <a:p>
            <a:r>
              <a:rPr lang="en-US" dirty="0"/>
              <a:t>Words that Demonstrate your Willingness to Listen</a:t>
            </a:r>
          </a:p>
        </p:txBody>
      </p:sp>
      <p:sp>
        <p:nvSpPr>
          <p:cNvPr id="3" name="Content Placeholder 2">
            <a:extLst>
              <a:ext uri="{FF2B5EF4-FFF2-40B4-BE49-F238E27FC236}">
                <a16:creationId xmlns:a16="http://schemas.microsoft.com/office/drawing/2014/main" id="{EF439483-1ADB-C764-BB28-70A6D45E30B5}"/>
              </a:ext>
            </a:extLst>
          </p:cNvPr>
          <p:cNvSpPr>
            <a:spLocks noGrp="1"/>
          </p:cNvSpPr>
          <p:nvPr>
            <p:ph idx="1"/>
          </p:nvPr>
        </p:nvSpPr>
        <p:spPr/>
        <p:txBody>
          <a:bodyPr>
            <a:normAutofit/>
          </a:bodyPr>
          <a:lstStyle/>
          <a:p>
            <a:pPr>
              <a:buFont typeface="Wingdings" panose="05000000000000000000" pitchFamily="2" charset="2"/>
              <a:buChar char="§"/>
            </a:pPr>
            <a:r>
              <a:rPr lang="en-US" sz="2400" b="1" dirty="0"/>
              <a:t>Hedge your claims </a:t>
            </a:r>
            <a:r>
              <a:rPr lang="en-US" sz="2400" dirty="0"/>
              <a:t>– “I think it’s possible that…”</a:t>
            </a:r>
          </a:p>
          <a:p>
            <a:pPr>
              <a:buFont typeface="Wingdings" panose="05000000000000000000" pitchFamily="2" charset="2"/>
              <a:buChar char="§"/>
            </a:pPr>
            <a:r>
              <a:rPr lang="en-US" sz="2400" b="1" dirty="0"/>
              <a:t>Emphasize areas of agreement </a:t>
            </a:r>
            <a:r>
              <a:rPr lang="en-US" sz="2400" dirty="0"/>
              <a:t>– “We both want this hospital to operate more efficiently” or “We are both concerned about X.”</a:t>
            </a:r>
          </a:p>
          <a:p>
            <a:pPr>
              <a:buFont typeface="Wingdings" panose="05000000000000000000" pitchFamily="2" charset="2"/>
              <a:buChar char="§"/>
            </a:pPr>
            <a:r>
              <a:rPr lang="en-US" sz="2400" b="1" dirty="0"/>
              <a:t>Acknowledge other perspectives </a:t>
            </a:r>
            <a:r>
              <a:rPr lang="en-US" sz="2400" dirty="0"/>
              <a:t>– “I understand you believe…”</a:t>
            </a:r>
          </a:p>
          <a:p>
            <a:pPr>
              <a:buFont typeface="Wingdings" panose="05000000000000000000" pitchFamily="2" charset="2"/>
              <a:buChar char="§"/>
            </a:pPr>
            <a:r>
              <a:rPr lang="en-US" sz="2400" b="1" dirty="0"/>
              <a:t>Reframe your ideas in positive terms </a:t>
            </a:r>
            <a:r>
              <a:rPr lang="en-US" sz="2400" dirty="0"/>
              <a:t>– “It is important that people get vaccinated so that we all can be safe from Covid,” instead of “If people don’t get vaccinated, we will never be safe.”</a:t>
            </a:r>
          </a:p>
          <a:p>
            <a:pPr>
              <a:buFont typeface="Wingdings" panose="05000000000000000000" pitchFamily="2" charset="2"/>
              <a:buChar char="§"/>
            </a:pPr>
            <a:endParaRPr lang="en-US" dirty="0"/>
          </a:p>
        </p:txBody>
      </p:sp>
      <p:sp>
        <p:nvSpPr>
          <p:cNvPr id="4" name="Footer Placeholder 3">
            <a:extLst>
              <a:ext uri="{FF2B5EF4-FFF2-40B4-BE49-F238E27FC236}">
                <a16:creationId xmlns:a16="http://schemas.microsoft.com/office/drawing/2014/main" id="{EEB2726E-8B1B-4D05-86A7-9E1ECE3D6BF5}"/>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4247237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529AA-6AE5-48A4-94B6-3D72B36BA43F}"/>
              </a:ext>
            </a:extLst>
          </p:cNvPr>
          <p:cNvSpPr>
            <a:spLocks noGrp="1"/>
          </p:cNvSpPr>
          <p:nvPr>
            <p:ph type="title"/>
          </p:nvPr>
        </p:nvSpPr>
        <p:spPr/>
        <p:txBody>
          <a:bodyPr/>
          <a:lstStyle/>
          <a:p>
            <a:r>
              <a:rPr lang="en-US" dirty="0"/>
              <a:t>What is Rapport?</a:t>
            </a:r>
          </a:p>
        </p:txBody>
      </p:sp>
      <p:sp>
        <p:nvSpPr>
          <p:cNvPr id="3" name="Content Placeholder 2">
            <a:extLst>
              <a:ext uri="{FF2B5EF4-FFF2-40B4-BE49-F238E27FC236}">
                <a16:creationId xmlns:a16="http://schemas.microsoft.com/office/drawing/2014/main" id="{D5511D04-C45D-409C-82D0-99F88AC5D317}"/>
              </a:ext>
            </a:extLst>
          </p:cNvPr>
          <p:cNvSpPr>
            <a:spLocks noGrp="1"/>
          </p:cNvSpPr>
          <p:nvPr>
            <p:ph idx="1"/>
          </p:nvPr>
        </p:nvSpPr>
        <p:spPr/>
        <p:txBody>
          <a:bodyPr>
            <a:normAutofit/>
          </a:bodyPr>
          <a:lstStyle/>
          <a:p>
            <a:pPr>
              <a:buFont typeface="Wingdings" panose="05000000000000000000" pitchFamily="2" charset="2"/>
              <a:buChar char="§"/>
            </a:pPr>
            <a:r>
              <a:rPr lang="en-US" sz="2700" dirty="0">
                <a:latin typeface="+mn-lt"/>
              </a:rPr>
              <a:t>“Rapport” means building a sincere, trusting and respectful working relationship with the other person in a conflict situation.</a:t>
            </a:r>
          </a:p>
          <a:p>
            <a:pPr>
              <a:buFont typeface="Wingdings" panose="05000000000000000000" pitchFamily="2" charset="2"/>
              <a:buChar char="§"/>
            </a:pPr>
            <a:r>
              <a:rPr lang="en-US" sz="2700" dirty="0">
                <a:latin typeface="+mn-lt"/>
              </a:rPr>
              <a:t>Rapport allows for the sharing of information, builds trust, reduces misunderstandings and improves compliance with any agreement reached.</a:t>
            </a:r>
          </a:p>
          <a:p>
            <a:pPr>
              <a:buFont typeface="Wingdings" panose="05000000000000000000" pitchFamily="2" charset="2"/>
              <a:buChar char="§"/>
            </a:pPr>
            <a:r>
              <a:rPr lang="en-US" sz="2700" dirty="0">
                <a:latin typeface="+mn-lt"/>
              </a:rPr>
              <a:t>Rapport is a genuine and authentic personal connection.</a:t>
            </a:r>
          </a:p>
        </p:txBody>
      </p:sp>
    </p:spTree>
    <p:extLst>
      <p:ext uri="{BB962C8B-B14F-4D97-AF65-F5344CB8AC3E}">
        <p14:creationId xmlns:p14="http://schemas.microsoft.com/office/powerpoint/2010/main" val="1108519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529AA-6AE5-48A4-94B6-3D72B36BA43F}"/>
              </a:ext>
            </a:extLst>
          </p:cNvPr>
          <p:cNvSpPr>
            <a:spLocks noGrp="1"/>
          </p:cNvSpPr>
          <p:nvPr>
            <p:ph type="title"/>
          </p:nvPr>
        </p:nvSpPr>
        <p:spPr/>
        <p:txBody>
          <a:bodyPr/>
          <a:lstStyle/>
          <a:p>
            <a:r>
              <a:rPr lang="en-US" dirty="0"/>
              <a:t>Creating a “Bubble of Rapport”</a:t>
            </a:r>
          </a:p>
        </p:txBody>
      </p:sp>
      <p:sp>
        <p:nvSpPr>
          <p:cNvPr id="3" name="Content Placeholder 2">
            <a:extLst>
              <a:ext uri="{FF2B5EF4-FFF2-40B4-BE49-F238E27FC236}">
                <a16:creationId xmlns:a16="http://schemas.microsoft.com/office/drawing/2014/main" id="{D5511D04-C45D-409C-82D0-99F88AC5D317}"/>
              </a:ext>
            </a:extLst>
          </p:cNvPr>
          <p:cNvSpPr>
            <a:spLocks noGrp="1"/>
          </p:cNvSpPr>
          <p:nvPr>
            <p:ph idx="1"/>
          </p:nvPr>
        </p:nvSpPr>
        <p:spPr/>
        <p:txBody>
          <a:bodyPr>
            <a:noAutofit/>
          </a:bodyPr>
          <a:lstStyle/>
          <a:p>
            <a:pPr>
              <a:buFont typeface="Wingdings" panose="05000000000000000000" pitchFamily="2" charset="2"/>
              <a:buChar char="§"/>
            </a:pPr>
            <a:r>
              <a:rPr lang="en-US" sz="2700" dirty="0">
                <a:latin typeface="+mn-lt"/>
              </a:rPr>
              <a:t>Your focus is on genuinely understanding what the other person has to say – be sincerely attentive.</a:t>
            </a:r>
          </a:p>
          <a:p>
            <a:pPr>
              <a:buFont typeface="Wingdings" panose="05000000000000000000" pitchFamily="2" charset="2"/>
              <a:buChar char="§"/>
            </a:pPr>
            <a:r>
              <a:rPr lang="en-US" sz="2700" dirty="0">
                <a:latin typeface="+mn-lt"/>
              </a:rPr>
              <a:t>Watch your physical proximity, ask questions, take notes, maintain direct eye contact, lean forward, paraphrase what you hear and match the other person’s gestures, posture and voice tone.</a:t>
            </a:r>
          </a:p>
          <a:p>
            <a:pPr>
              <a:buFont typeface="Wingdings" panose="05000000000000000000" pitchFamily="2" charset="2"/>
              <a:buChar char="§"/>
            </a:pPr>
            <a:r>
              <a:rPr lang="en-US" sz="2700" dirty="0">
                <a:latin typeface="+mn-lt"/>
              </a:rPr>
              <a:t>Use silence and pauses to draw out more information from the other person.</a:t>
            </a:r>
          </a:p>
        </p:txBody>
      </p:sp>
    </p:spTree>
    <p:extLst>
      <p:ext uri="{BB962C8B-B14F-4D97-AF65-F5344CB8AC3E}">
        <p14:creationId xmlns:p14="http://schemas.microsoft.com/office/powerpoint/2010/main" val="38193343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8E587-002E-7157-9960-30767DA07DB1}"/>
              </a:ext>
            </a:extLst>
          </p:cNvPr>
          <p:cNvSpPr>
            <a:spLocks noGrp="1"/>
          </p:cNvSpPr>
          <p:nvPr>
            <p:ph type="title"/>
          </p:nvPr>
        </p:nvSpPr>
        <p:spPr>
          <a:xfrm>
            <a:off x="554509" y="281622"/>
            <a:ext cx="7886700" cy="869089"/>
          </a:xfrm>
        </p:spPr>
        <p:txBody>
          <a:bodyPr>
            <a:normAutofit fontScale="90000"/>
          </a:bodyPr>
          <a:lstStyle/>
          <a:p>
            <a:r>
              <a:rPr lang="en-US" dirty="0"/>
              <a:t>Rapport is Critical in Highly Emotional Conflict Situations</a:t>
            </a:r>
          </a:p>
        </p:txBody>
      </p:sp>
      <p:sp>
        <p:nvSpPr>
          <p:cNvPr id="3" name="Content Placeholder 2">
            <a:extLst>
              <a:ext uri="{FF2B5EF4-FFF2-40B4-BE49-F238E27FC236}">
                <a16:creationId xmlns:a16="http://schemas.microsoft.com/office/drawing/2014/main" id="{7A7C22F4-C857-0F38-BB5C-959183D4F7D8}"/>
              </a:ext>
            </a:extLst>
          </p:cNvPr>
          <p:cNvSpPr>
            <a:spLocks noGrp="1"/>
          </p:cNvSpPr>
          <p:nvPr>
            <p:ph idx="1"/>
          </p:nvPr>
        </p:nvSpPr>
        <p:spPr/>
        <p:txBody>
          <a:bodyPr>
            <a:normAutofit/>
          </a:bodyPr>
          <a:lstStyle/>
          <a:p>
            <a:pPr>
              <a:buFont typeface="Wingdings" panose="05000000000000000000" pitchFamily="2" charset="2"/>
              <a:buChar char="§"/>
            </a:pPr>
            <a:r>
              <a:rPr lang="en-US" sz="2800" dirty="0">
                <a:latin typeface="+mn-lt"/>
              </a:rPr>
              <a:t>Anger, anxiety, disappointment and frustration triggered by not being heard or understood.</a:t>
            </a:r>
          </a:p>
          <a:p>
            <a:pPr>
              <a:buFont typeface="Wingdings" panose="05000000000000000000" pitchFamily="2" charset="2"/>
              <a:buChar char="§"/>
            </a:pPr>
            <a:r>
              <a:rPr lang="en-US" sz="2800" dirty="0">
                <a:latin typeface="+mn-lt"/>
              </a:rPr>
              <a:t>Strong intense emotions – defend/attack and “flight or flight.”</a:t>
            </a:r>
          </a:p>
          <a:p>
            <a:pPr>
              <a:buFont typeface="Wingdings" panose="05000000000000000000" pitchFamily="2" charset="2"/>
              <a:buChar char="§"/>
            </a:pPr>
            <a:r>
              <a:rPr lang="en-US" sz="2800" dirty="0">
                <a:latin typeface="+mn-lt"/>
              </a:rPr>
              <a:t> Productive communication occurs when underlying concerns are heard and the intensity of the other person’s emotions are recognized. </a:t>
            </a:r>
          </a:p>
          <a:p>
            <a:pPr>
              <a:buFont typeface="Wingdings" panose="05000000000000000000" pitchFamily="2" charset="2"/>
              <a:buChar char="§"/>
            </a:pPr>
            <a:r>
              <a:rPr lang="en-US" sz="2800" dirty="0">
                <a:latin typeface="+mn-lt"/>
              </a:rPr>
              <a:t>People want a constructive response to their strong statements/intensity of their emotions. </a:t>
            </a:r>
          </a:p>
        </p:txBody>
      </p:sp>
    </p:spTree>
    <p:extLst>
      <p:ext uri="{BB962C8B-B14F-4D97-AF65-F5344CB8AC3E}">
        <p14:creationId xmlns:p14="http://schemas.microsoft.com/office/powerpoint/2010/main" val="15252035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C12C528-A2F4-B3F3-C638-DD1C7E098866}"/>
              </a:ext>
            </a:extLst>
          </p:cNvPr>
          <p:cNvSpPr>
            <a:spLocks noGrp="1"/>
          </p:cNvSpPr>
          <p:nvPr>
            <p:ph type="ftr" sz="quarter" idx="3"/>
          </p:nvPr>
        </p:nvSpPr>
        <p:spPr/>
        <p:txBody>
          <a:bodyPr/>
          <a:lstStyle/>
          <a:p>
            <a:r>
              <a:rPr lang="en-US"/>
              <a:t>Tippie College of Business</a:t>
            </a:r>
            <a:endParaRPr lang="en-US" dirty="0"/>
          </a:p>
        </p:txBody>
      </p:sp>
      <p:pic>
        <p:nvPicPr>
          <p:cNvPr id="8" name="Picture 7">
            <a:extLst>
              <a:ext uri="{FF2B5EF4-FFF2-40B4-BE49-F238E27FC236}">
                <a16:creationId xmlns:a16="http://schemas.microsoft.com/office/drawing/2014/main" id="{F585D448-CF43-463B-5D3E-AD745BF2F972}"/>
              </a:ext>
            </a:extLst>
          </p:cNvPr>
          <p:cNvPicPr>
            <a:picLocks noChangeAspect="1"/>
          </p:cNvPicPr>
          <p:nvPr/>
        </p:nvPicPr>
        <p:blipFill>
          <a:blip r:embed="rId3"/>
          <a:stretch>
            <a:fillRect/>
          </a:stretch>
        </p:blipFill>
        <p:spPr>
          <a:xfrm>
            <a:off x="251809" y="191028"/>
            <a:ext cx="8321040" cy="5862344"/>
          </a:xfrm>
          <a:prstGeom prst="rect">
            <a:avLst/>
          </a:prstGeom>
        </p:spPr>
      </p:pic>
    </p:spTree>
    <p:extLst>
      <p:ext uri="{BB962C8B-B14F-4D97-AF65-F5344CB8AC3E}">
        <p14:creationId xmlns:p14="http://schemas.microsoft.com/office/powerpoint/2010/main" val="671697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604CD-6321-FEF8-1086-FE26BF6B8F4C}"/>
              </a:ext>
            </a:extLst>
          </p:cNvPr>
          <p:cNvSpPr>
            <a:spLocks noGrp="1"/>
          </p:cNvSpPr>
          <p:nvPr>
            <p:ph type="title"/>
          </p:nvPr>
        </p:nvSpPr>
        <p:spPr>
          <a:xfrm>
            <a:off x="554508" y="558105"/>
            <a:ext cx="7886700" cy="869089"/>
          </a:xfrm>
        </p:spPr>
        <p:txBody>
          <a:bodyPr>
            <a:normAutofit/>
          </a:bodyPr>
          <a:lstStyle/>
          <a:p>
            <a:r>
              <a:rPr lang="en-US" dirty="0"/>
              <a:t>Let’s Talk about Conflict</a:t>
            </a:r>
          </a:p>
        </p:txBody>
      </p:sp>
      <p:sp>
        <p:nvSpPr>
          <p:cNvPr id="3" name="Content Placeholder 2">
            <a:extLst>
              <a:ext uri="{FF2B5EF4-FFF2-40B4-BE49-F238E27FC236}">
                <a16:creationId xmlns:a16="http://schemas.microsoft.com/office/drawing/2014/main" id="{B515DD4E-BDAD-AE78-286F-07AA57EBE76C}"/>
              </a:ext>
            </a:extLst>
          </p:cNvPr>
          <p:cNvSpPr>
            <a:spLocks noGrp="1"/>
          </p:cNvSpPr>
          <p:nvPr>
            <p:ph idx="1"/>
          </p:nvPr>
        </p:nvSpPr>
        <p:spPr>
          <a:xfrm>
            <a:off x="439486" y="1466078"/>
            <a:ext cx="8265027" cy="4664949"/>
          </a:xfrm>
        </p:spPr>
        <p:txBody>
          <a:bodyPr>
            <a:normAutofit/>
          </a:bodyPr>
          <a:lstStyle/>
          <a:p>
            <a:pPr>
              <a:buFont typeface="Wingdings" panose="05000000000000000000" pitchFamily="2" charset="2"/>
              <a:buChar char="§"/>
            </a:pPr>
            <a:r>
              <a:rPr lang="en-US" sz="2800" dirty="0"/>
              <a:t>Conflict involves disagreements over resources, and value differences between people and groups that rely on each other.</a:t>
            </a:r>
          </a:p>
          <a:p>
            <a:pPr marL="0" indent="0">
              <a:buNone/>
            </a:pPr>
            <a:endParaRPr lang="en-US" sz="2800" dirty="0"/>
          </a:p>
          <a:p>
            <a:pPr>
              <a:buFont typeface="Wingdings" panose="05000000000000000000" pitchFamily="2" charset="2"/>
              <a:buChar char="§"/>
            </a:pPr>
            <a:r>
              <a:rPr lang="en-US" sz="2800" dirty="0"/>
              <a:t>Conflict can be caused by </a:t>
            </a:r>
            <a:r>
              <a:rPr lang="en-US" sz="2800" b="1" i="1" dirty="0"/>
              <a:t>relationship differences </a:t>
            </a:r>
            <a:r>
              <a:rPr lang="en-US" sz="2800" dirty="0"/>
              <a:t>between people (different values and experiences), or </a:t>
            </a:r>
            <a:r>
              <a:rPr lang="en-US" sz="2800" b="1" i="1" dirty="0"/>
              <a:t>task differences </a:t>
            </a:r>
            <a:r>
              <a:rPr lang="en-US" sz="2800" dirty="0"/>
              <a:t>(how work is done or how decisions are made – </a:t>
            </a:r>
            <a:r>
              <a:rPr lang="en-US" sz="2800" b="1" i="1" dirty="0"/>
              <a:t>cognitive</a:t>
            </a:r>
            <a:r>
              <a:rPr lang="en-US" sz="2800" dirty="0"/>
              <a:t> </a:t>
            </a:r>
            <a:r>
              <a:rPr lang="en-US" sz="2800" b="1" i="1" dirty="0"/>
              <a:t>conflict</a:t>
            </a:r>
            <a:r>
              <a:rPr lang="en-US" sz="2800" dirty="0"/>
              <a:t>).</a:t>
            </a:r>
          </a:p>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dirty="0"/>
          </a:p>
        </p:txBody>
      </p:sp>
      <p:sp>
        <p:nvSpPr>
          <p:cNvPr id="4" name="Footer Placeholder 3">
            <a:extLst>
              <a:ext uri="{FF2B5EF4-FFF2-40B4-BE49-F238E27FC236}">
                <a16:creationId xmlns:a16="http://schemas.microsoft.com/office/drawing/2014/main" id="{11CA4B8C-E548-148F-DC11-6FFD1AB6707A}"/>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500287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075900F-5DD8-ECDC-FB4D-2871D74B1516}"/>
              </a:ext>
            </a:extLst>
          </p:cNvPr>
          <p:cNvSpPr>
            <a:spLocks noGrp="1"/>
          </p:cNvSpPr>
          <p:nvPr>
            <p:ph type="ftr" sz="quarter" idx="3"/>
          </p:nvPr>
        </p:nvSpPr>
        <p:spPr/>
        <p:txBody>
          <a:bodyPr/>
          <a:lstStyle/>
          <a:p>
            <a:r>
              <a:rPr lang="en-US"/>
              <a:t>Tippie College of Business</a:t>
            </a:r>
            <a:endParaRPr lang="en-US" dirty="0"/>
          </a:p>
        </p:txBody>
      </p:sp>
      <p:pic>
        <p:nvPicPr>
          <p:cNvPr id="6" name="Picture 5">
            <a:extLst>
              <a:ext uri="{FF2B5EF4-FFF2-40B4-BE49-F238E27FC236}">
                <a16:creationId xmlns:a16="http://schemas.microsoft.com/office/drawing/2014/main" id="{F220E18F-0EDA-6BA2-C065-706F763EB454}"/>
              </a:ext>
            </a:extLst>
          </p:cNvPr>
          <p:cNvPicPr>
            <a:picLocks noChangeAspect="1"/>
          </p:cNvPicPr>
          <p:nvPr/>
        </p:nvPicPr>
        <p:blipFill>
          <a:blip r:embed="rId3"/>
          <a:stretch>
            <a:fillRect/>
          </a:stretch>
        </p:blipFill>
        <p:spPr>
          <a:xfrm>
            <a:off x="104151" y="158649"/>
            <a:ext cx="8935697" cy="5992061"/>
          </a:xfrm>
          <a:prstGeom prst="rect">
            <a:avLst/>
          </a:prstGeom>
        </p:spPr>
      </p:pic>
    </p:spTree>
    <p:extLst>
      <p:ext uri="{BB962C8B-B14F-4D97-AF65-F5344CB8AC3E}">
        <p14:creationId xmlns:p14="http://schemas.microsoft.com/office/powerpoint/2010/main" val="2115398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07657-6A2F-D3C7-41CB-017E7BE1BC0E}"/>
              </a:ext>
            </a:extLst>
          </p:cNvPr>
          <p:cNvSpPr>
            <a:spLocks noGrp="1"/>
          </p:cNvSpPr>
          <p:nvPr>
            <p:ph type="title"/>
          </p:nvPr>
        </p:nvSpPr>
        <p:spPr>
          <a:xfrm>
            <a:off x="516320" y="304492"/>
            <a:ext cx="7886700" cy="869089"/>
          </a:xfrm>
        </p:spPr>
        <p:txBody>
          <a:bodyPr/>
          <a:lstStyle/>
          <a:p>
            <a:r>
              <a:rPr lang="en-US" dirty="0"/>
              <a:t>Mediating Conflict Situations </a:t>
            </a:r>
          </a:p>
        </p:txBody>
      </p:sp>
      <p:sp>
        <p:nvSpPr>
          <p:cNvPr id="3" name="Content Placeholder 2">
            <a:extLst>
              <a:ext uri="{FF2B5EF4-FFF2-40B4-BE49-F238E27FC236}">
                <a16:creationId xmlns:a16="http://schemas.microsoft.com/office/drawing/2014/main" id="{9BD98AA7-A138-5595-B051-495DEEBEF1D3}"/>
              </a:ext>
            </a:extLst>
          </p:cNvPr>
          <p:cNvSpPr>
            <a:spLocks noGrp="1"/>
          </p:cNvSpPr>
          <p:nvPr>
            <p:ph idx="1"/>
          </p:nvPr>
        </p:nvSpPr>
        <p:spPr>
          <a:xfrm>
            <a:off x="484288" y="1234651"/>
            <a:ext cx="8175423" cy="4388698"/>
          </a:xfrm>
        </p:spPr>
        <p:txBody>
          <a:bodyPr>
            <a:noAutofit/>
          </a:bodyPr>
          <a:lstStyle/>
          <a:p>
            <a:pPr>
              <a:buFont typeface="Wingdings" panose="05000000000000000000" pitchFamily="2" charset="2"/>
              <a:buChar char="§"/>
            </a:pPr>
            <a:r>
              <a:rPr lang="en-US" sz="2500" b="1" i="1" dirty="0"/>
              <a:t>Stay neutral and collect information</a:t>
            </a:r>
            <a:r>
              <a:rPr lang="en-US" sz="2500" dirty="0"/>
              <a:t>:</a:t>
            </a:r>
          </a:p>
          <a:p>
            <a:pPr lvl="1">
              <a:buFont typeface="Courier New" panose="02070309020205020404" pitchFamily="49" charset="0"/>
              <a:buChar char="o"/>
            </a:pPr>
            <a:r>
              <a:rPr lang="en-US" sz="2500" dirty="0"/>
              <a:t>Separate the parties to identify issues</a:t>
            </a:r>
          </a:p>
          <a:p>
            <a:pPr lvl="1">
              <a:buFont typeface="Courier New" panose="02070309020205020404" pitchFamily="49" charset="0"/>
              <a:buChar char="o"/>
            </a:pPr>
            <a:r>
              <a:rPr lang="en-US" sz="2500" dirty="0"/>
              <a:t>Let them vent if necessary</a:t>
            </a:r>
          </a:p>
          <a:p>
            <a:pPr marL="342900" lvl="1" indent="0">
              <a:buNone/>
            </a:pPr>
            <a:endParaRPr lang="en-US" sz="2500" dirty="0"/>
          </a:p>
          <a:p>
            <a:pPr>
              <a:buFont typeface="Wingdings" panose="05000000000000000000" pitchFamily="2" charset="2"/>
              <a:buChar char="§"/>
            </a:pPr>
            <a:r>
              <a:rPr lang="en-US" sz="2500" b="1" i="1" dirty="0"/>
              <a:t>Act to (re)build trust</a:t>
            </a:r>
            <a:r>
              <a:rPr lang="en-US" sz="2500" dirty="0"/>
              <a:t>:	</a:t>
            </a:r>
          </a:p>
          <a:p>
            <a:pPr lvl="1">
              <a:buFont typeface="Courier New" panose="02070309020205020404" pitchFamily="49" charset="0"/>
              <a:buChar char="o"/>
            </a:pPr>
            <a:r>
              <a:rPr lang="en-US" sz="2500" dirty="0"/>
              <a:t>Remain neutral, even if you sympathize with one side</a:t>
            </a:r>
          </a:p>
          <a:p>
            <a:pPr lvl="1">
              <a:buFont typeface="Courier New" panose="02070309020205020404" pitchFamily="49" charset="0"/>
              <a:buChar char="o"/>
            </a:pPr>
            <a:r>
              <a:rPr lang="en-US" sz="2500" dirty="0"/>
              <a:t>Prevent insults/insist parties demonstrate respect</a:t>
            </a:r>
          </a:p>
          <a:p>
            <a:pPr lvl="1">
              <a:buFont typeface="Courier New" panose="02070309020205020404" pitchFamily="49" charset="0"/>
              <a:buChar char="o"/>
            </a:pPr>
            <a:r>
              <a:rPr lang="en-US" sz="2500" dirty="0"/>
              <a:t>Articulate common interests and goals</a:t>
            </a:r>
          </a:p>
          <a:p>
            <a:pPr lvl="1">
              <a:buFont typeface="Courier New" panose="02070309020205020404" pitchFamily="49" charset="0"/>
              <a:buChar char="o"/>
            </a:pPr>
            <a:r>
              <a:rPr lang="en-US" sz="2500" dirty="0"/>
              <a:t>Make and insist on follow through for small agreements</a:t>
            </a:r>
          </a:p>
        </p:txBody>
      </p:sp>
      <p:sp>
        <p:nvSpPr>
          <p:cNvPr id="4" name="Footer Placeholder 3">
            <a:extLst>
              <a:ext uri="{FF2B5EF4-FFF2-40B4-BE49-F238E27FC236}">
                <a16:creationId xmlns:a16="http://schemas.microsoft.com/office/drawing/2014/main" id="{5C3CA37E-13BC-6439-E078-0A8210302037}"/>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12055888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07657-6A2F-D3C7-41CB-017E7BE1BC0E}"/>
              </a:ext>
            </a:extLst>
          </p:cNvPr>
          <p:cNvSpPr>
            <a:spLocks noGrp="1"/>
          </p:cNvSpPr>
          <p:nvPr>
            <p:ph type="title"/>
          </p:nvPr>
        </p:nvSpPr>
        <p:spPr/>
        <p:txBody>
          <a:bodyPr>
            <a:normAutofit fontScale="90000"/>
          </a:bodyPr>
          <a:lstStyle/>
          <a:p>
            <a:r>
              <a:rPr lang="en-US" dirty="0"/>
              <a:t>Mediating Conflict Situations (Continued)</a:t>
            </a:r>
          </a:p>
        </p:txBody>
      </p:sp>
      <p:sp>
        <p:nvSpPr>
          <p:cNvPr id="3" name="Content Placeholder 2">
            <a:extLst>
              <a:ext uri="{FF2B5EF4-FFF2-40B4-BE49-F238E27FC236}">
                <a16:creationId xmlns:a16="http://schemas.microsoft.com/office/drawing/2014/main" id="{9BD98AA7-A138-5595-B051-495DEEBEF1D3}"/>
              </a:ext>
            </a:extLst>
          </p:cNvPr>
          <p:cNvSpPr>
            <a:spLocks noGrp="1"/>
          </p:cNvSpPr>
          <p:nvPr>
            <p:ph idx="1"/>
          </p:nvPr>
        </p:nvSpPr>
        <p:spPr/>
        <p:txBody>
          <a:bodyPr>
            <a:normAutofit/>
          </a:bodyPr>
          <a:lstStyle/>
          <a:p>
            <a:pPr>
              <a:buFont typeface="Wingdings" panose="05000000000000000000" pitchFamily="2" charset="2"/>
              <a:buChar char="§"/>
            </a:pPr>
            <a:r>
              <a:rPr lang="en-US" sz="2400" b="1" i="1" dirty="0"/>
              <a:t>Identify contributions vs. placing blame</a:t>
            </a:r>
            <a:r>
              <a:rPr lang="en-US" sz="2400" dirty="0"/>
              <a:t>:</a:t>
            </a:r>
          </a:p>
          <a:p>
            <a:pPr lvl="1">
              <a:buFont typeface="Courier New" panose="02070309020205020404" pitchFamily="49" charset="0"/>
              <a:buChar char="o"/>
            </a:pPr>
            <a:r>
              <a:rPr lang="en-US" sz="2400" dirty="0"/>
              <a:t>Blame = fault</a:t>
            </a:r>
          </a:p>
          <a:p>
            <a:pPr lvl="1">
              <a:buFont typeface="Courier New" panose="02070309020205020404" pitchFamily="49" charset="0"/>
              <a:buChar char="o"/>
            </a:pPr>
            <a:r>
              <a:rPr lang="en-US" sz="2400" dirty="0"/>
              <a:t>Contributions = conditions creating problem (no fault)</a:t>
            </a:r>
          </a:p>
          <a:p>
            <a:pPr marL="342900" lvl="1" indent="0">
              <a:buNone/>
            </a:pPr>
            <a:endParaRPr lang="en-US" sz="2400" dirty="0"/>
          </a:p>
          <a:p>
            <a:pPr>
              <a:buFont typeface="Wingdings" panose="05000000000000000000" pitchFamily="2" charset="2"/>
              <a:buChar char="§"/>
            </a:pPr>
            <a:r>
              <a:rPr lang="en-US" sz="2400" b="1" i="1" dirty="0"/>
              <a:t>Work toward creative and viable solutions</a:t>
            </a:r>
            <a:r>
              <a:rPr lang="en-US" sz="2400" dirty="0"/>
              <a:t>:</a:t>
            </a:r>
          </a:p>
          <a:p>
            <a:pPr lvl="1">
              <a:buFont typeface="Courier New" panose="02070309020205020404" pitchFamily="49" charset="0"/>
              <a:buChar char="o"/>
            </a:pPr>
            <a:r>
              <a:rPr lang="en-US" sz="2400" dirty="0"/>
              <a:t>All parties need to have input and support agreements</a:t>
            </a:r>
          </a:p>
          <a:p>
            <a:pPr lvl="1">
              <a:buFont typeface="Courier New" panose="02070309020205020404" pitchFamily="49" charset="0"/>
              <a:buChar char="o"/>
            </a:pPr>
            <a:r>
              <a:rPr lang="en-US" sz="2400" dirty="0"/>
              <a:t>Avoid imposing resolutions</a:t>
            </a:r>
          </a:p>
          <a:p>
            <a:pPr marL="342900" lvl="1" indent="0">
              <a:buNone/>
            </a:pPr>
            <a:endParaRPr lang="en-US" sz="2400" dirty="0"/>
          </a:p>
          <a:p>
            <a:pPr>
              <a:buFont typeface="Wingdings" panose="05000000000000000000" pitchFamily="2" charset="2"/>
              <a:buChar char="§"/>
            </a:pPr>
            <a:r>
              <a:rPr lang="en-US" sz="2400" b="1" i="1" dirty="0"/>
              <a:t>Set follow-up dates and actions if needed</a:t>
            </a:r>
          </a:p>
        </p:txBody>
      </p:sp>
      <p:sp>
        <p:nvSpPr>
          <p:cNvPr id="4" name="Footer Placeholder 3">
            <a:extLst>
              <a:ext uri="{FF2B5EF4-FFF2-40B4-BE49-F238E27FC236}">
                <a16:creationId xmlns:a16="http://schemas.microsoft.com/office/drawing/2014/main" id="{5C3CA37E-13BC-6439-E078-0A8210302037}"/>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818124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1188F-1D0B-2845-3379-525ECFDACBAF}"/>
              </a:ext>
            </a:extLst>
          </p:cNvPr>
          <p:cNvSpPr>
            <a:spLocks noGrp="1"/>
          </p:cNvSpPr>
          <p:nvPr>
            <p:ph type="title"/>
          </p:nvPr>
        </p:nvSpPr>
        <p:spPr>
          <a:xfrm>
            <a:off x="554509" y="494273"/>
            <a:ext cx="7886700" cy="869089"/>
          </a:xfrm>
        </p:spPr>
        <p:txBody>
          <a:bodyPr anchor="ctr">
            <a:normAutofit/>
          </a:bodyPr>
          <a:lstStyle/>
          <a:p>
            <a:r>
              <a:rPr lang="en-US" dirty="0"/>
              <a:t>The Causes/Sources of Conflict</a:t>
            </a:r>
          </a:p>
        </p:txBody>
      </p:sp>
      <p:sp>
        <p:nvSpPr>
          <p:cNvPr id="4" name="Footer Placeholder 3">
            <a:extLst>
              <a:ext uri="{FF2B5EF4-FFF2-40B4-BE49-F238E27FC236}">
                <a16:creationId xmlns:a16="http://schemas.microsoft.com/office/drawing/2014/main" id="{9BA5702E-157A-9640-076D-BF2DDC96C5A4}"/>
              </a:ext>
            </a:extLst>
          </p:cNvPr>
          <p:cNvSpPr>
            <a:spLocks noGrp="1"/>
          </p:cNvSpPr>
          <p:nvPr>
            <p:ph type="ftr" sz="quarter" idx="3"/>
          </p:nvPr>
        </p:nvSpPr>
        <p:spPr>
          <a:xfrm>
            <a:off x="2126974" y="6441193"/>
            <a:ext cx="6276046" cy="365125"/>
          </a:xfrm>
        </p:spPr>
        <p:txBody>
          <a:bodyPr anchor="ctr">
            <a:normAutofit/>
          </a:bodyPr>
          <a:lstStyle/>
          <a:p>
            <a:pPr>
              <a:spcAft>
                <a:spcPts val="600"/>
              </a:spcAft>
            </a:pPr>
            <a:r>
              <a:rPr lang="en-US" dirty="0"/>
              <a:t>Tippie College of Business</a:t>
            </a:r>
          </a:p>
        </p:txBody>
      </p:sp>
      <p:graphicFrame>
        <p:nvGraphicFramePr>
          <p:cNvPr id="6" name="Content Placeholder 2">
            <a:extLst>
              <a:ext uri="{FF2B5EF4-FFF2-40B4-BE49-F238E27FC236}">
                <a16:creationId xmlns:a16="http://schemas.microsoft.com/office/drawing/2014/main" id="{C9FAF309-78A6-4069-E0C8-BF96A0342C42}"/>
              </a:ext>
            </a:extLst>
          </p:cNvPr>
          <p:cNvGraphicFramePr>
            <a:graphicFrameLocks noGrp="1"/>
          </p:cNvGraphicFramePr>
          <p:nvPr>
            <p:ph idx="1"/>
          </p:nvPr>
        </p:nvGraphicFramePr>
        <p:xfrm>
          <a:off x="628650" y="1580609"/>
          <a:ext cx="7886700" cy="4388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4016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1D49C-7BBA-04F5-16CA-9BC9D56063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65A7B7-C8DF-1236-C766-B27B3353C8EC}"/>
              </a:ext>
            </a:extLst>
          </p:cNvPr>
          <p:cNvSpPr>
            <a:spLocks noGrp="1"/>
          </p:cNvSpPr>
          <p:nvPr>
            <p:ph type="title"/>
          </p:nvPr>
        </p:nvSpPr>
        <p:spPr>
          <a:xfrm>
            <a:off x="743672" y="517133"/>
            <a:ext cx="7886700" cy="869089"/>
          </a:xfrm>
        </p:spPr>
        <p:txBody>
          <a:bodyPr>
            <a:noAutofit/>
          </a:bodyPr>
          <a:lstStyle/>
          <a:p>
            <a:r>
              <a:rPr lang="en-US" dirty="0"/>
              <a:t>Let’s Talk about Conflict (Continued)</a:t>
            </a:r>
          </a:p>
        </p:txBody>
      </p:sp>
      <p:sp>
        <p:nvSpPr>
          <p:cNvPr id="3" name="Content Placeholder 2">
            <a:extLst>
              <a:ext uri="{FF2B5EF4-FFF2-40B4-BE49-F238E27FC236}">
                <a16:creationId xmlns:a16="http://schemas.microsoft.com/office/drawing/2014/main" id="{B5B7C7BA-9B8E-23BB-6C81-097576E4707C}"/>
              </a:ext>
            </a:extLst>
          </p:cNvPr>
          <p:cNvSpPr>
            <a:spLocks noGrp="1"/>
          </p:cNvSpPr>
          <p:nvPr>
            <p:ph idx="1"/>
          </p:nvPr>
        </p:nvSpPr>
        <p:spPr>
          <a:xfrm>
            <a:off x="439486" y="1776244"/>
            <a:ext cx="8265027" cy="4664949"/>
          </a:xfrm>
        </p:spPr>
        <p:txBody>
          <a:bodyPr>
            <a:normAutofit/>
          </a:bodyPr>
          <a:lstStyle/>
          <a:p>
            <a:pPr>
              <a:buFont typeface="Wingdings" panose="05000000000000000000" pitchFamily="2" charset="2"/>
              <a:buChar char="§"/>
            </a:pPr>
            <a:r>
              <a:rPr lang="en-US" sz="2800" dirty="0"/>
              <a:t>Conflict can generate intense, negative emotions (anger and frustration) (</a:t>
            </a:r>
            <a:r>
              <a:rPr lang="en-US" sz="2800" b="1" i="1" dirty="0"/>
              <a:t>affective conflict</a:t>
            </a:r>
            <a:r>
              <a:rPr lang="en-US" sz="2800" dirty="0"/>
              <a:t>).</a:t>
            </a:r>
          </a:p>
          <a:p>
            <a:pPr marL="0" indent="0">
              <a:buNone/>
            </a:pPr>
            <a:endParaRPr lang="en-US" sz="2800" dirty="0"/>
          </a:p>
          <a:p>
            <a:pPr>
              <a:buFont typeface="Wingdings" panose="05000000000000000000" pitchFamily="2" charset="2"/>
              <a:buChar char="§"/>
            </a:pPr>
            <a:r>
              <a:rPr lang="en-US" sz="2800" dirty="0"/>
              <a:t>Conflict causes us to look at our differences, instead of what we have in common.  Our communication becomes less direct and more inaccurate in a conflict situation.</a:t>
            </a:r>
          </a:p>
          <a:p>
            <a:pPr marL="0" indent="0">
              <a:buNone/>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
        <p:nvSpPr>
          <p:cNvPr id="4" name="Footer Placeholder 3">
            <a:extLst>
              <a:ext uri="{FF2B5EF4-FFF2-40B4-BE49-F238E27FC236}">
                <a16:creationId xmlns:a16="http://schemas.microsoft.com/office/drawing/2014/main" id="{EAFC3F45-2EE6-0FAB-6910-DD96FF2B5BE3}"/>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3779148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9C406-F8CD-7E9B-BDA8-11EC9B4A64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7073A-C95F-DCAF-2C03-921B1D1827DE}"/>
              </a:ext>
            </a:extLst>
          </p:cNvPr>
          <p:cNvSpPr>
            <a:spLocks noGrp="1"/>
          </p:cNvSpPr>
          <p:nvPr>
            <p:ph type="title"/>
          </p:nvPr>
        </p:nvSpPr>
        <p:spPr>
          <a:xfrm>
            <a:off x="743672" y="517133"/>
            <a:ext cx="7886700" cy="869089"/>
          </a:xfrm>
        </p:spPr>
        <p:txBody>
          <a:bodyPr>
            <a:noAutofit/>
          </a:bodyPr>
          <a:lstStyle/>
          <a:p>
            <a:r>
              <a:rPr lang="en-US" dirty="0"/>
              <a:t>Let’s Talk about Conflict (Continued)</a:t>
            </a:r>
          </a:p>
        </p:txBody>
      </p:sp>
      <p:sp>
        <p:nvSpPr>
          <p:cNvPr id="3" name="Content Placeholder 2">
            <a:extLst>
              <a:ext uri="{FF2B5EF4-FFF2-40B4-BE49-F238E27FC236}">
                <a16:creationId xmlns:a16="http://schemas.microsoft.com/office/drawing/2014/main" id="{8936C7A3-A80F-E6D9-B39F-2EB5EB76E0A8}"/>
              </a:ext>
            </a:extLst>
          </p:cNvPr>
          <p:cNvSpPr>
            <a:spLocks noGrp="1"/>
          </p:cNvSpPr>
          <p:nvPr>
            <p:ph idx="1"/>
          </p:nvPr>
        </p:nvSpPr>
        <p:spPr>
          <a:xfrm>
            <a:off x="439486" y="1870076"/>
            <a:ext cx="8265027" cy="4664949"/>
          </a:xfrm>
        </p:spPr>
        <p:txBody>
          <a:bodyPr>
            <a:normAutofit/>
          </a:bodyPr>
          <a:lstStyle/>
          <a:p>
            <a:pPr>
              <a:buFont typeface="Wingdings" panose="05000000000000000000" pitchFamily="2" charset="2"/>
              <a:buChar char="§"/>
            </a:pPr>
            <a:r>
              <a:rPr lang="en-US" sz="2800" dirty="0"/>
              <a:t>Most conflict situations lead to a “attack/defend spiral,” because people focus on their own concerns and why they are “right” instead of trying to understand the other person’s concerns.</a:t>
            </a:r>
          </a:p>
          <a:p>
            <a:pPr marL="0" indent="0">
              <a:buNone/>
            </a:pPr>
            <a:endParaRPr lang="en-US" sz="2800" dirty="0"/>
          </a:p>
          <a:p>
            <a:pPr>
              <a:buFont typeface="Wingdings" panose="05000000000000000000" pitchFamily="2" charset="2"/>
              <a:buChar char="§"/>
            </a:pPr>
            <a:r>
              <a:rPr lang="en-US" sz="2800" dirty="0"/>
              <a:t>Unmanaged conflict can lead to significant costs and negative consequences (</a:t>
            </a:r>
            <a:r>
              <a:rPr lang="en-US" sz="2800" b="1" i="1" dirty="0"/>
              <a:t>the “bad” of conflict</a:t>
            </a:r>
            <a:r>
              <a:rPr lang="en-US" sz="2800" dirty="0"/>
              <a:t>).</a:t>
            </a:r>
          </a:p>
          <a:p>
            <a:pPr marL="0" indent="0">
              <a:buNone/>
            </a:pPr>
            <a:endParaRPr lang="en-US" sz="2800" dirty="0"/>
          </a:p>
          <a:p>
            <a:pPr marL="0" indent="0">
              <a:buNone/>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
        <p:nvSpPr>
          <p:cNvPr id="4" name="Footer Placeholder 3">
            <a:extLst>
              <a:ext uri="{FF2B5EF4-FFF2-40B4-BE49-F238E27FC236}">
                <a16:creationId xmlns:a16="http://schemas.microsoft.com/office/drawing/2014/main" id="{4E57D4BC-8211-BD4A-4AAB-0C2215FF8B33}"/>
              </a:ext>
            </a:extLst>
          </p:cNvPr>
          <p:cNvSpPr>
            <a:spLocks noGrp="1"/>
          </p:cNvSpPr>
          <p:nvPr>
            <p:ph type="ftr" sz="quarter" idx="3"/>
          </p:nvPr>
        </p:nvSpPr>
        <p:spPr/>
        <p:txBody>
          <a:bodyPr/>
          <a:lstStyle/>
          <a:p>
            <a:r>
              <a:rPr lang="en-US" dirty="0"/>
              <a:t>Tippie College of Business</a:t>
            </a:r>
          </a:p>
        </p:txBody>
      </p:sp>
    </p:spTree>
    <p:extLst>
      <p:ext uri="{BB962C8B-B14F-4D97-AF65-F5344CB8AC3E}">
        <p14:creationId xmlns:p14="http://schemas.microsoft.com/office/powerpoint/2010/main" val="2442220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7CF4C-9EA5-2D8C-2E96-E4D665828068}"/>
              </a:ext>
            </a:extLst>
          </p:cNvPr>
          <p:cNvSpPr>
            <a:spLocks noGrp="1"/>
          </p:cNvSpPr>
          <p:nvPr>
            <p:ph type="title"/>
          </p:nvPr>
        </p:nvSpPr>
        <p:spPr/>
        <p:txBody>
          <a:bodyPr anchor="ctr">
            <a:normAutofit/>
          </a:bodyPr>
          <a:lstStyle/>
          <a:p>
            <a:r>
              <a:rPr lang="en-US" dirty="0"/>
              <a:t>Types of Conflict</a:t>
            </a:r>
          </a:p>
        </p:txBody>
      </p:sp>
      <p:graphicFrame>
        <p:nvGraphicFramePr>
          <p:cNvPr id="8" name="Content Placeholder 2">
            <a:extLst>
              <a:ext uri="{FF2B5EF4-FFF2-40B4-BE49-F238E27FC236}">
                <a16:creationId xmlns:a16="http://schemas.microsoft.com/office/drawing/2014/main" id="{04CC51AC-8386-19CC-B9A4-D6053DDAD92C}"/>
              </a:ext>
            </a:extLst>
          </p:cNvPr>
          <p:cNvGraphicFramePr>
            <a:graphicFrameLocks noGrp="1"/>
          </p:cNvGraphicFramePr>
          <p:nvPr>
            <p:ph idx="1"/>
            <p:extLst>
              <p:ext uri="{D42A27DB-BD31-4B8C-83A1-F6EECF244321}">
                <p14:modId xmlns:p14="http://schemas.microsoft.com/office/powerpoint/2010/main" val="1723983330"/>
              </p:ext>
            </p:extLst>
          </p:nvPr>
        </p:nvGraphicFramePr>
        <p:xfrm>
          <a:off x="628650" y="1592263"/>
          <a:ext cx="7886700" cy="4387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853ABC8E-DFD7-C42A-6BDF-ACAD4DB25A0A}"/>
              </a:ext>
            </a:extLst>
          </p:cNvPr>
          <p:cNvSpPr>
            <a:spLocks noGrp="1"/>
          </p:cNvSpPr>
          <p:nvPr>
            <p:ph type="ftr" sz="quarter" idx="3"/>
          </p:nvPr>
        </p:nvSpPr>
        <p:spPr/>
        <p:txBody>
          <a:bodyPr anchor="ctr">
            <a:normAutofit/>
          </a:bodyPr>
          <a:lstStyle/>
          <a:p>
            <a:pPr>
              <a:spcAft>
                <a:spcPts val="600"/>
              </a:spcAft>
            </a:pPr>
            <a:r>
              <a:rPr lang="en-US" dirty="0"/>
              <a:t>Tippie College of Business</a:t>
            </a:r>
          </a:p>
        </p:txBody>
      </p:sp>
    </p:spTree>
    <p:extLst>
      <p:ext uri="{BB962C8B-B14F-4D97-AF65-F5344CB8AC3E}">
        <p14:creationId xmlns:p14="http://schemas.microsoft.com/office/powerpoint/2010/main" val="473808607"/>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PPT-Template-Standard-2020" id="{4B0B2C30-1E9F-4D40-8DE8-612F7F499201}" vid="{2C1E6939-5D7E-44B1-BA6A-B9E51D09EF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brand-ppt-template-standard-2020 (1)</Template>
  <TotalTime>11458</TotalTime>
  <Words>6552</Words>
  <Application>Microsoft Office PowerPoint</Application>
  <PresentationFormat>On-screen Show (4:3)</PresentationFormat>
  <Paragraphs>370</Paragraphs>
  <Slides>52</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Courier New</vt:lpstr>
      <vt:lpstr>Roboto</vt:lpstr>
      <vt:lpstr>Times New Roman</vt:lpstr>
      <vt:lpstr>Wingdings</vt:lpstr>
      <vt:lpstr>Office Theme</vt:lpstr>
      <vt:lpstr>From Tension to Teamwork:  Resolving Conflict in Clinical Settings</vt:lpstr>
      <vt:lpstr>Today’s Presentation</vt:lpstr>
      <vt:lpstr>Conflict is Like…</vt:lpstr>
      <vt:lpstr>Let’s Talk about Conflict</vt:lpstr>
      <vt:lpstr>Let’s Talk about Conflict</vt:lpstr>
      <vt:lpstr>The Causes/Sources of Conflict</vt:lpstr>
      <vt:lpstr>Let’s Talk about Conflict (Continued)</vt:lpstr>
      <vt:lpstr>Let’s Talk about Conflict (Continued)</vt:lpstr>
      <vt:lpstr>Types of Conflict</vt:lpstr>
      <vt:lpstr>Let’s Talk about Conflict (Continued)</vt:lpstr>
      <vt:lpstr>Conflict Resolution Skills are Critical for Leadership/Managerial Success</vt:lpstr>
      <vt:lpstr>“Myths” About Conflict</vt:lpstr>
      <vt:lpstr>Why do we Avoid Difficult Conversations (Conflict)?</vt:lpstr>
      <vt:lpstr>Managing Workplace Conflict</vt:lpstr>
      <vt:lpstr>Why is it Difficult to Determine what Other People Want?</vt:lpstr>
      <vt:lpstr>Understanding What People Want</vt:lpstr>
      <vt:lpstr>Psychological Filters</vt:lpstr>
      <vt:lpstr>What are Interests?</vt:lpstr>
      <vt:lpstr>Types of Interests</vt:lpstr>
      <vt:lpstr>How can we Know what Other People Want?</vt:lpstr>
      <vt:lpstr>Identifying what People Want - Guidelines</vt:lpstr>
      <vt:lpstr>Examples of Conflict Situations in Clinical Settings (Application)</vt:lpstr>
      <vt:lpstr>Conflict Situations in Clinical Settings</vt:lpstr>
      <vt:lpstr>Conflict Situations in Clinical Settings (Continued)</vt:lpstr>
      <vt:lpstr>Taking an Interests-Based Approach to Effectively Manage Conflict</vt:lpstr>
      <vt:lpstr>Conflict Management Case Studies</vt:lpstr>
      <vt:lpstr>Thank you.  What Questions do you Have?</vt:lpstr>
      <vt:lpstr>PowerPoint Presentation</vt:lpstr>
      <vt:lpstr>Conflict “Triggers”</vt:lpstr>
      <vt:lpstr>Common Types of Team Conflict</vt:lpstr>
      <vt:lpstr>Difficult Conversations</vt:lpstr>
      <vt:lpstr>Why do we Avoid Difficult Conversations?</vt:lpstr>
      <vt:lpstr>General Observations About Difficult Conversations</vt:lpstr>
      <vt:lpstr>General Observations About Difficult Conversations (Continued)</vt:lpstr>
      <vt:lpstr>Handling Difficult Conversations</vt:lpstr>
      <vt:lpstr>Handling Difficult Conversations (Continued)</vt:lpstr>
      <vt:lpstr>Psychological Filters (Cognitive Biases)</vt:lpstr>
      <vt:lpstr>“It’s not my Fault” and the “Blame Game”</vt:lpstr>
      <vt:lpstr>Psychological Filters (Cognitive Biases) (Continued)</vt:lpstr>
      <vt:lpstr>Practical Tips for Dealing with Difficult People in the Workplace</vt:lpstr>
      <vt:lpstr>Tangible vs. Intangible Interests</vt:lpstr>
      <vt:lpstr>Positions v. Interests</vt:lpstr>
      <vt:lpstr>“Interest-Focused” Questions</vt:lpstr>
      <vt:lpstr>Questions to Draw out the Other Person’s Perspective</vt:lpstr>
      <vt:lpstr>Words that Demonstrate your Willingness to Listen</vt:lpstr>
      <vt:lpstr>What is Rapport?</vt:lpstr>
      <vt:lpstr>Creating a “Bubble of Rapport”</vt:lpstr>
      <vt:lpstr>Rapport is Critical in Highly Emotional Conflict Situations</vt:lpstr>
      <vt:lpstr>PowerPoint Presentation</vt:lpstr>
      <vt:lpstr>PowerPoint Presentation</vt:lpstr>
      <vt:lpstr>Mediating Conflict Situations </vt:lpstr>
      <vt:lpstr>Mediating Conflict Situations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of the Presentation Title Slide</dc:title>
  <dc:creator>Kluber, Dawn T</dc:creator>
  <cp:lastModifiedBy>Moeller, Lon D</cp:lastModifiedBy>
  <cp:revision>708</cp:revision>
  <cp:lastPrinted>2024-04-25T12:24:26Z</cp:lastPrinted>
  <dcterms:created xsi:type="dcterms:W3CDTF">2021-04-15T15:30:52Z</dcterms:created>
  <dcterms:modified xsi:type="dcterms:W3CDTF">2025-11-06T20:31:35Z</dcterms:modified>
</cp:coreProperties>
</file>